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75" r:id="rId3"/>
    <p:sldId id="256" r:id="rId4"/>
    <p:sldId id="258" r:id="rId5"/>
    <p:sldId id="259" r:id="rId6"/>
    <p:sldId id="260" r:id="rId7"/>
    <p:sldId id="268" r:id="rId8"/>
    <p:sldId id="269" r:id="rId9"/>
    <p:sldId id="274" r:id="rId10"/>
    <p:sldId id="261" r:id="rId11"/>
    <p:sldId id="262" r:id="rId12"/>
    <p:sldId id="263" r:id="rId13"/>
    <p:sldId id="272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108" d="100"/>
          <a:sy n="108" d="100"/>
        </p:scale>
        <p:origin x="170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61F5A-47B3-40B7-8F07-C0A9E8E992F4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3F30E-72DF-4EB4-8BB8-05FF29E2A2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9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D43F30E-72DF-4EB4-8BB8-05FF29E2A2E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1167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730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34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129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309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271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218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371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9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174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3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129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30F41-972B-4F05-A73A-46B5168EC401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73154-09B8-491A-ADC4-81E04ED1FF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766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1%80%D0%BE%D0%BD%D0%B5%D0%B6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XIX_%D0%B2%D0%B5%D0%BA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5%D1%82%D0%BE%D0%BD" TargetMode="External"/><Relationship Id="rId3" Type="http://schemas.openxmlformats.org/officeDocument/2006/relationships/image" Target="../media/image13.jpeg"/><Relationship Id="rId7" Type="http://schemas.openxmlformats.org/officeDocument/2006/relationships/hyperlink" Target="https://ru.wikipedia.org/wiki/%D0%9A%D0%B0%D1%80%D0%BD%D0%B8%D0%B7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0%D0%B8%D0%B7%D0%B0%D0%BB%D0%B8%D1%82" TargetMode="External"/><Relationship Id="rId11" Type="http://schemas.openxmlformats.org/officeDocument/2006/relationships/hyperlink" Target="https://ru.wikipedia.org/wiki/%D0%9B%D0%B5%D0%BF%D0%BD%D0%B8%D0%BD%D0%B0" TargetMode="External"/><Relationship Id="rId5" Type="http://schemas.openxmlformats.org/officeDocument/2006/relationships/hyperlink" Target="https://ru.wikipedia.org/wiki/%D0%90%D0%BB%D0%B0%D0%B1%D1%8F%D0%BD,_%D0%9A%D0%B0%D1%80%D0%BE_%D0%A1%D0%B5%D0%BC%D1%91%D0%BD%D0%BE%D0%B2%D0%B8%D1%87" TargetMode="External"/><Relationship Id="rId10" Type="http://schemas.openxmlformats.org/officeDocument/2006/relationships/hyperlink" Target="https://ru.wikipedia.org/wiki/%D0%9C%D1%80%D0%B0%D0%BC%D0%BE%D1%80" TargetMode="External"/><Relationship Id="rId4" Type="http://schemas.openxmlformats.org/officeDocument/2006/relationships/hyperlink" Target="https://ru.wikipedia.org/w/index.php?title=%D0%90%D0%BA%D0%B0%D0%B4%D0%B5%D0%BC%D0%B8%D1%8F_%D0%B0%D1%80%D1%85%D0%B8%D1%82%D0%B5%D0%BA%D1%82%D1%83%D1%80%D1%8B_%D0%A1%D0%A1%D0%A1%D0%A0&amp;action=edit&amp;redlink=1" TargetMode="External"/><Relationship Id="rId9" Type="http://schemas.openxmlformats.org/officeDocument/2006/relationships/hyperlink" Target="https://ru.wikipedia.org/wiki/%D0%9C%D0%B5%D0%B4%D1%8C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60-%D1%8F_%D0%B0%D1%80%D0%BC%D0%B8%D1%8F_(%D0%A1%D0%A1%D0%A1%D0%A0)" TargetMode="External"/><Relationship Id="rId3" Type="http://schemas.openxmlformats.org/officeDocument/2006/relationships/hyperlink" Target="https://ru.wikipedia.org/wiki/%D0%92%D0%BE%D1%80%D0%BE%D0%BD%D0%B5%D0%B6" TargetMode="External"/><Relationship Id="rId7" Type="http://schemas.openxmlformats.org/officeDocument/2006/relationships/hyperlink" Target="https://ru.wikipedia.org/wiki/%D0%9B%D0%B8%D0%B7%D1%8E%D0%BA%D0%BE%D0%B2,_%D0%90%D0%BB%D0%B5%D0%BA%D1%81%D0%B0%D0%BD%D0%B4%D1%80_%D0%98%D0%BB%D1%8C%D0%B8%D1%87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3%D0%BB%D0%B8%D1%86%D0%B0_%D0%A5%D0%BE%D0%BB%D1%8C%D0%B7%D1%83%D0%BD%D0%BE%D0%B2%D0%B0_(%D0%92%D0%BE%D1%80%D0%BE%D0%BD%D0%B5%D0%B6)" TargetMode="External"/><Relationship Id="rId5" Type="http://schemas.openxmlformats.org/officeDocument/2006/relationships/hyperlink" Target="https://ru.wikipedia.org/wiki/%D0%9C%D0%BE%D1%81%D0%BA%D0%BE%D0%B2%D1%81%D0%BA%D0%B8%D0%B9_%D0%BF%D1%80%D0%BE%D1%81%D0%BF%D0%B5%D0%BA%D1%82_(%D0%92%D0%BE%D1%80%D0%BE%D0%BD%D0%B5%D0%B6)" TargetMode="External"/><Relationship Id="rId4" Type="http://schemas.openxmlformats.org/officeDocument/2006/relationships/hyperlink" Target="https://ru.wikipedia.org/wiki/%D0%9A%D0%BE%D0%BC%D0%B8%D0%BD%D1%82%D0%B5%D1%80%D0%BD%D0%BE%D0%B2%D1%81%D0%BA%D0%B8%D0%B9_%D1%80%D0%B0%D0%B9%D0%BE%D0%BD_(%D0%92%D0%BE%D1%80%D0%BE%D0%BD%D0%B5%D0%B6)" TargetMode="External"/><Relationship Id="rId9" Type="http://schemas.openxmlformats.org/officeDocument/2006/relationships/hyperlink" Target="https://ru.wikipedia.org/wiki/%D0%9F%D0%B0%D0%BC%D1%8F%D1%82%D0%BD%D0%B8%D0%BA_%D0%A1%D0%BB%D0%B0%D0%B2%D1%8B_(%D0%92%D0%BE%D1%80%D0%BE%D0%BD%D0%B5%D0%B6)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1%80%D0%BE%D0%BD%D0%B5%D0%B6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ru.wikipedia.org/wiki/%D0%9F%D0%B5%D1%82%D1%80_I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2%D0%BE%D1%80%D0%BE%D0%BD%D0%B5%D0%B6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3%D1%81%D0%BF%D0%B5%D0%BD%D1%81%D0%BA%D0%B8%D0%B9_%D0%90%D0%B4%D0%BC%D0%B8%D1%80%D0%B0%D0%BB%D1%82%D0%B5%D0%B9%D1%81%D0%BA%D0%B8%D0%B9_%D1%85%D1%80%D0%B0%D0%BC" TargetMode="External"/><Relationship Id="rId5" Type="http://schemas.openxmlformats.org/officeDocument/2006/relationships/hyperlink" Target="https://ru.wikipedia.org/wiki/%D0%A6%D0%B5%D0%BD%D1%82%D1%80%D0%B0%D0%BB%D1%8C%D0%BD%D1%8B%D0%B9_%D1%80%D0%B0%D0%B9%D0%BE%D0%BD_(%D0%92%D0%BE%D1%80%D0%BE%D0%BD%D0%B5%D0%B6)" TargetMode="External"/><Relationship Id="rId4" Type="http://schemas.openxmlformats.org/officeDocument/2006/relationships/hyperlink" Target="https://ru.wikipedia.org/w/index.php?title=%D0%9F%D0%B5%D1%82%D1%80%D0%BE%D0%B2%D1%81%D0%BA%D0%B0%D1%8F_%D0%BD%D0%B0%D0%B1%D0%B5%D1%80%D0%B5%D0%B6%D0%BD%D0%B0%D1%8F_(%D0%92%D0%BE%D1%80%D0%BE%D0%BD%D0%B5%D0%B6)&amp;action=edit&amp;redlink=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>
            <a:extLst>
              <a:ext uri="{FF2B5EF4-FFF2-40B4-BE49-F238E27FC236}">
                <a16:creationId xmlns:a16="http://schemas.microsoft.com/office/drawing/2014/main" id="{35C7549F-48AE-4F42-B7E4-7DDDC58163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048" y="1587301"/>
            <a:ext cx="8549196" cy="517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0E969DC-A5EE-44F3-82E4-027D487EC042}"/>
              </a:ext>
            </a:extLst>
          </p:cNvPr>
          <p:cNvSpPr/>
          <p:nvPr/>
        </p:nvSpPr>
        <p:spPr>
          <a:xfrm>
            <a:off x="2698731" y="1402635"/>
            <a:ext cx="3746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«Воронеж – мой любимый город!»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2B4B881-F785-4C1B-8932-2FB524D24DAD}"/>
              </a:ext>
            </a:extLst>
          </p:cNvPr>
          <p:cNvSpPr/>
          <p:nvPr/>
        </p:nvSpPr>
        <p:spPr>
          <a:xfrm>
            <a:off x="751644" y="2065099"/>
            <a:ext cx="79100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u="sng" dirty="0"/>
              <a:t>Цель:</a:t>
            </a:r>
            <a:r>
              <a:rPr lang="ru-RU" b="1" dirty="0"/>
              <a:t> знакомство с родным городом Воронежем,  формирование представлений детей  об известных местах Воронежа.</a:t>
            </a:r>
          </a:p>
          <a:p>
            <a:pPr algn="ctr"/>
            <a:r>
              <a:rPr lang="ru-RU" b="1" u="sng" dirty="0"/>
              <a:t>Задачи:</a:t>
            </a:r>
            <a:r>
              <a:rPr lang="ru-RU" b="1" dirty="0"/>
              <a:t> развивать познавательные способности, расширять кругозор детей через знакомство с достопримечательностями города, воспитывать чувство гордости за свой город.</a:t>
            </a:r>
          </a:p>
        </p:txBody>
      </p:sp>
    </p:spTree>
    <p:extLst>
      <p:ext uri="{BB962C8B-B14F-4D97-AF65-F5344CB8AC3E}">
        <p14:creationId xmlns:p14="http://schemas.microsoft.com/office/powerpoint/2010/main" val="34695332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охожее изображение">
            <a:extLst>
              <a:ext uri="{FF2B5EF4-FFF2-40B4-BE49-F238E27FC236}">
                <a16:creationId xmlns:a16="http://schemas.microsoft.com/office/drawing/2014/main" id="{03FEBBBC-7701-45ED-AB74-4E2352286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039" y="3933059"/>
            <a:ext cx="4421493" cy="265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FA3DBD-1EAF-4C8E-A897-03942C580256}"/>
              </a:ext>
            </a:extLst>
          </p:cNvPr>
          <p:cNvSpPr txBox="1"/>
          <p:nvPr/>
        </p:nvSpPr>
        <p:spPr>
          <a:xfrm>
            <a:off x="3571783" y="272803"/>
            <a:ext cx="488017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Воронежский государственный цирк им. </a:t>
            </a:r>
          </a:p>
          <a:p>
            <a:pPr algn="ctr"/>
            <a:r>
              <a:rPr lang="ru-RU" b="1" dirty="0"/>
              <a:t>А. Л. Дурова как искусство в </a:t>
            </a:r>
            <a:r>
              <a:rPr lang="ru-RU" b="1" dirty="0">
                <a:hlinkClick r:id="rId3" tooltip="Воронеж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Воронеже</a:t>
            </a:r>
            <a:r>
              <a:rPr lang="ru-RU" b="1" dirty="0"/>
              <a:t> начал развиваться c </a:t>
            </a:r>
            <a:r>
              <a:rPr lang="ru-RU" b="1" u="sng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XIX века</a:t>
            </a:r>
            <a:r>
              <a:rPr lang="ru-RU" b="1" dirty="0"/>
              <a:t>. </a:t>
            </a:r>
          </a:p>
          <a:p>
            <a:pPr algn="ctr"/>
            <a:r>
              <a:rPr lang="ru-RU" b="1" dirty="0"/>
              <a:t>У Воронежского цирка долгая и славная история, с начала 19 века гастролеры постоянно выступали на городских улицах или в шапито. В 1892 г. известный антрепренер Максимилиан </a:t>
            </a:r>
            <a:r>
              <a:rPr lang="ru-RU" b="1" dirty="0" err="1"/>
              <a:t>Труцци</a:t>
            </a:r>
            <a:r>
              <a:rPr lang="ru-RU" b="1" dirty="0"/>
              <a:t> соорудил первое стационарное помещение из дерева, где начал свою карьеру знаменитый дрессировщик Анатолий Дуров. </a:t>
            </a:r>
          </a:p>
          <a:p>
            <a:pPr algn="ctr"/>
            <a:r>
              <a:rPr lang="ru-RU" b="1" dirty="0"/>
              <a:t>Нынешний цирк построен в 1972 г. по проекту архитектора Саломеи </a:t>
            </a:r>
            <a:r>
              <a:rPr lang="ru-RU" b="1" dirty="0" err="1"/>
              <a:t>Гельфер</a:t>
            </a:r>
            <a:r>
              <a:rPr lang="ru-RU" b="1" dirty="0"/>
              <a:t>. </a:t>
            </a:r>
          </a:p>
        </p:txBody>
      </p:sp>
    </p:spTree>
    <p:extLst>
      <p:ext uri="{BB962C8B-B14F-4D97-AF65-F5344CB8AC3E}">
        <p14:creationId xmlns:p14="http://schemas.microsoft.com/office/powerpoint/2010/main" val="4832417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Картинки по запросу воронеж фото достопримечательности">
            <a:extLst>
              <a:ext uri="{FF2B5EF4-FFF2-40B4-BE49-F238E27FC236}">
                <a16:creationId xmlns:a16="http://schemas.microsoft.com/office/drawing/2014/main" id="{39C3298E-143F-4DC0-AD4D-A97E437CD1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24" y="443884"/>
            <a:ext cx="2772796" cy="2079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Картинки по запросу воронеж фото достопримечательности">
            <a:extLst>
              <a:ext uri="{FF2B5EF4-FFF2-40B4-BE49-F238E27FC236}">
                <a16:creationId xmlns:a16="http://schemas.microsoft.com/office/drawing/2014/main" id="{2E842EE5-20F9-48A5-9C84-F12ABBDEA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0409" y="5065315"/>
            <a:ext cx="2314115" cy="1735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7F69BF1-BF68-405F-AB92-B3E863C0D743}"/>
              </a:ext>
            </a:extLst>
          </p:cNvPr>
          <p:cNvSpPr txBox="1"/>
          <p:nvPr/>
        </p:nvSpPr>
        <p:spPr>
          <a:xfrm>
            <a:off x="2734321" y="443884"/>
            <a:ext cx="636232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Современное здание вокзала построено в 1954 году по проекту московского архитектора </a:t>
            </a:r>
            <a:r>
              <a:rPr lang="ru-RU" sz="1600" b="1" dirty="0" err="1"/>
              <a:t>Скаржинского</a:t>
            </a:r>
            <a:r>
              <a:rPr lang="ru-RU" sz="1600" b="1" dirty="0"/>
              <a:t> под руководством действительного члена </a:t>
            </a:r>
            <a:r>
              <a:rPr lang="ru-RU" sz="1600" b="1" dirty="0">
                <a:hlinkClick r:id="rId4" tooltip="Академия архитектуры СССР (страница отсутствует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Академии архитектуры СССР</a:t>
            </a:r>
            <a:r>
              <a:rPr lang="ru-RU" sz="1600" b="1" dirty="0"/>
              <a:t> </a:t>
            </a:r>
            <a:r>
              <a:rPr lang="ru-RU" sz="1600" b="1" dirty="0">
                <a:hlinkClick r:id="rId5" tooltip="Алабян, Каро Семёнович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К. С. </a:t>
            </a:r>
            <a:r>
              <a:rPr lang="ru-RU" sz="1600" b="1" dirty="0" err="1">
                <a:hlinkClick r:id="rId5" tooltip="Алабян, Каро Семёнович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Алабяна</a:t>
            </a:r>
            <a:r>
              <a:rPr lang="ru-RU" sz="1600" b="1" dirty="0"/>
              <a:t>. Здание расположено параллельно платформам и представляет собой двухэтажное сооружение, в центре которого находится возвышенная часть с главным вестибюлем. В сторону путей она оформлена большой остеклённой аркой, в центре которого размещается большой стеклянный витраж, а в сторону площади — подковообразным выступом фасада.</a:t>
            </a:r>
          </a:p>
          <a:p>
            <a:pPr algn="ctr"/>
            <a:r>
              <a:rPr lang="ru-RU" sz="1600" b="1" dirty="0"/>
              <a:t>Над пилястрами центрального и боковых </a:t>
            </a:r>
            <a:r>
              <a:rPr lang="ru-RU" sz="1600" b="1" dirty="0">
                <a:hlinkClick r:id="rId6" tooltip="Ризалит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ризалитов</a:t>
            </a:r>
            <a:r>
              <a:rPr lang="ru-RU" sz="1600" b="1" dirty="0"/>
              <a:t>, выше </a:t>
            </a:r>
            <a:r>
              <a:rPr lang="ru-RU" sz="1600" b="1" dirty="0">
                <a:hlinkClick r:id="rId7" tooltip="Карниз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карниза</a:t>
            </a:r>
            <a:r>
              <a:rPr lang="ru-RU" sz="1600" b="1" dirty="0"/>
              <a:t>, со стороны площади установлены скульптуры (скульптор В. Ф. </a:t>
            </a:r>
            <a:r>
              <a:rPr lang="ru-RU" sz="1600" b="1" dirty="0" err="1"/>
              <a:t>Буримов</a:t>
            </a:r>
            <a:r>
              <a:rPr lang="ru-RU" sz="1600" b="1" dirty="0"/>
              <a:t>), усиливающие ритм вертикалей, являющимися композиционной основой образа вокзала. В 1996 году </a:t>
            </a:r>
            <a:r>
              <a:rPr lang="ru-RU" sz="1600" b="1" dirty="0">
                <a:hlinkClick r:id="rId8" tooltip="Бетон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бетонные</a:t>
            </a:r>
            <a:r>
              <a:rPr lang="ru-RU" sz="1600" b="1" dirty="0"/>
              <a:t> фигуры, пришедшие в негодность, были заменены на копии из листовой </a:t>
            </a:r>
            <a:r>
              <a:rPr lang="ru-RU" sz="1600" b="1" dirty="0">
                <a:hlinkClick r:id="rId9" tooltip="Медь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меди</a:t>
            </a:r>
            <a:r>
              <a:rPr lang="ru-RU" sz="1600" b="1" dirty="0"/>
              <a:t> (скульпторы Э. Н. Пак, И. П. </a:t>
            </a:r>
            <a:r>
              <a:rPr lang="ru-RU" sz="1600" b="1" dirty="0" err="1"/>
              <a:t>Дикунов</a:t>
            </a:r>
            <a:r>
              <a:rPr lang="ru-RU" sz="1600" b="1" dirty="0"/>
              <a:t>.</a:t>
            </a:r>
          </a:p>
          <a:p>
            <a:pPr algn="ctr"/>
            <a:r>
              <a:rPr lang="ru-RU" sz="1600" b="1" dirty="0"/>
              <a:t>Несмотря на свой малый для наших дней размер, вокзал благодаря хорошим пропорциям, чёткой прорисовке деталей и светло-жёлтой окраске имеет парадный и монументальный вид. Интерьеры главного вестибюля, залов ожидания, ресторана и касс оформлены с использованием естественного и искусственного </a:t>
            </a:r>
            <a:r>
              <a:rPr lang="ru-RU" sz="1600" b="1" dirty="0">
                <a:hlinkClick r:id="rId10" tooltip="Мрамор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мрамора</a:t>
            </a:r>
            <a:r>
              <a:rPr lang="ru-RU" sz="1600" b="1" dirty="0"/>
              <a:t>, </a:t>
            </a:r>
            <a:r>
              <a:rPr lang="ru-RU" sz="1600" b="1" dirty="0">
                <a:hlinkClick r:id="rId11" tooltip="Лепнина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лепнины</a:t>
            </a:r>
            <a:r>
              <a:rPr lang="ru-RU" sz="1600" b="1" dirty="0"/>
              <a:t> и скульптурных деталей и имеют торжественный и строгий вид.</a:t>
            </a:r>
          </a:p>
        </p:txBody>
      </p:sp>
    </p:spTree>
    <p:extLst>
      <p:ext uri="{BB962C8B-B14F-4D97-AF65-F5344CB8AC3E}">
        <p14:creationId xmlns:p14="http://schemas.microsoft.com/office/powerpoint/2010/main" val="1525275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>
            <a:extLst>
              <a:ext uri="{FF2B5EF4-FFF2-40B4-BE49-F238E27FC236}">
                <a16:creationId xmlns:a16="http://schemas.microsoft.com/office/drawing/2014/main" id="{CDE0F176-5AF1-4575-8880-B7F9E4AB31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0225" y="4197157"/>
            <a:ext cx="3414779" cy="2276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Похожее изображение">
            <a:extLst>
              <a:ext uri="{FF2B5EF4-FFF2-40B4-BE49-F238E27FC236}">
                <a16:creationId xmlns:a16="http://schemas.microsoft.com/office/drawing/2014/main" id="{4DCF1118-A304-42F1-98E9-0996A5DDD1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517" y="225453"/>
            <a:ext cx="844530" cy="93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794F90-5A31-44CE-A14C-8A37FDF5D973}"/>
              </a:ext>
            </a:extLst>
          </p:cNvPr>
          <p:cNvSpPr txBox="1"/>
          <p:nvPr/>
        </p:nvSpPr>
        <p:spPr>
          <a:xfrm>
            <a:off x="2692893" y="384324"/>
            <a:ext cx="53887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ОАО «Воронежская кондитерская фабрика» ‒ одно из крупнейших предприятий в России по производству кондитерских изделий. С 2003 года фабрика входит в Холдинг «Объединенные кондитеры». Более чем за 80 лет своего существования фабрика превратилась в предприятие, способное вырабатывать более 100 наименований кондитерских изделий: различные виды конфет, карамели, драже, печенья, вафель, зефир и мармелад.</a:t>
            </a:r>
          </a:p>
        </p:txBody>
      </p:sp>
    </p:spTree>
    <p:extLst>
      <p:ext uri="{BB962C8B-B14F-4D97-AF65-F5344CB8AC3E}">
        <p14:creationId xmlns:p14="http://schemas.microsoft.com/office/powerpoint/2010/main" val="2350742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>
            <a:extLst>
              <a:ext uri="{FF2B5EF4-FFF2-40B4-BE49-F238E27FC236}">
                <a16:creationId xmlns:a16="http://schemas.microsoft.com/office/drawing/2014/main" id="{62C0D1C7-5D82-4693-BC02-3DA9BBABD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9067" y="4239797"/>
            <a:ext cx="2730650" cy="181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11324D7-1F40-4770-9CA5-0ABC3EBAF17D}"/>
              </a:ext>
            </a:extLst>
          </p:cNvPr>
          <p:cNvSpPr/>
          <p:nvPr/>
        </p:nvSpPr>
        <p:spPr>
          <a:xfrm>
            <a:off x="1025890" y="612559"/>
            <a:ext cx="686382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ЗАО ПКФ « Игрушки» было основано в 1927 году. Именно в этом году в городе Воронеже была образована артель под названием «</a:t>
            </a:r>
            <a:r>
              <a:rPr lang="ru-RU" sz="1600" b="1" dirty="0" err="1"/>
              <a:t>Универтруд</a:t>
            </a:r>
            <a:r>
              <a:rPr lang="ru-RU" sz="1600" b="1" dirty="0"/>
              <a:t>», которая была многопрофильным предприятием и осуществляла производство изделий из стекла методом ручной выдувки, пуговиц из ракушечника и пластмассы, изделий из кожгалантереи. </a:t>
            </a:r>
          </a:p>
          <a:p>
            <a:pPr algn="ctr"/>
            <a:r>
              <a:rPr lang="ru-RU" sz="1600" b="1" dirty="0"/>
              <a:t>В настоящее время ЗАО ПКФ «Игрушки» является производителем игрушек из </a:t>
            </a:r>
            <a:r>
              <a:rPr lang="ru-RU" sz="1600" b="1" dirty="0" err="1"/>
              <a:t>ПВХпластизоля</a:t>
            </a:r>
            <a:r>
              <a:rPr lang="ru-RU" sz="1600" b="1" dirty="0"/>
              <a:t>, отвечающих всем гигиеническим требованиям безопасности, имеющих конкурентоспособную цену, доступную для населения.</a:t>
            </a:r>
          </a:p>
        </p:txBody>
      </p:sp>
      <p:pic>
        <p:nvPicPr>
          <p:cNvPr id="17414" name="Picture 6" descr="Картинки по запросу воронеж фабрика игрушек">
            <a:extLst>
              <a:ext uri="{FF2B5EF4-FFF2-40B4-BE49-F238E27FC236}">
                <a16:creationId xmlns:a16="http://schemas.microsoft.com/office/drawing/2014/main" id="{348E9A81-2553-4650-AB79-4DDB490BA6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816" b="-5614"/>
          <a:stretch/>
        </p:blipFill>
        <p:spPr bwMode="auto">
          <a:xfrm>
            <a:off x="819172" y="3224775"/>
            <a:ext cx="3477622" cy="219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1512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Похожее изображение">
            <a:extLst>
              <a:ext uri="{FF2B5EF4-FFF2-40B4-BE49-F238E27FC236}">
                <a16:creationId xmlns:a16="http://schemas.microsoft.com/office/drawing/2014/main" id="{F926008F-54D7-4374-A376-D831E9E6D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9861" y="2316142"/>
            <a:ext cx="7506070" cy="4541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7A0BC7-A360-45D7-8ECE-E91AF51659C6}"/>
              </a:ext>
            </a:extLst>
          </p:cNvPr>
          <p:cNvSpPr txBox="1"/>
          <p:nvPr/>
        </p:nvSpPr>
        <p:spPr>
          <a:xfrm>
            <a:off x="1441144" y="2077376"/>
            <a:ext cx="72175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70C0"/>
                </a:solidFill>
                <a:latin typeface="Comic Sans MS" panose="030F0702030302020204" pitchFamily="66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88313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2B406E68-6122-49F8-AF9F-8C83C647AB4D}"/>
              </a:ext>
            </a:extLst>
          </p:cNvPr>
          <p:cNvSpPr/>
          <p:nvPr/>
        </p:nvSpPr>
        <p:spPr>
          <a:xfrm>
            <a:off x="1278384" y="638270"/>
            <a:ext cx="65872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Город Воронеж расположен в Центрально-Черноземном районе Российской Федерации, на реке Воронеж, при ее впадении в Дон. Находится в 490 км от Москвы.   </a:t>
            </a:r>
          </a:p>
          <a:p>
            <a:pPr algn="ctr"/>
            <a:r>
              <a:rPr lang="ru-RU" b="1" dirty="0"/>
              <a:t>Город основан в 1585 г. как сторожевой пункт.</a:t>
            </a:r>
          </a:p>
        </p:txBody>
      </p:sp>
      <p:pic>
        <p:nvPicPr>
          <p:cNvPr id="1028" name="Picture 4" descr="Картинки по запросу город воронеж на карте картинки">
            <a:extLst>
              <a:ext uri="{FF2B5EF4-FFF2-40B4-BE49-F238E27FC236}">
                <a16:creationId xmlns:a16="http://schemas.microsoft.com/office/drawing/2014/main" id="{0CB62DBF-D9F6-445D-A428-1D3A21E01B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274" y="2286790"/>
            <a:ext cx="6026797" cy="3412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590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4C9AF4F-A812-4285-9796-3BADEF8A4F60}"/>
              </a:ext>
            </a:extLst>
          </p:cNvPr>
          <p:cNvSpPr/>
          <p:nvPr/>
        </p:nvSpPr>
        <p:spPr>
          <a:xfrm>
            <a:off x="1153912" y="337352"/>
            <a:ext cx="709917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Памятник котенку с улицы </a:t>
            </a:r>
            <a:r>
              <a:rPr lang="ru-RU" b="1" dirty="0" err="1">
                <a:solidFill>
                  <a:srgbClr val="000000"/>
                </a:solidFill>
              </a:rPr>
              <a:t>Лизюкова</a:t>
            </a:r>
            <a:r>
              <a:rPr lang="ru-RU" b="1" dirty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Памятник котенку с улицы </a:t>
            </a:r>
            <a:r>
              <a:rPr lang="ru-RU" b="1" dirty="0" err="1">
                <a:solidFill>
                  <a:srgbClr val="000000"/>
                </a:solidFill>
              </a:rPr>
              <a:t>Лизюкова</a:t>
            </a:r>
            <a:r>
              <a:rPr lang="ru-RU" b="1" dirty="0">
                <a:solidFill>
                  <a:srgbClr val="000000"/>
                </a:solidFill>
              </a:rPr>
              <a:t> — забавный монумент и популярная достопримечательность Воронежа, которую любят как сами жители города, так и приезжающие сюда туристы. Памятник поставлен в честь главного героя известного в СССР мультфильма «Котенок с улицы </a:t>
            </a:r>
            <a:r>
              <a:rPr lang="ru-RU" b="1" dirty="0" err="1">
                <a:solidFill>
                  <a:srgbClr val="000000"/>
                </a:solidFill>
              </a:rPr>
              <a:t>Лизюкова</a:t>
            </a:r>
            <a:r>
              <a:rPr lang="ru-RU" b="1" dirty="0">
                <a:solidFill>
                  <a:srgbClr val="000000"/>
                </a:solidFill>
              </a:rPr>
              <a:t>», который вышел в прокат 1988 году и сразу стал популярен у зрителей. Мультфильм был снят известным режиссером Вячеславом Михайловичем Котеночкиным по сценарию, написанному родившемся в Воронеже Виталием Марковичем Злотниковым.</a:t>
            </a:r>
          </a:p>
        </p:txBody>
      </p:sp>
      <p:pic>
        <p:nvPicPr>
          <p:cNvPr id="6" name="Picture 2" descr="Похожее изображение">
            <a:extLst>
              <a:ext uri="{FF2B5EF4-FFF2-40B4-BE49-F238E27FC236}">
                <a16:creationId xmlns:a16="http://schemas.microsoft.com/office/drawing/2014/main" id="{5ECF3B70-6F2B-45ED-AFC1-3A6995C9B3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" y="2894119"/>
            <a:ext cx="2817043" cy="375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35687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935078D5-9393-42D1-BAAC-2037DB424E9E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2982896" y="397401"/>
            <a:ext cx="5739413" cy="3031599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b="1" dirty="0">
                <a:latin typeface="+mn-lt"/>
              </a:rPr>
              <a:t>Памятник Белому Биму в Воронеже.</a:t>
            </a:r>
          </a:p>
          <a:p>
            <a:pPr algn="ctr"/>
            <a:r>
              <a:rPr lang="ru-RU" altLang="ru-RU" b="1" dirty="0">
                <a:latin typeface="+mn-lt"/>
              </a:rPr>
              <a:t>Памятник Белому Биму — монумент герою известной повести писателя Гавриила </a:t>
            </a:r>
            <a:r>
              <a:rPr lang="ru-RU" altLang="ru-RU" b="1" dirty="0" err="1">
                <a:latin typeface="+mn-lt"/>
              </a:rPr>
              <a:t>Троепольского</a:t>
            </a:r>
            <a:r>
              <a:rPr lang="ru-RU" altLang="ru-RU" b="1" dirty="0">
                <a:latin typeface="+mn-lt"/>
              </a:rPr>
              <a:t>, ставший одной из популярных достопримечательностей города Воронежа. Памятник собаке сделан в натуральную величину. Чтобы он напоминал живого Бима, памятник не стали устанавливать на высокий постамент, а поставили на маленьком округлом возвышении прямо на мостовой.</a:t>
            </a:r>
          </a:p>
          <a:p>
            <a:endParaRPr lang="ru-RU" altLang="ru-RU" sz="800" dirty="0"/>
          </a:p>
          <a:p>
            <a:br>
              <a:rPr lang="ru-RU" altLang="ru-RU" sz="900" dirty="0">
                <a:solidFill>
                  <a:srgbClr val="000000"/>
                </a:solidFill>
                <a:latin typeface="Roboto"/>
              </a:rPr>
            </a:br>
            <a:endParaRPr lang="ru-RU" altLang="ru-RU" dirty="0"/>
          </a:p>
        </p:txBody>
      </p:sp>
      <p:pic>
        <p:nvPicPr>
          <p:cNvPr id="6" name="Picture 4" descr="Похожее изображение">
            <a:extLst>
              <a:ext uri="{FF2B5EF4-FFF2-40B4-BE49-F238E27FC236}">
                <a16:creationId xmlns:a16="http://schemas.microsoft.com/office/drawing/2014/main" id="{56E46301-AF99-4D5C-9BB8-0BE819CE73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1691" y="2625178"/>
            <a:ext cx="2650512" cy="4035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9448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EA60ECE-AA56-4B03-B6E9-7B6EA9A78EDF}"/>
              </a:ext>
            </a:extLst>
          </p:cNvPr>
          <p:cNvSpPr/>
          <p:nvPr/>
        </p:nvSpPr>
        <p:spPr>
          <a:xfrm>
            <a:off x="1275774" y="665946"/>
            <a:ext cx="47821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Воронежский океанариум.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Воронежский океанариум — современный развлекательный центр, который пользуется большой популярностью у жителей Воронежа и туристов. Это единственное подобное заведение на территории Черноземья и одна из главных городских достопримечательностей.</a:t>
            </a:r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243E9983-48EF-428C-A961-25F5A05D6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2845" y="3883730"/>
            <a:ext cx="3823317" cy="2203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290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51B8E0-6F8F-4E9C-AB94-0F5878078E84}"/>
              </a:ext>
            </a:extLst>
          </p:cNvPr>
          <p:cNvSpPr/>
          <p:nvPr/>
        </p:nvSpPr>
        <p:spPr>
          <a:xfrm>
            <a:off x="3611623" y="612117"/>
            <a:ext cx="46652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0000"/>
                </a:solidFill>
              </a:rPr>
              <a:t>Воронежский областной краеведческий музей.</a:t>
            </a:r>
          </a:p>
          <a:p>
            <a:pPr algn="ctr"/>
            <a:r>
              <a:rPr lang="ru-RU" b="1" dirty="0">
                <a:solidFill>
                  <a:srgbClr val="000000"/>
                </a:solidFill>
              </a:rPr>
              <a:t>Воронежский краеведческий музей – один из старейших областных музеев России, в котором собраны богатые коллекции, знакомящие посетителей с историей, культурой, природой и сегодняшним днем Воронежского края.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A704F29A-0EAD-426F-B518-674614865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56" y="2920441"/>
            <a:ext cx="3152867" cy="236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>
            <a:extLst>
              <a:ext uri="{FF2B5EF4-FFF2-40B4-BE49-F238E27FC236}">
                <a16:creationId xmlns:a16="http://schemas.microsoft.com/office/drawing/2014/main" id="{E0CF3A7E-54E3-4D0C-A307-BF43036B73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699222"/>
            <a:ext cx="2760957" cy="220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02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 descr="Похожее изображение">
            <a:extLst>
              <a:ext uri="{FF2B5EF4-FFF2-40B4-BE49-F238E27FC236}">
                <a16:creationId xmlns:a16="http://schemas.microsoft.com/office/drawing/2014/main" id="{E1C5700A-A2E1-4B30-82EC-1CB17B5C8E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6501" y="3622090"/>
            <a:ext cx="3900259" cy="2871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25F3B0-7AE2-4F2F-8326-D886152C266A}"/>
              </a:ext>
            </a:extLst>
          </p:cNvPr>
          <p:cNvSpPr txBox="1"/>
          <p:nvPr/>
        </p:nvSpPr>
        <p:spPr>
          <a:xfrm>
            <a:off x="3483142" y="467094"/>
            <a:ext cx="53443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Плóщадь</a:t>
            </a:r>
            <a:r>
              <a:rPr lang="ru-RU" b="1" dirty="0"/>
              <a:t> </a:t>
            </a:r>
            <a:r>
              <a:rPr lang="ru-RU" b="1" dirty="0" err="1"/>
              <a:t>Слáвы</a:t>
            </a:r>
            <a:r>
              <a:rPr lang="ru-RU" b="1" dirty="0"/>
              <a:t> — площадь в </a:t>
            </a:r>
            <a:r>
              <a:rPr lang="ru-RU" b="1" dirty="0">
                <a:hlinkClick r:id="rId3" tooltip="Воронеж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Воронеже</a:t>
            </a:r>
            <a:r>
              <a:rPr lang="ru-RU" b="1" dirty="0"/>
              <a:t>, расположенная в </a:t>
            </a:r>
            <a:r>
              <a:rPr lang="ru-RU" b="1" dirty="0">
                <a:hlinkClick r:id="rId4" tooltip="Коминтерновский район (Воронеж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Коминтерновском районе</a:t>
            </a:r>
            <a:r>
              <a:rPr lang="ru-RU" b="1" dirty="0"/>
              <a:t>.</a:t>
            </a:r>
          </a:p>
          <a:p>
            <a:pPr algn="ctr"/>
            <a:r>
              <a:rPr lang="ru-RU" b="1" dirty="0"/>
              <a:t>Площадь расположена на пересечении </a:t>
            </a:r>
            <a:r>
              <a:rPr lang="ru-RU" b="1" dirty="0">
                <a:hlinkClick r:id="rId5" tooltip="Московский проспект (Воронеж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Московского проспекта</a:t>
            </a:r>
            <a:r>
              <a:rPr lang="ru-RU" b="1" dirty="0"/>
              <a:t> и </a:t>
            </a:r>
            <a:r>
              <a:rPr lang="ru-RU" b="1" dirty="0">
                <a:hlinkClick r:id="rId6" tooltip="Улица Хользунова (Воронеж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улицы Хользунова</a:t>
            </a:r>
            <a:r>
              <a:rPr lang="ru-RU" b="1" dirty="0"/>
              <a:t>. Здесь находится круг для автомобильного движения. Внутри него расположен памятный знак «Воронеж — город воинской славы», сделанный в виде стеклянной пирамиды. Рядом, на восточной стороне проспекта, находится Ратный сквер с памятниками </a:t>
            </a:r>
            <a:r>
              <a:rPr lang="ru-RU" b="1" dirty="0">
                <a:hlinkClick r:id="rId7" tooltip="Лизюков, Александр Ильич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А. И. </a:t>
            </a:r>
            <a:r>
              <a:rPr lang="ru-RU" b="1" dirty="0" err="1">
                <a:hlinkClick r:id="rId7" tooltip="Лизюков, Александр Ильич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Лизюкову</a:t>
            </a:r>
            <a:r>
              <a:rPr lang="ru-RU" b="1" dirty="0"/>
              <a:t> и </a:t>
            </a:r>
            <a:r>
              <a:rPr lang="ru-RU" b="1" dirty="0">
                <a:hlinkClick r:id="rId8" tooltip="60-я армия (СССР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60-й армии</a:t>
            </a:r>
            <a:r>
              <a:rPr lang="ru-RU" b="1" dirty="0"/>
              <a:t>, и </a:t>
            </a:r>
            <a:r>
              <a:rPr lang="ru-RU" b="1" u="sng" dirty="0"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Памятник Славы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1841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охожее изображение">
            <a:extLst>
              <a:ext uri="{FF2B5EF4-FFF2-40B4-BE49-F238E27FC236}">
                <a16:creationId xmlns:a16="http://schemas.microsoft.com/office/drawing/2014/main" id="{8342D8C1-C8AD-4C97-9928-5532E7659E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652" y="2539014"/>
            <a:ext cx="3259523" cy="403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E4871D3-2FB6-4A1B-83E4-B7ECCC9414BF}"/>
              </a:ext>
            </a:extLst>
          </p:cNvPr>
          <p:cNvSpPr txBox="1"/>
          <p:nvPr/>
        </p:nvSpPr>
        <p:spPr>
          <a:xfrm>
            <a:off x="3687193" y="612559"/>
            <a:ext cx="445363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Петро́вский</a:t>
            </a:r>
            <a:r>
              <a:rPr lang="ru-RU" b="1" dirty="0"/>
              <a:t> сквер — сквер в центре </a:t>
            </a:r>
            <a:r>
              <a:rPr lang="ru-RU" b="1" dirty="0">
                <a:hlinkClick r:id="rId3" tooltip="Воронеж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Воронежа</a:t>
            </a:r>
            <a:r>
              <a:rPr lang="ru-RU" b="1" dirty="0"/>
              <a:t> напротив управления Юго-восточной железной дороги. Сквер получил своё имя в честь российского императора </a:t>
            </a:r>
            <a:r>
              <a:rPr lang="ru-RU" b="1" dirty="0">
                <a:hlinkClick r:id="rId4" tooltip="Петр 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Петра I</a:t>
            </a:r>
            <a:r>
              <a:rPr lang="ru-RU" b="1" dirty="0"/>
              <a:t> — основателя регулярного русского военного флота в Воронежском крае.</a:t>
            </a:r>
          </a:p>
        </p:txBody>
      </p:sp>
    </p:spTree>
    <p:extLst>
      <p:ext uri="{BB962C8B-B14F-4D97-AF65-F5344CB8AC3E}">
        <p14:creationId xmlns:p14="http://schemas.microsoft.com/office/powerpoint/2010/main" val="14000142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охожее изображение">
            <a:extLst>
              <a:ext uri="{FF2B5EF4-FFF2-40B4-BE49-F238E27FC236}">
                <a16:creationId xmlns:a16="http://schemas.microsoft.com/office/drawing/2014/main" id="{D02CD00E-07E7-49A6-B38C-1A4EB94FC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618" y="3835153"/>
            <a:ext cx="4121456" cy="274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61B7581-8A5C-4F08-A8B5-0211E32E9811}"/>
              </a:ext>
            </a:extLst>
          </p:cNvPr>
          <p:cNvSpPr txBox="1"/>
          <p:nvPr/>
        </p:nvSpPr>
        <p:spPr>
          <a:xfrm>
            <a:off x="1657558" y="363984"/>
            <a:ext cx="656161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/>
              <a:t>Адмиралте́йская</a:t>
            </a:r>
            <a:r>
              <a:rPr lang="ru-RU" b="1" dirty="0"/>
              <a:t> </a:t>
            </a:r>
            <a:r>
              <a:rPr lang="ru-RU" b="1" dirty="0" err="1"/>
              <a:t>пло́щадь</a:t>
            </a:r>
            <a:r>
              <a:rPr lang="ru-RU" b="1" dirty="0"/>
              <a:t> — площадь в </a:t>
            </a:r>
            <a:r>
              <a:rPr lang="ru-RU" b="1" dirty="0">
                <a:hlinkClick r:id="rId3" tooltip="Воронеж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Воронеже</a:t>
            </a:r>
            <a:r>
              <a:rPr lang="ru-RU" b="1" dirty="0"/>
              <a:t>, расположенная на </a:t>
            </a:r>
            <a:r>
              <a:rPr lang="ru-RU" b="1" dirty="0">
                <a:hlinkClick r:id="rId4" tooltip="Петровская набережная (Воронеж) (страница отсутствует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Петровской набережной</a:t>
            </a:r>
            <a:r>
              <a:rPr lang="ru-RU" b="1" dirty="0"/>
              <a:t> в </a:t>
            </a:r>
            <a:r>
              <a:rPr lang="ru-RU" b="1" dirty="0">
                <a:hlinkClick r:id="rId5" tooltip="Центральный район (Воронеж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Центральном районе</a:t>
            </a:r>
            <a:r>
              <a:rPr lang="ru-RU" b="1" dirty="0"/>
              <a:t>. Адмиралтейская площадь была торжественно открыта </a:t>
            </a:r>
          </a:p>
          <a:p>
            <a:pPr algn="ctr"/>
            <a:r>
              <a:rPr lang="ru-RU" b="1" dirty="0"/>
              <a:t>7 сентября 1996 года, на День города, к 300-летию российского флота. В память о строительстве флота установлены ростральная колонна и триумфальная арка. Оформление площади выполнено по проекту, разработанному архитектором А.И. Ан в творческой мастерской главного художника города A.M. Яновского. </a:t>
            </a:r>
          </a:p>
          <a:p>
            <a:pPr algn="ctr"/>
            <a:r>
              <a:rPr lang="ru-RU" b="1" dirty="0"/>
              <a:t>В комплекс площади вошёл </a:t>
            </a:r>
            <a:r>
              <a:rPr lang="ru-RU" b="1" dirty="0">
                <a:hlinkClick r:id="rId6" tooltip="Успенский Адмиралтейский храм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Успенский Адмиралтейский храм</a:t>
            </a:r>
            <a:r>
              <a:rPr lang="ru-RU" b="1" dirty="0"/>
              <a:t>, построенный в конце XVII века.</a:t>
            </a:r>
          </a:p>
          <a:p>
            <a:pPr algn="ctr"/>
            <a:r>
              <a:rPr lang="ru-RU" b="1" dirty="0"/>
              <a:t>На площади проводятся массовые гуляния и праздничные концерты.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94165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905</Words>
  <Application>Microsoft Office PowerPoint</Application>
  <PresentationFormat>Экран (4:3)</PresentationFormat>
  <Paragraphs>34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Roboto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20</cp:revision>
  <dcterms:created xsi:type="dcterms:W3CDTF">2019-10-13T06:00:32Z</dcterms:created>
  <dcterms:modified xsi:type="dcterms:W3CDTF">2019-12-18T16:55:41Z</dcterms:modified>
</cp:coreProperties>
</file>