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2430" autoAdjust="0"/>
  </p:normalViewPr>
  <p:slideViewPr>
    <p:cSldViewPr>
      <p:cViewPr varScale="1">
        <p:scale>
          <a:sx n="64" d="100"/>
          <a:sy n="64" d="100"/>
        </p:scale>
        <p:origin x="-49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8729AB-BC08-4FFC-A4A0-D8256603C9CC}" type="datetimeFigureOut">
              <a:rPr lang="ru-RU" smtClean="0"/>
              <a:pPr/>
              <a:t>16.12.2019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6C3417C-807F-46A3-81A4-B9789EBB977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851648" cy="30117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dirty="0" smtClean="0">
                <a:latin typeface="Lucida Sans Unicode" pitchFamily="34" charset="0"/>
                <a:cs typeface="Lucida Sans Unicode" pitchFamily="34" charset="0"/>
              </a:rPr>
              <a:t>Время разобраться с временами, или как усвоить систему английских времен. </a:t>
            </a:r>
            <a:r>
              <a:rPr lang="ru-RU" sz="4400" i="1" dirty="0" smtClean="0">
                <a:latin typeface="Arial Narrow" pitchFamily="34" charset="0"/>
              </a:rPr>
              <a:t/>
            </a:r>
            <a:br>
              <a:rPr lang="ru-RU" sz="4400" i="1" dirty="0" smtClean="0">
                <a:latin typeface="Arial Narrow" pitchFamily="34" charset="0"/>
              </a:rPr>
            </a:br>
            <a:endParaRPr lang="ru-RU" sz="4400" dirty="0"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221088"/>
            <a:ext cx="7854696" cy="175260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22048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600" dirty="0" smtClean="0"/>
              <a:t>§4. Алгоритм выбора формы глагола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Внимательно прочитать предложение.</a:t>
            </a:r>
          </a:p>
          <a:p>
            <a:pPr lvl="0"/>
            <a:r>
              <a:rPr lang="ru-RU" dirty="0" smtClean="0"/>
              <a:t>Понять его смысл и определить, к какому времени оно относится. </a:t>
            </a:r>
          </a:p>
          <a:p>
            <a:pPr lvl="0"/>
            <a:r>
              <a:rPr lang="ru-RU" dirty="0" smtClean="0"/>
              <a:t>Проверить наличие различных слов-спутников.</a:t>
            </a:r>
          </a:p>
          <a:p>
            <a:pPr lvl="0"/>
            <a:r>
              <a:rPr lang="ru-RU" dirty="0" smtClean="0"/>
              <a:t>Проанализировать и пронаблюдать, на что указывает данное слово-спутник. </a:t>
            </a:r>
          </a:p>
          <a:p>
            <a:pPr lvl="0"/>
            <a:r>
              <a:rPr lang="ru-RU" dirty="0" smtClean="0"/>
              <a:t>Связать слово-спутник с подходящим ему временем. </a:t>
            </a:r>
          </a:p>
          <a:p>
            <a:r>
              <a:rPr lang="ru-RU" dirty="0" smtClean="0"/>
              <a:t>Употребить нужное время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15121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2400" dirty="0" smtClean="0"/>
              <a:t>При встрече с предложением без указателей времени можно воспользоваться следующей таблицей, предложенной Кравченко А.В:</a:t>
            </a:r>
          </a:p>
          <a:p>
            <a:endParaRPr lang="ru-RU" dirty="0"/>
          </a:p>
        </p:txBody>
      </p:sp>
      <p:pic>
        <p:nvPicPr>
          <p:cNvPr id="18435" name="Picture 3" descr="C:\Documents and Settings\User\Мои документы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668008"/>
            <a:ext cx="8280920" cy="5189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16832"/>
            <a:ext cx="6347048" cy="444584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     Итак, слова-спутники действительно связаны с глаголом-сказуемым в предложении. </a:t>
            </a:r>
          </a:p>
          <a:p>
            <a:pPr>
              <a:buNone/>
            </a:pPr>
            <a:r>
              <a:rPr lang="ru-RU" dirty="0" smtClean="0"/>
              <a:t>      Благодаря им можно легко ориентироваться в системе английских времен и найти особенности в каждом из них. Однако есть случаи, когда одни и те же указатели времени принадлежат разным видовременным формам. В таких случаях нужно понять содержание предложения или замысел автора.  </a:t>
            </a:r>
          </a:p>
          <a:p>
            <a:endParaRPr lang="ru-RU" dirty="0"/>
          </a:p>
        </p:txBody>
      </p:sp>
      <p:pic>
        <p:nvPicPr>
          <p:cNvPr id="5" name="Рисунок 4" descr="x_d82c5e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2420888"/>
            <a:ext cx="2664296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Список литературы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085808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err="1" smtClean="0"/>
              <a:t>Бархударов</a:t>
            </a:r>
            <a:r>
              <a:rPr lang="ru-RU" dirty="0" smtClean="0"/>
              <a:t> Л.С., </a:t>
            </a:r>
            <a:r>
              <a:rPr lang="ru-RU" dirty="0" err="1" smtClean="0"/>
              <a:t>Штелинг</a:t>
            </a:r>
            <a:r>
              <a:rPr lang="ru-RU" dirty="0" smtClean="0"/>
              <a:t> Д.А. Грамматика английского языка. – М.: Высшая школа, 1965. </a:t>
            </a:r>
          </a:p>
          <a:p>
            <a:pPr lvl="0"/>
            <a:r>
              <a:rPr lang="ru-RU" dirty="0" smtClean="0"/>
              <a:t>Беляева М.А. Грамматика английского языка. – М.: Высшая школа, 1968.</a:t>
            </a:r>
          </a:p>
          <a:p>
            <a:pPr lvl="0"/>
            <a:r>
              <a:rPr lang="ru-RU" dirty="0" smtClean="0"/>
              <a:t>Бондарко А.В. Вид и время русского глагола. – М.: Просвещение, 1971.</a:t>
            </a:r>
          </a:p>
          <a:p>
            <a:pPr lvl="0"/>
            <a:r>
              <a:rPr lang="ru-RU" dirty="0" smtClean="0"/>
              <a:t>Бондарко А.В. Грамматическая категория и контекст. – Л.: Наука, 1983.</a:t>
            </a:r>
          </a:p>
          <a:p>
            <a:pPr lvl="0"/>
            <a:r>
              <a:rPr lang="ru-RU" dirty="0" err="1" smtClean="0"/>
              <a:t>Вейхман</a:t>
            </a:r>
            <a:r>
              <a:rPr lang="ru-RU" dirty="0" smtClean="0"/>
              <a:t> Г.А. Новое и малоизвестное в английской грамматике/ Иностранные языки в школе. – 1988, №5.</a:t>
            </a:r>
          </a:p>
          <a:p>
            <a:pPr lvl="0"/>
            <a:r>
              <a:rPr lang="ru-RU" dirty="0" err="1" smtClean="0"/>
              <a:t>Вейхман</a:t>
            </a:r>
            <a:r>
              <a:rPr lang="ru-RU" dirty="0" smtClean="0"/>
              <a:t> Г.А. Новое и малоизвестное о личных формах английского глагола/ Иностранные языки в школе. – 1986, №1.</a:t>
            </a:r>
          </a:p>
          <a:p>
            <a:pPr lvl="0"/>
            <a:r>
              <a:rPr lang="ru-RU" dirty="0" smtClean="0"/>
              <a:t>Кравченко А.В. Английский глагол: Новая грамматика для всех. – Изд. 2-е, исправленное – Иркутск: Издательство Иркутского государственного лингвистического университета, 1999. </a:t>
            </a:r>
          </a:p>
          <a:p>
            <a:pPr lvl="0"/>
            <a:r>
              <a:rPr lang="en-US" dirty="0" smtClean="0"/>
              <a:t>O. Henry. The four million</a:t>
            </a:r>
            <a:r>
              <a:rPr lang="ru-RU" dirty="0" smtClean="0"/>
              <a:t>. – Новосибирск: Издательство Сибирского госуниверситета, 2007.</a:t>
            </a:r>
          </a:p>
          <a:p>
            <a:pPr lvl="0"/>
            <a:r>
              <a:rPr lang="ru-RU" dirty="0" smtClean="0"/>
              <a:t>Щерба Л.В. Языковая система и речевая деятельность. – Л.: Наука, 1974.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0664" y="332656"/>
            <a:ext cx="5853336" cy="6264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 smtClean="0"/>
              <a:t>«Сравнивая детально разные языки, мы разрушаем ту иллюзию, к которой нас приучает знание лишь одного языка, - иллюзию, будто существуют незыблемые понятия, которые одинаковы для всех времен и для всех народов».</a:t>
            </a:r>
            <a:br>
              <a:rPr lang="ru-RU" sz="3600" dirty="0" smtClean="0"/>
            </a:br>
            <a:r>
              <a:rPr lang="ru-RU" sz="3600" dirty="0" smtClean="0"/>
              <a:t> </a:t>
            </a:r>
            <a:br>
              <a:rPr lang="ru-RU" sz="3600" dirty="0" smtClean="0"/>
            </a:br>
            <a:r>
              <a:rPr lang="ru-RU" sz="3600" dirty="0" smtClean="0"/>
              <a:t>                    Академик Л.В. Щерба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58" name="Picture 2" descr="C:\Documents and Settings\User\Мои документы\468cee59474f3e98a5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2736304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Введение</a:t>
            </a:r>
          </a:p>
          <a:p>
            <a:r>
              <a:rPr lang="ru-RU" dirty="0" smtClean="0"/>
              <a:t>Глава 1. Указатели времени в лингвистике</a:t>
            </a:r>
          </a:p>
          <a:p>
            <a:r>
              <a:rPr lang="ru-RU" dirty="0" smtClean="0"/>
              <a:t>Глава 2. Роль указателей времени в предложении</a:t>
            </a:r>
          </a:p>
          <a:p>
            <a:r>
              <a:rPr lang="ru-RU" dirty="0" smtClean="0"/>
              <a:t>§1. Настоящее время (</a:t>
            </a:r>
            <a:r>
              <a:rPr lang="en-US" dirty="0" smtClean="0"/>
              <a:t>Present Tense</a:t>
            </a:r>
            <a:r>
              <a:rPr lang="ru-RU" dirty="0" smtClean="0"/>
              <a:t>)</a:t>
            </a:r>
          </a:p>
          <a:p>
            <a:r>
              <a:rPr lang="ru-RU" dirty="0" smtClean="0"/>
              <a:t>§2. Прошедшее время (</a:t>
            </a:r>
            <a:r>
              <a:rPr lang="en-US" dirty="0" smtClean="0"/>
              <a:t>Past Tense</a:t>
            </a:r>
            <a:r>
              <a:rPr lang="ru-RU" dirty="0" smtClean="0"/>
              <a:t>)</a:t>
            </a:r>
          </a:p>
          <a:p>
            <a:r>
              <a:rPr lang="ru-RU" dirty="0" smtClean="0"/>
              <a:t>§3. Будущее время (</a:t>
            </a:r>
            <a:r>
              <a:rPr lang="en-US" dirty="0" smtClean="0"/>
              <a:t>Future Tense</a:t>
            </a:r>
            <a:r>
              <a:rPr lang="ru-RU" dirty="0" smtClean="0"/>
              <a:t>)</a:t>
            </a:r>
          </a:p>
          <a:p>
            <a:r>
              <a:rPr lang="ru-RU" dirty="0" smtClean="0"/>
              <a:t>§4. Алгоритм выбора формы глагола</a:t>
            </a:r>
          </a:p>
          <a:p>
            <a:r>
              <a:rPr lang="ru-RU" dirty="0" smtClean="0"/>
              <a:t>Заключение</a:t>
            </a:r>
          </a:p>
          <a:p>
            <a:r>
              <a:rPr lang="ru-RU" dirty="0" smtClean="0"/>
              <a:t>Список литературы</a:t>
            </a:r>
          </a:p>
          <a:p>
            <a:r>
              <a:rPr lang="ru-RU" dirty="0" smtClean="0"/>
              <a:t>Приложение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pPr algn="ctr"/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63888" y="1935480"/>
            <a:ext cx="5122912" cy="46618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    Тема времен английского глагола – одна из наиболее сложных и важных тем для изучающего английский язык.</a:t>
            </a:r>
          </a:p>
          <a:p>
            <a:pPr>
              <a:buNone/>
            </a:pPr>
            <a:r>
              <a:rPr lang="ru-RU" dirty="0" smtClean="0"/>
              <a:t>    Здесь классифицируют 12 временных форм. Как же разобраться и понять эту сложную систему? Существуют разного рода слова и выражения, которые позволяют ориентироваться в употреблении времени – слова-спутники (указатели времени или маркеры). </a:t>
            </a:r>
          </a:p>
          <a:p>
            <a:pPr>
              <a:buNone/>
            </a:pPr>
            <a:r>
              <a:rPr lang="ru-RU" dirty="0" smtClean="0"/>
              <a:t>    Я считаю, что исследованная мною тема очень актуальна, так как многие люди изучают английский язык и сталкиваются с трудностями, с одной из которых я справилась.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C:\Documents and Settings\User\Мои документы\6a00e54ecc070b8833013485b293cb970c-800wi.jpg"/>
          <p:cNvPicPr>
            <a:picLocks noChangeAspect="1" noChangeArrowheads="1"/>
          </p:cNvPicPr>
          <p:nvPr/>
        </p:nvPicPr>
        <p:blipFill>
          <a:blip r:embed="rId2" cstate="print">
            <a:lum contrast="-10000"/>
          </a:blip>
          <a:srcRect/>
          <a:stretch>
            <a:fillRect/>
          </a:stretch>
        </p:blipFill>
        <p:spPr bwMode="auto">
          <a:xfrm>
            <a:off x="395536" y="2348880"/>
            <a:ext cx="3312368" cy="3312368"/>
          </a:xfrm>
          <a:prstGeom prst="rect">
            <a:avLst/>
          </a:prstGeom>
          <a:noFill/>
          <a:ln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</p:pic>
      <p:pic>
        <p:nvPicPr>
          <p:cNvPr id="1028" name="Picture 4" descr="C:\Documents and Settings\User\Мои документы\faq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05064"/>
            <a:ext cx="2066630" cy="2520280"/>
          </a:xfrm>
          <a:prstGeom prst="rect">
            <a:avLst/>
          </a:prstGeom>
          <a:noFill/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1916832"/>
          </a:xfrm>
        </p:spPr>
        <p:txBody>
          <a:bodyPr>
            <a:noAutofit/>
          </a:bodyPr>
          <a:lstStyle/>
          <a:p>
            <a:pPr algn="ctr"/>
            <a:r>
              <a:rPr lang="ru-RU" dirty="0" smtClean="0"/>
              <a:t>Глава 1. Указатели времени в лингвистике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420888"/>
            <a:ext cx="8280920" cy="19442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/>
              <a:t>   </a:t>
            </a:r>
            <a:r>
              <a:rPr lang="ru-RU" sz="2400" dirty="0" err="1" smtClean="0"/>
              <a:t>Отто</a:t>
            </a:r>
            <a:r>
              <a:rPr lang="ru-RU" sz="2400" dirty="0" smtClean="0"/>
              <a:t> </a:t>
            </a:r>
            <a:r>
              <a:rPr lang="ru-RU" sz="2400" dirty="0" err="1" smtClean="0"/>
              <a:t>Есперсен</a:t>
            </a:r>
            <a:r>
              <a:rPr lang="ru-RU" sz="2400" dirty="0" smtClean="0"/>
              <a:t>, Иван Мещанинов, Александр Бондарко занимались разработкой и изучением вопроса о взаимосвязи глагола-сказуемого и указателем времени в предложении.</a:t>
            </a:r>
            <a:endParaRPr lang="ru-RU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4149080"/>
            <a:ext cx="1816100" cy="241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  <a:scene3d>
            <a:camera prst="perspectiveRight"/>
            <a:lightRig rig="threePt" dir="t"/>
          </a:scene3d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149080"/>
            <a:ext cx="1862138" cy="2370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scene3d>
            <a:camera prst="perspectiveBelow"/>
            <a:lightRig rig="threePt" dir="t"/>
          </a:scene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4077072"/>
            <a:ext cx="2232248" cy="2417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  <a:scene3d>
            <a:camera prst="perspectiveLeft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50304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5600" dirty="0" smtClean="0"/>
              <a:t>Глава 2. Роль указателей времени в предложении.</a:t>
            </a:r>
            <a:endParaRPr lang="ru-RU" sz="5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2636912"/>
            <a:ext cx="5616624" cy="42210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   Слова - спутники могут определить действие, как совершенное в прошлом, как совершаемое в момент речи, так и планируемое совершиться в будущем.</a:t>
            </a:r>
          </a:p>
          <a:p>
            <a:pPr>
              <a:buNone/>
            </a:pPr>
            <a:r>
              <a:rPr lang="ru-RU" sz="2400" dirty="0" smtClean="0"/>
              <a:t>    Указатели времени в английском языке так же, как и в русском, представлены наречиями времени и предлогами.</a:t>
            </a:r>
            <a:endParaRPr lang="ru-RU" sz="2400" dirty="0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 rot="20934036">
            <a:off x="5654726" y="3595048"/>
            <a:ext cx="1964320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Now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Yesterday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Today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Tomorrow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Then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Before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Since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Always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Sometimes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Ever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Never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982465">
            <a:off x="6385963" y="3693717"/>
            <a:ext cx="2232248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Yet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Still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Just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Till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Often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Seldom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Usually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Already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Until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Recently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Lately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689053">
            <a:off x="5876436" y="2564776"/>
            <a:ext cx="309634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720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Last year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/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week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For 5 hours</a:t>
            </a:r>
            <a:endParaRPr lang="ru-RU" sz="1400" dirty="0" smtClean="0"/>
          </a:p>
          <a:p>
            <a:pPr lvl="0"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At the moment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From…till...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By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5 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o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’</a:t>
            </a: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clock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This week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Soon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Ago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indent="457200" algn="ctr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2376264"/>
          </a:xfrm>
        </p:spPr>
        <p:txBody>
          <a:bodyPr>
            <a:normAutofit fontScale="90000"/>
          </a:bodyPr>
          <a:lstStyle/>
          <a:p>
            <a:pPr indent="457200" algn="ctr" fontAlgn="base">
              <a:spcAft>
                <a:spcPct val="0"/>
              </a:spcAft>
            </a:pPr>
            <a:r>
              <a:rPr lang="ru-RU" sz="5600" dirty="0" smtClean="0"/>
              <a:t>§1. Настоящее время (</a:t>
            </a:r>
            <a:r>
              <a:rPr lang="en-US" sz="5600" dirty="0" smtClean="0"/>
              <a:t>Present Tense</a:t>
            </a:r>
            <a:r>
              <a:rPr lang="ru-RU" sz="5600" dirty="0" smtClean="0"/>
              <a:t>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708920"/>
            <a:ext cx="8229600" cy="374441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200" dirty="0" smtClean="0"/>
              <a:t>       Разобраться в формах настоящего времени помогают слова-спутники.</a:t>
            </a:r>
          </a:p>
          <a:p>
            <a:pPr>
              <a:buNone/>
            </a:pPr>
            <a:r>
              <a:rPr lang="ru-RU" sz="2200" dirty="0" smtClean="0"/>
              <a:t>       Например</a:t>
            </a:r>
            <a:r>
              <a:rPr lang="en-US" sz="2200" dirty="0" smtClean="0"/>
              <a:t>: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      1</a:t>
            </a:r>
            <a:r>
              <a:rPr lang="en-US" sz="2200" dirty="0" smtClean="0"/>
              <a:t>). </a:t>
            </a:r>
            <a:r>
              <a:rPr lang="en-US" sz="2200" dirty="0" err="1" smtClean="0"/>
              <a:t>Mrs</a:t>
            </a:r>
            <a:r>
              <a:rPr lang="en-US" sz="2200" dirty="0" smtClean="0"/>
              <a:t> McIntyre </a:t>
            </a:r>
            <a:r>
              <a:rPr lang="en-US" sz="2200" b="1" dirty="0" smtClean="0"/>
              <a:t>always</a:t>
            </a:r>
            <a:r>
              <a:rPr lang="en-US" sz="2200" dirty="0" smtClean="0"/>
              <a:t> spends the winter in Florida. </a:t>
            </a:r>
            <a:endParaRPr lang="ru-RU" sz="2200" dirty="0" smtClean="0"/>
          </a:p>
          <a:p>
            <a:pPr>
              <a:buNone/>
            </a:pPr>
            <a:r>
              <a:rPr lang="ru-RU" sz="2200" dirty="0" smtClean="0"/>
              <a:t>         “</a:t>
            </a:r>
            <a:r>
              <a:rPr lang="en-US" sz="2200" dirty="0" smtClean="0"/>
              <a:t>Always</a:t>
            </a:r>
            <a:r>
              <a:rPr lang="ru-RU" sz="2200" dirty="0" smtClean="0"/>
              <a:t>” подчеркивает регулярное действие, поэтому           глагол употреблен в </a:t>
            </a:r>
            <a:r>
              <a:rPr lang="en-US" sz="2200" dirty="0" smtClean="0"/>
              <a:t>Present Simple</a:t>
            </a:r>
            <a:r>
              <a:rPr lang="ru-RU" sz="2200" dirty="0" smtClean="0"/>
              <a:t>.   </a:t>
            </a:r>
          </a:p>
          <a:p>
            <a:pPr>
              <a:buNone/>
            </a:pPr>
            <a:r>
              <a:rPr lang="ru-RU" sz="2200" dirty="0" smtClean="0"/>
              <a:t>      2). </a:t>
            </a:r>
            <a:r>
              <a:rPr lang="en-US" sz="2200" dirty="0" smtClean="0"/>
              <a:t>What have you done </a:t>
            </a:r>
            <a:r>
              <a:rPr lang="en-US" sz="2200" b="1" dirty="0" smtClean="0"/>
              <a:t>since</a:t>
            </a:r>
            <a:r>
              <a:rPr lang="en-US" sz="2200" dirty="0" smtClean="0"/>
              <a:t> I left? </a:t>
            </a:r>
            <a:r>
              <a:rPr lang="ru-RU" sz="2200" dirty="0" smtClean="0"/>
              <a:t>(</a:t>
            </a:r>
            <a:r>
              <a:rPr lang="en-US" sz="2200" dirty="0" smtClean="0"/>
              <a:t>O</a:t>
            </a:r>
            <a:r>
              <a:rPr lang="ru-RU" sz="2200" dirty="0" smtClean="0"/>
              <a:t>. </a:t>
            </a:r>
            <a:r>
              <a:rPr lang="en-US" sz="2200" dirty="0" smtClean="0"/>
              <a:t>Henry</a:t>
            </a:r>
            <a:r>
              <a:rPr lang="ru-RU" sz="2200" dirty="0" smtClean="0"/>
              <a:t>). </a:t>
            </a:r>
          </a:p>
          <a:p>
            <a:pPr>
              <a:buNone/>
            </a:pPr>
            <a:r>
              <a:rPr lang="ru-RU" sz="2200" dirty="0" smtClean="0"/>
              <a:t>         Слово-спутник “</a:t>
            </a:r>
            <a:r>
              <a:rPr lang="en-US" sz="2200" dirty="0" smtClean="0"/>
              <a:t>since</a:t>
            </a:r>
            <a:r>
              <a:rPr lang="ru-RU" sz="2200" dirty="0" smtClean="0"/>
              <a:t>” указывает на действие, завершенное к моменту речи, т.е. имеет связь с настоящим временем. Поэтому глагол  употреблен в </a:t>
            </a:r>
            <a:r>
              <a:rPr lang="en-US" sz="2200" dirty="0" smtClean="0"/>
              <a:t>Present Perfect</a:t>
            </a:r>
            <a:r>
              <a:rPr lang="ru-RU" sz="2200" dirty="0" smtClean="0"/>
              <a:t>. </a:t>
            </a:r>
          </a:p>
          <a:p>
            <a:pPr>
              <a:buNone/>
            </a:pPr>
            <a:endParaRPr lang="ru-RU" sz="2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8229600" cy="244827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§2. Прошедшее время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en-US" dirty="0" smtClean="0"/>
              <a:t>Past Tense</a:t>
            </a:r>
            <a:r>
              <a:rPr lang="ru-RU" dirty="0" smtClean="0"/>
              <a:t>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564904"/>
            <a:ext cx="8229600" cy="4509120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7400" dirty="0" smtClean="0"/>
              <a:t>       Слова-спутники помогают не запутаться в формах прошедшего времени.</a:t>
            </a:r>
          </a:p>
          <a:p>
            <a:pPr>
              <a:buNone/>
            </a:pPr>
            <a:r>
              <a:rPr lang="ru-RU" sz="7400" dirty="0" smtClean="0"/>
              <a:t>       Например</a:t>
            </a:r>
            <a:r>
              <a:rPr lang="en-US" sz="7400" dirty="0" smtClean="0"/>
              <a:t>: </a:t>
            </a:r>
            <a:endParaRPr lang="ru-RU" sz="7400" dirty="0" smtClean="0"/>
          </a:p>
          <a:p>
            <a:pPr>
              <a:buNone/>
            </a:pPr>
            <a:r>
              <a:rPr lang="ru-RU" sz="7400" dirty="0" smtClean="0"/>
              <a:t>    1). </a:t>
            </a:r>
            <a:r>
              <a:rPr lang="en-US" sz="7400" dirty="0" smtClean="0"/>
              <a:t>It </a:t>
            </a:r>
            <a:r>
              <a:rPr lang="en-US" sz="7400" u="sng" dirty="0" smtClean="0"/>
              <a:t>happened</a:t>
            </a:r>
            <a:r>
              <a:rPr lang="en-US" sz="7400" dirty="0" smtClean="0"/>
              <a:t> </a:t>
            </a:r>
            <a:r>
              <a:rPr lang="en-US" sz="7400" b="1" dirty="0" smtClean="0"/>
              <a:t>many</a:t>
            </a:r>
            <a:r>
              <a:rPr lang="en-US" sz="7400" dirty="0" smtClean="0"/>
              <a:t> </a:t>
            </a:r>
            <a:r>
              <a:rPr lang="en-US" sz="7400" b="1" dirty="0" smtClean="0"/>
              <a:t>years ago</a:t>
            </a:r>
            <a:r>
              <a:rPr lang="en-US" sz="7400" dirty="0" smtClean="0"/>
              <a:t>. (O. Henry).</a:t>
            </a:r>
            <a:endParaRPr lang="ru-RU" sz="7400" dirty="0" smtClean="0"/>
          </a:p>
          <a:p>
            <a:pPr>
              <a:buNone/>
            </a:pPr>
            <a:r>
              <a:rPr lang="ru-RU" sz="7400" dirty="0" smtClean="0"/>
              <a:t>       Слова-спутники “</a:t>
            </a:r>
            <a:r>
              <a:rPr lang="en-US" sz="7400" dirty="0" smtClean="0"/>
              <a:t>many years ago</a:t>
            </a:r>
            <a:r>
              <a:rPr lang="ru-RU" sz="7400" dirty="0" smtClean="0"/>
              <a:t>” показывают, что действие произошло в прошлом, нет связи с настоящим, т.е. время – прошедшее простое.</a:t>
            </a:r>
          </a:p>
          <a:p>
            <a:pPr>
              <a:buNone/>
            </a:pPr>
            <a:r>
              <a:rPr lang="ru-RU" sz="7400" dirty="0" smtClean="0"/>
              <a:t>    2). </a:t>
            </a:r>
            <a:r>
              <a:rPr lang="en-US" sz="7400" dirty="0" smtClean="0"/>
              <a:t>We </a:t>
            </a:r>
            <a:r>
              <a:rPr lang="en-US" sz="7400" u="sng" dirty="0" smtClean="0"/>
              <a:t>were watching</a:t>
            </a:r>
            <a:r>
              <a:rPr lang="en-US" sz="7400" dirty="0" smtClean="0"/>
              <a:t> TV </a:t>
            </a:r>
            <a:r>
              <a:rPr lang="en-US" sz="7400" b="1" dirty="0" smtClean="0"/>
              <a:t>at 2 o’clock yesterday</a:t>
            </a:r>
            <a:r>
              <a:rPr lang="en-US" sz="7400" dirty="0" smtClean="0"/>
              <a:t>. (O. Henry).</a:t>
            </a:r>
            <a:endParaRPr lang="ru-RU" sz="7400" dirty="0" smtClean="0"/>
          </a:p>
          <a:p>
            <a:pPr>
              <a:buNone/>
            </a:pPr>
            <a:r>
              <a:rPr lang="ru-RU" sz="7400" dirty="0" smtClean="0"/>
              <a:t>      Слова-спутники “</a:t>
            </a:r>
            <a:r>
              <a:rPr lang="en-US" sz="7400" dirty="0" smtClean="0"/>
              <a:t>at</a:t>
            </a:r>
            <a:r>
              <a:rPr lang="ru-RU" sz="7400" dirty="0" smtClean="0"/>
              <a:t> 2 </a:t>
            </a:r>
            <a:r>
              <a:rPr lang="en-US" sz="7400" dirty="0" smtClean="0"/>
              <a:t>o</a:t>
            </a:r>
            <a:r>
              <a:rPr lang="ru-RU" sz="7400" dirty="0" smtClean="0"/>
              <a:t>’</a:t>
            </a:r>
            <a:r>
              <a:rPr lang="en-US" sz="7400" dirty="0" smtClean="0"/>
              <a:t>clock yesterday</a:t>
            </a:r>
            <a:r>
              <a:rPr lang="ru-RU" sz="7400" dirty="0" smtClean="0"/>
              <a:t>”, подчеркивают длительность действий и указывают на время </a:t>
            </a:r>
            <a:r>
              <a:rPr lang="en-US" sz="7400" dirty="0" smtClean="0"/>
              <a:t>Past Continuous</a:t>
            </a:r>
            <a:r>
              <a:rPr lang="ru-RU" sz="7400" dirty="0" smtClean="0"/>
              <a:t>.</a:t>
            </a:r>
          </a:p>
          <a:p>
            <a:pPr>
              <a:buNone/>
            </a:pPr>
            <a:r>
              <a:rPr lang="en-US" sz="7400" dirty="0" smtClean="0"/>
              <a:t> </a:t>
            </a:r>
            <a:endParaRPr lang="ru-RU" sz="7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594928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3400" dirty="0" smtClean="0"/>
              <a:t>       Группа </a:t>
            </a:r>
            <a:r>
              <a:rPr lang="en-US" sz="3400" dirty="0" smtClean="0"/>
              <a:t>Perfect</a:t>
            </a:r>
            <a:r>
              <a:rPr lang="ru-RU" sz="3400" dirty="0" smtClean="0"/>
              <a:t> не имеет аналога в русском языке, поэтому представляет особую сложность.</a:t>
            </a:r>
          </a:p>
          <a:p>
            <a:pPr>
              <a:buNone/>
            </a:pPr>
            <a:r>
              <a:rPr lang="ru-RU" sz="3400" dirty="0" smtClean="0"/>
              <a:t>       Например:</a:t>
            </a:r>
          </a:p>
          <a:p>
            <a:pPr>
              <a:buNone/>
            </a:pPr>
            <a:r>
              <a:rPr lang="ru-RU" sz="3400" dirty="0" smtClean="0"/>
              <a:t>    1). </a:t>
            </a:r>
            <a:r>
              <a:rPr lang="en-US" sz="3400" dirty="0" smtClean="0"/>
              <a:t>When they called</a:t>
            </a:r>
            <a:r>
              <a:rPr lang="ru-RU" sz="3400" dirty="0" smtClean="0"/>
              <a:t>, </a:t>
            </a:r>
            <a:r>
              <a:rPr lang="en-US" sz="3400" dirty="0" smtClean="0"/>
              <a:t>she </a:t>
            </a:r>
            <a:r>
              <a:rPr lang="en-US" sz="3400" u="sng" dirty="0" smtClean="0"/>
              <a:t>had</a:t>
            </a:r>
            <a:r>
              <a:rPr lang="en-US" sz="3400" dirty="0" smtClean="0"/>
              <a:t> </a:t>
            </a:r>
            <a:r>
              <a:rPr lang="en-US" sz="3400" b="1" dirty="0" smtClean="0"/>
              <a:t>already</a:t>
            </a:r>
            <a:r>
              <a:rPr lang="en-US" sz="3400" dirty="0" smtClean="0"/>
              <a:t> </a:t>
            </a:r>
            <a:r>
              <a:rPr lang="en-US" sz="3400" u="sng" dirty="0" smtClean="0"/>
              <a:t>left</a:t>
            </a:r>
            <a:r>
              <a:rPr lang="ru-RU" sz="3400" dirty="0" smtClean="0"/>
              <a:t>. (</a:t>
            </a:r>
            <a:r>
              <a:rPr lang="en-US" sz="3400" dirty="0" smtClean="0"/>
              <a:t>O</a:t>
            </a:r>
            <a:r>
              <a:rPr lang="ru-RU" sz="3400" dirty="0" smtClean="0"/>
              <a:t>. </a:t>
            </a:r>
            <a:r>
              <a:rPr lang="en-US" sz="3400" dirty="0" smtClean="0"/>
              <a:t>Henry</a:t>
            </a:r>
            <a:r>
              <a:rPr lang="ru-RU" sz="3400" dirty="0" smtClean="0"/>
              <a:t>).</a:t>
            </a:r>
          </a:p>
          <a:p>
            <a:pPr>
              <a:buNone/>
            </a:pPr>
            <a:r>
              <a:rPr lang="ru-RU" sz="3400" dirty="0" smtClean="0"/>
              <a:t>       Слово-спутник “</a:t>
            </a:r>
            <a:r>
              <a:rPr lang="en-US" sz="3400" dirty="0" smtClean="0"/>
              <a:t>already</a:t>
            </a:r>
            <a:r>
              <a:rPr lang="ru-RU" sz="3400" dirty="0" smtClean="0"/>
              <a:t>” уточняет, что действие совершилось ранее другого действия в прошлом, т.е. сначала она ушла, а потом они позвонили. Это наталкивает на употребление глагола во времени</a:t>
            </a:r>
            <a:r>
              <a:rPr lang="en-US" sz="3400" dirty="0" smtClean="0"/>
              <a:t> Past Perfect. </a:t>
            </a:r>
            <a:endParaRPr lang="ru-RU" sz="3400" dirty="0" smtClean="0"/>
          </a:p>
          <a:p>
            <a:pPr>
              <a:buNone/>
            </a:pPr>
            <a:r>
              <a:rPr lang="en-US" sz="3400" dirty="0" smtClean="0"/>
              <a:t> </a:t>
            </a:r>
            <a:r>
              <a:rPr lang="ru-RU" sz="3400" dirty="0" smtClean="0"/>
              <a:t>    2).</a:t>
            </a:r>
            <a:r>
              <a:rPr lang="ru-RU" sz="3400" b="1" dirty="0" smtClean="0"/>
              <a:t> </a:t>
            </a:r>
            <a:r>
              <a:rPr lang="en-US" sz="3400" b="1" dirty="0" smtClean="0"/>
              <a:t>By the time</a:t>
            </a:r>
            <a:r>
              <a:rPr lang="en-US" sz="3400" dirty="0" smtClean="0"/>
              <a:t> he returned</a:t>
            </a:r>
            <a:r>
              <a:rPr lang="ru-RU" sz="3400" dirty="0" smtClean="0"/>
              <a:t>, </a:t>
            </a:r>
            <a:r>
              <a:rPr lang="en-US" sz="3400" dirty="0" smtClean="0"/>
              <a:t>I </a:t>
            </a:r>
            <a:r>
              <a:rPr lang="en-US" sz="3400" u="sng" dirty="0" smtClean="0"/>
              <a:t>had been working</a:t>
            </a:r>
            <a:r>
              <a:rPr lang="en-US" sz="3400" dirty="0" smtClean="0"/>
              <a:t> </a:t>
            </a:r>
            <a:r>
              <a:rPr lang="en-US" sz="3400" b="1" dirty="0" smtClean="0"/>
              <a:t>for</a:t>
            </a:r>
            <a:r>
              <a:rPr lang="ru-RU" sz="3400" b="1" dirty="0" smtClean="0"/>
              <a:t> 7 </a:t>
            </a:r>
            <a:r>
              <a:rPr lang="en-US" sz="3400" b="1" dirty="0" smtClean="0"/>
              <a:t>hours</a:t>
            </a:r>
            <a:r>
              <a:rPr lang="ru-RU" sz="3400" dirty="0" smtClean="0"/>
              <a:t>. (</a:t>
            </a:r>
            <a:r>
              <a:rPr lang="en-US" sz="3400" dirty="0" smtClean="0"/>
              <a:t>O</a:t>
            </a:r>
            <a:r>
              <a:rPr lang="ru-RU" sz="3400" dirty="0" smtClean="0"/>
              <a:t>. </a:t>
            </a:r>
            <a:r>
              <a:rPr lang="en-US" sz="3400" dirty="0" smtClean="0"/>
              <a:t>Henry</a:t>
            </a:r>
            <a:r>
              <a:rPr lang="ru-RU" sz="3400" dirty="0" smtClean="0"/>
              <a:t>).</a:t>
            </a:r>
          </a:p>
          <a:p>
            <a:pPr>
              <a:buNone/>
            </a:pPr>
            <a:r>
              <a:rPr lang="ru-RU" sz="3400" dirty="0" smtClean="0"/>
              <a:t>       Слова-спутники “</a:t>
            </a:r>
            <a:r>
              <a:rPr lang="en-US" sz="3400" dirty="0" smtClean="0"/>
              <a:t>for</a:t>
            </a:r>
            <a:r>
              <a:rPr lang="ru-RU" sz="3400" dirty="0" smtClean="0"/>
              <a:t> 7 </a:t>
            </a:r>
            <a:r>
              <a:rPr lang="en-US" sz="3400" dirty="0" smtClean="0"/>
              <a:t>hours</a:t>
            </a:r>
            <a:r>
              <a:rPr lang="ru-RU" sz="3400" dirty="0" smtClean="0"/>
              <a:t>” подчеркивают длительность действий, а слова-спутники “</a:t>
            </a:r>
            <a:r>
              <a:rPr lang="en-US" sz="3400" dirty="0" smtClean="0"/>
              <a:t>by the time</a:t>
            </a:r>
            <a:r>
              <a:rPr lang="ru-RU" sz="3400" dirty="0" smtClean="0"/>
              <a:t>” указывают на действие, имевшее место прежде того, как произошло другое действие в прошлом. Всё это указывает на то, что следует употребить </a:t>
            </a:r>
            <a:r>
              <a:rPr lang="en-US" sz="3400" dirty="0" smtClean="0"/>
              <a:t>Past Perfect Continuous</a:t>
            </a:r>
            <a:r>
              <a:rPr lang="ru-RU" sz="34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484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§3. Будущее время (</a:t>
            </a:r>
            <a:r>
              <a:rPr lang="en-US" dirty="0" smtClean="0"/>
              <a:t>Future Tense</a:t>
            </a:r>
            <a:r>
              <a:rPr lang="ru-RU" dirty="0" smtClean="0"/>
              <a:t>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916832"/>
            <a:ext cx="8229600" cy="5400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800" dirty="0" smtClean="0"/>
              <a:t>      Слова  - спутники помогают нам и в формах будущего времени.</a:t>
            </a:r>
          </a:p>
          <a:p>
            <a:pPr>
              <a:buNone/>
            </a:pPr>
            <a:r>
              <a:rPr lang="ru-RU" sz="2800" dirty="0" smtClean="0"/>
              <a:t>      Например</a:t>
            </a:r>
            <a:r>
              <a:rPr lang="en-US" sz="2800" dirty="0" smtClean="0"/>
              <a:t>: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</a:t>
            </a:r>
            <a:r>
              <a:rPr lang="en-US" sz="2800" dirty="0" smtClean="0"/>
              <a:t>1). I think, he’ll return </a:t>
            </a:r>
            <a:r>
              <a:rPr lang="en-US" sz="2800" b="1" dirty="0" smtClean="0"/>
              <a:t>next week</a:t>
            </a:r>
            <a:r>
              <a:rPr lang="en-US" sz="2800" dirty="0" smtClean="0"/>
              <a:t>.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Слово-спутник “</a:t>
            </a:r>
            <a:r>
              <a:rPr lang="en-US" sz="2800" dirty="0" smtClean="0"/>
              <a:t>next week</a:t>
            </a:r>
            <a:r>
              <a:rPr lang="ru-RU" sz="2800" dirty="0" smtClean="0"/>
              <a:t>” указывает на действие, относящееся к будущему. Поэтому, используется время </a:t>
            </a:r>
            <a:r>
              <a:rPr lang="en-US" sz="2800" dirty="0" smtClean="0"/>
              <a:t>Future Simple</a:t>
            </a:r>
            <a:r>
              <a:rPr lang="ru-RU" sz="2800" dirty="0" smtClean="0"/>
              <a:t>.</a:t>
            </a:r>
          </a:p>
          <a:p>
            <a:pPr>
              <a:buNone/>
            </a:pPr>
            <a:r>
              <a:rPr lang="ru-RU" sz="2800" dirty="0" smtClean="0"/>
              <a:t>   2</a:t>
            </a:r>
            <a:r>
              <a:rPr lang="en-US" sz="2800" dirty="0" smtClean="0"/>
              <a:t>). </a:t>
            </a:r>
            <a:r>
              <a:rPr lang="en-US" sz="2800" b="1" dirty="0" smtClean="0"/>
              <a:t>By the time</a:t>
            </a:r>
            <a:r>
              <a:rPr lang="en-US" sz="2800" dirty="0" smtClean="0"/>
              <a:t> you return, I will have been waiting here </a:t>
            </a:r>
            <a:r>
              <a:rPr lang="en-US" sz="2800" b="1" dirty="0" smtClean="0"/>
              <a:t>for 2 days</a:t>
            </a:r>
            <a:r>
              <a:rPr lang="en-US" sz="2800" dirty="0" smtClean="0"/>
              <a:t>. 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  Слова-спутники “</a:t>
            </a:r>
            <a:r>
              <a:rPr lang="en-US" sz="2800" dirty="0" smtClean="0"/>
              <a:t>by the time</a:t>
            </a:r>
            <a:r>
              <a:rPr lang="ru-RU" sz="2800" dirty="0" smtClean="0"/>
              <a:t>” указывают на то, что одно действие произойдет позже другого действия (я буду ждать, потом ты вернешься); слова-спутники “</a:t>
            </a:r>
            <a:r>
              <a:rPr lang="en-US" sz="2800" dirty="0" smtClean="0"/>
              <a:t>for</a:t>
            </a:r>
            <a:r>
              <a:rPr lang="ru-RU" sz="2800" dirty="0" smtClean="0"/>
              <a:t> 2 </a:t>
            </a:r>
            <a:r>
              <a:rPr lang="en-US" sz="2800" dirty="0" smtClean="0"/>
              <a:t>days</a:t>
            </a:r>
            <a:r>
              <a:rPr lang="ru-RU" sz="2800" dirty="0" smtClean="0"/>
              <a:t>” указывают на длительность действия, поэтому предложение употреблено во времени </a:t>
            </a:r>
            <a:r>
              <a:rPr lang="en-US" sz="2800" dirty="0" smtClean="0"/>
              <a:t>Future Perfect Continuous</a:t>
            </a:r>
            <a:r>
              <a:rPr lang="ru-RU" sz="2800" dirty="0" smtClean="0"/>
              <a:t>.    </a:t>
            </a:r>
          </a:p>
          <a:p>
            <a:pPr>
              <a:buNone/>
            </a:pPr>
            <a:r>
              <a:rPr lang="ru-RU" sz="32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171</TotalTime>
  <Words>1011</Words>
  <Application>Microsoft Office PowerPoint</Application>
  <PresentationFormat>Экран (4:3)</PresentationFormat>
  <Paragraphs>102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Время разобраться с временами, или как усвоить систему английских времен.  </vt:lpstr>
      <vt:lpstr>Содержание</vt:lpstr>
      <vt:lpstr>Введение</vt:lpstr>
      <vt:lpstr>Глава 1. Указатели времени в лингвистике </vt:lpstr>
      <vt:lpstr> Глава 2. Роль указателей времени в предложении.</vt:lpstr>
      <vt:lpstr>§1. Настоящее время (Present Tense) </vt:lpstr>
      <vt:lpstr>§2. Прошедшее время  (Past Tense) </vt:lpstr>
      <vt:lpstr>Слайд 8</vt:lpstr>
      <vt:lpstr>§3. Будущее время (Future Tense) </vt:lpstr>
      <vt:lpstr>§4. Алгоритм выбора формы глагола </vt:lpstr>
      <vt:lpstr>Слайд 11</vt:lpstr>
      <vt:lpstr>Заключение</vt:lpstr>
      <vt:lpstr>Список литературы</vt:lpstr>
      <vt:lpstr> «Сравнивая детально разные языки, мы разрушаем ту иллюзию, к которой нас приучает знание лишь одного языка, - иллюзию, будто существуют незыблемые понятия, которые одинаковы для всех времен и для всех народов».                       Академик Л.В. Щерба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Админ</cp:lastModifiedBy>
  <cp:revision>28</cp:revision>
  <dcterms:created xsi:type="dcterms:W3CDTF">2012-10-20T07:39:48Z</dcterms:created>
  <dcterms:modified xsi:type="dcterms:W3CDTF">2019-12-15T23:51:15Z</dcterms:modified>
</cp:coreProperties>
</file>