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65" r:id="rId2"/>
    <p:sldId id="283" r:id="rId3"/>
    <p:sldId id="284" r:id="rId4"/>
    <p:sldId id="302" r:id="rId5"/>
    <p:sldId id="285" r:id="rId6"/>
    <p:sldId id="286" r:id="rId7"/>
    <p:sldId id="287" r:id="rId8"/>
    <p:sldId id="288" r:id="rId9"/>
    <p:sldId id="290" r:id="rId10"/>
    <p:sldId id="291" r:id="rId11"/>
    <p:sldId id="292" r:id="rId12"/>
    <p:sldId id="293" r:id="rId13"/>
    <p:sldId id="298" r:id="rId14"/>
    <p:sldId id="301" r:id="rId15"/>
    <p:sldId id="303" r:id="rId16"/>
    <p:sldId id="304" r:id="rId17"/>
    <p:sldId id="306" r:id="rId18"/>
    <p:sldId id="299" r:id="rId19"/>
    <p:sldId id="296" r:id="rId20"/>
    <p:sldId id="305" r:id="rId21"/>
  </p:sldIdLst>
  <p:sldSz cx="12188825" cy="6858000"/>
  <p:notesSz cx="9309100" cy="7023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Автор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29" autoAdjust="0"/>
  </p:normalViewPr>
  <p:slideViewPr>
    <p:cSldViewPr>
      <p:cViewPr>
        <p:scale>
          <a:sx n="81" d="100"/>
          <a:sy n="81" d="100"/>
        </p:scale>
        <p:origin x="-72" y="-786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pos="3839"/>
        <p:guide pos="959"/>
        <p:guide pos="6719"/>
        <p:guide pos="527"/>
        <p:guide pos="7151"/>
        <p:guide pos="4127"/>
        <p:guide pos="4415"/>
        <p:guide pos="26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1734" y="72"/>
      </p:cViewPr>
      <p:guideLst>
        <p:guide orient="horz" pos="2212"/>
        <p:guide pos="293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273675" y="0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D8A2AAD-158C-4052-BA86-6A4632C22D06}" type="datetimeFigureOut">
              <a:rPr lang="ru-RU"/>
              <a:pPr>
                <a:defRPr/>
              </a:pPr>
              <a:t>19.12.2019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70675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273675" y="6670675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20FAE25-C627-483F-8B7F-D89E352D9031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273675" y="0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BEABCD1-6794-4862-908E-2FE39FE2893F}" type="datetimeFigureOut">
              <a:rPr lang="ru-RU"/>
              <a:pPr>
                <a:defRPr/>
              </a:pPr>
              <a:t>19.12.2019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pPr lvl="0"/>
            <a:endParaRPr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30275" y="3335338"/>
            <a:ext cx="7448550" cy="3160712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noProof="0"/>
              <a:t>Образец текста</a:t>
            </a:r>
          </a:p>
          <a:p>
            <a:pPr lvl="1"/>
            <a:r>
              <a:rPr noProof="0"/>
              <a:t>Второй уровень</a:t>
            </a:r>
          </a:p>
          <a:p>
            <a:pPr lvl="2"/>
            <a:r>
              <a:rPr noProof="0"/>
              <a:t>Третий уровень</a:t>
            </a:r>
          </a:p>
          <a:p>
            <a:pPr lvl="3"/>
            <a:r>
              <a:rPr noProof="0"/>
              <a:t>Четвертый уровень</a:t>
            </a:r>
          </a:p>
          <a:p>
            <a:pPr lvl="4"/>
            <a:r>
              <a:rPr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70675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273675" y="6670675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79EDD84-AB71-4919-BE35-FC0515ACE895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481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785594C-6EF2-4C97-930D-72D3F61225C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42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FB12C6B-D446-44D5-A7F0-5F28474F1C35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632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AA04E0D-F52D-46D1-B025-4F7A8E4AD6BE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837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DEE13A5-494B-4576-97CB-327D5A720E47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041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67657F-F322-413A-AA1D-0001DF99042C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55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051C3E9-0973-48AD-A6DE-8433BC928B44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675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A76BDD-A573-4AA4-BEE2-75B42FC6E9A9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686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91C4A6C-6F63-435B-88A0-E3F6F0C19EC7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1BD4758-EC09-438A-8805-0E6E1733E322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0E0D841-64BF-4C27-A583-A27CC6BCA93B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FF924F5-103D-4CA0-B7AB-96A27D1B1460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B4791F1-4255-478D-9BD0-F34B6DF04365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D585CA4-C00D-4817-8CCB-510BC6CEBB1F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AD06336-FB88-41DF-A6D3-50BBFA759413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22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9FB1C45-64CF-49AB-894F-F36DC686A8AD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29627-8381-4FBC-93FE-91DCF2A6C3F8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0C102-6EBC-4E91-A457-2E74E76E0E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2EF41E-7D2B-41E0-8840-F3392FAD30C6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9AB4B-C4A4-47E0-BDA3-6A5FEA0F33F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C83E4D-890E-43C6-A724-5BCAE9B70040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63C0D-241C-42C0-AC17-B8D3FEC7C23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AFE2B-F564-48B2-AA60-39316DAD0B17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D0EA8-9611-4A03-B6E5-6917AF83CF6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7780F-F264-4A37-942F-9F8F8B0016AB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1ECF6-AF95-4196-953D-8637C5E814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2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9ED13-99F3-4AE4-B322-21414D792279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8915D-AEA5-4054-8EB5-F883378AF6F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1DC18-48D5-49FB-B89D-902EF342AC39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D9A676-8BB3-40FC-B642-5DB3938BA7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680F9-E75E-4F36-826F-6C020C92E243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07487-B3B1-4D0F-83C1-BF90C962E29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4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1DB61E-C7F8-449C-9F2A-5E89A454A162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A4DDF-20F8-4F26-A8FB-7CB9355EAA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0" name="Дата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93C35-45BB-44B3-8224-E1A2BFBA8F60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3DB516-0472-4A39-9FEA-5F2F5F9979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но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1218895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AAD761-33C5-483B-8DEB-C435555F21C7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7745B-E86A-4E8E-B65A-8BE61AB2617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7411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dirty="0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D7E64-293A-4C06-9076-805310B2C2CD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53CA2-4993-4677-BEBF-CB07CEB2096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239B0-F519-4E76-820B-B6D86C055806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8633C-9BDD-4238-AA5F-C4A76B78AF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514600"/>
            <a:ext cx="9144000" cy="2895600"/>
          </a:xfrm>
        </p:spPr>
        <p:txBody>
          <a:bodyPr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257300"/>
            <a:ext cx="9144000" cy="1143000"/>
          </a:xfrm>
        </p:spPr>
        <p:txBody>
          <a:bodyPr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62A58-8359-45DA-BB5B-901CAB5D6FCC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F2A1CA-FD87-4E2F-BF89-930484CE80A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12A8B-6287-4334-8086-90B17F1147A6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662E7-BAE0-490E-A36E-EC106E4A31F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BB35D5-D286-445D-86CD-497D7877DFB4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F16BD6-7BA9-4E94-9035-CD08CC5A8A5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3BCE6-4218-453E-8319-E98D79721D9A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61477-470C-4CEA-AA8A-3C7A304F0E9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480A3-FD23-4A38-BBBC-E587AA91BD89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43D9F-AB64-400E-9994-6540436269B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3" y="762000"/>
            <a:ext cx="5029200" cy="2667000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795" y="609600"/>
            <a:ext cx="547358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715BD-FD90-4577-9A68-885BA3F54452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F0693-BAF6-4813-AE86-8FC09CD0850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604653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4" y="762000"/>
            <a:ext cx="5029200" cy="2667000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4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93B22-E63A-4D63-BB58-3873ADA8C56D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057B7-9C36-4156-B47C-280324B824C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55D86-CD16-4620-BFA9-ABC3FC740513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67A2C0-809F-46EA-9783-05D0E312CA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524001" cy="56388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17E499-79ED-4765-A9B5-9FDA83EA1DEB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8A0C2-28C9-4074-B48A-6C1F236CBAC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6613" y="1600200"/>
            <a:ext cx="3124200" cy="2438400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661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CE30F-F3EA-412B-96C4-6EB19337DDB2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26809-AA71-4540-8DCA-3C6FF4BDC41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3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1726E-364F-4B6D-863F-B0AAA1301C87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A8532-E8C2-4E36-98CC-87B04F1710E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294A5-8607-4475-A326-76535E847BF5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3BAA9-927A-4F08-831C-57C2357879A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1C998-BA7B-4B55-87BC-B05D2AED5C0D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6C9A5-451A-4298-B834-C93BFA08655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0" name="Дата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2AB6B-8CBC-43A6-B511-EBCB018622F3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CF917-5E20-419A-BB92-10466A9C47E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6035040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628B5-7A11-4D9D-9B35-CFDDA74F62EC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40BD2A-6DA0-47B5-9A1B-3F80BF0CBD7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0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56D693-4315-4FE0-B510-FA6FE45483E3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5F2A4-486D-4E67-925F-D5F871202A4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1522413" y="38100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522413" y="1828800"/>
            <a:ext cx="9144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70813" y="6400800"/>
            <a:ext cx="1549400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166978-8DFD-44C8-BA2D-E5343E13D9D0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5954712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99613" y="6400800"/>
            <a:ext cx="1066800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E3F566-4FC1-4568-BF1E-EDFE4754CA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7" r:id="rId1"/>
    <p:sldLayoutId id="2147483676" r:id="rId2"/>
    <p:sldLayoutId id="2147483675" r:id="rId3"/>
    <p:sldLayoutId id="2147483674" r:id="rId4"/>
    <p:sldLayoutId id="2147483673" r:id="rId5"/>
    <p:sldLayoutId id="2147483672" r:id="rId6"/>
    <p:sldLayoutId id="2147483671" r:id="rId7"/>
    <p:sldLayoutId id="2147483670" r:id="rId8"/>
    <p:sldLayoutId id="2147483669" r:id="rId9"/>
    <p:sldLayoutId id="2147483668" r:id="rId10"/>
    <p:sldLayoutId id="2147483667" r:id="rId11"/>
    <p:sldLayoutId id="2147483666" r:id="rId12"/>
    <p:sldLayoutId id="2147483665" r:id="rId13"/>
    <p:sldLayoutId id="2147483664" r:id="rId14"/>
    <p:sldLayoutId id="2147483663" r:id="rId15"/>
    <p:sldLayoutId id="2147483662" r:id="rId16"/>
    <p:sldLayoutId id="2147483661" r:id="rId17"/>
    <p:sldLayoutId id="2147483660" r:id="rId18"/>
    <p:sldLayoutId id="2147483659" r:id="rId19"/>
    <p:sldLayoutId id="2147483658" r:id="rId20"/>
    <p:sldLayoutId id="2147483657" r:id="rId21"/>
    <p:sldLayoutId id="2147483656" r:id="rId22"/>
    <p:sldLayoutId id="2147483655" r:id="rId23"/>
    <p:sldLayoutId id="2147483654" r:id="rId24"/>
    <p:sldLayoutId id="2147483653" r:id="rId25"/>
    <p:sldLayoutId id="2147483652" r:id="rId26"/>
    <p:sldLayoutId id="2147483651" r:id="rId27"/>
    <p:sldLayoutId id="2147483650" r:id="rId28"/>
    <p:sldLayoutId id="2147483649" r:id="rId29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lnSpc>
          <a:spcPct val="85000"/>
        </a:lnSpc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2pPr>
      <a:lvl3pPr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3pPr>
      <a:lvl4pPr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4pPr>
      <a:lvl5pPr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9pPr>
    </p:titleStyle>
    <p:bodyStyle>
      <a:lvl1pPr marL="223838" indent="-223838" algn="l" rtl="0" fontAlgn="base">
        <a:lnSpc>
          <a:spcPct val="90000"/>
        </a:lnSpc>
        <a:spcBef>
          <a:spcPts val="1800"/>
        </a:spcBef>
        <a:spcAft>
          <a:spcPct val="0"/>
        </a:spcAft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228600" algn="l" rtl="0" fontAlgn="base">
        <a:lnSpc>
          <a:spcPct val="90000"/>
        </a:lnSpc>
        <a:spcBef>
          <a:spcPts val="6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3263" indent="-228600" algn="l" rtl="0" fontAlgn="base">
        <a:lnSpc>
          <a:spcPct val="90000"/>
        </a:lnSpc>
        <a:spcBef>
          <a:spcPts val="600"/>
        </a:spcBef>
        <a:spcAft>
          <a:spcPct val="0"/>
        </a:spcAft>
        <a:buSzPct val="80000"/>
        <a:buFont typeface="Wingdings" pitchFamily="2" charset="2"/>
        <a:buChar char="§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950913" indent="-228600" algn="l" rtl="0" fontAlgn="base">
        <a:lnSpc>
          <a:spcPct val="90000"/>
        </a:lnSpc>
        <a:spcBef>
          <a:spcPts val="6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13" indent="-228600" algn="l" rtl="0" fontAlgn="base">
        <a:lnSpc>
          <a:spcPct val="90000"/>
        </a:lnSpc>
        <a:spcBef>
          <a:spcPts val="600"/>
        </a:spcBef>
        <a:spcAft>
          <a:spcPct val="0"/>
        </a:spcAft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998788" y="2565400"/>
            <a:ext cx="6264275" cy="1036638"/>
          </a:xfrm>
        </p:spPr>
        <p:txBody>
          <a:bodyPr rtlCol="0">
            <a:normAutofit fontScale="9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smtClean="0"/>
              <a:t>Старшая  </a:t>
            </a:r>
            <a:r>
              <a:rPr lang="ru-RU" sz="3600" dirty="0" smtClean="0"/>
              <a:t>группа, </a:t>
            </a:r>
            <a:br>
              <a:rPr lang="ru-RU" sz="3600" dirty="0" smtClean="0"/>
            </a:br>
            <a:r>
              <a:rPr lang="ru-RU" sz="3600" dirty="0" smtClean="0"/>
              <a:t>тема «Новый год у ворот!»</a:t>
            </a:r>
            <a:r>
              <a:rPr lang="ru-RU" sz="1800" dirty="0"/>
              <a:t/>
            </a:r>
            <a:br>
              <a:rPr lang="ru-RU" sz="1800" dirty="0"/>
            </a:br>
            <a:endParaRPr lang="ru-RU" sz="36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462838" y="4868863"/>
            <a:ext cx="4343400" cy="1439862"/>
          </a:xfrm>
        </p:spPr>
        <p:txBody>
          <a:bodyPr rtlCol="0">
            <a:normAutofit fontScale="77500" lnSpcReduction="20000"/>
          </a:bodyPr>
          <a:lstStyle/>
          <a:p>
            <a:pPr algn="r" fontAlgn="auto">
              <a:spcAft>
                <a:spcPts val="0"/>
              </a:spcAft>
              <a:defRPr/>
            </a:pPr>
            <a:endParaRPr lang="ru-RU" sz="2100" b="1" dirty="0" smtClean="0"/>
          </a:p>
          <a:p>
            <a:pPr algn="r" fontAlgn="auto">
              <a:spcAft>
                <a:spcPts val="0"/>
              </a:spcAft>
              <a:defRPr/>
            </a:pPr>
            <a:endParaRPr lang="ru-RU" sz="2100" b="1" dirty="0"/>
          </a:p>
          <a:p>
            <a:pPr algn="r" fontAlgn="auto">
              <a:spcAft>
                <a:spcPts val="0"/>
              </a:spcAft>
              <a:defRPr/>
            </a:pPr>
            <a:r>
              <a:rPr lang="ru-RU" sz="2100" b="1" dirty="0" smtClean="0"/>
              <a:t>(Жданова Наталья Валериевна, воспитатель,  </a:t>
            </a:r>
            <a:r>
              <a:rPr lang="ru-RU" sz="2100" b="1" dirty="0"/>
              <a:t>«ЦРР – детский сад №181», </a:t>
            </a:r>
            <a:r>
              <a:rPr lang="ru-RU" sz="2100" b="1" dirty="0" smtClean="0"/>
              <a:t>  город </a:t>
            </a:r>
            <a:r>
              <a:rPr lang="ru-RU" sz="2100" b="1" dirty="0"/>
              <a:t>Воронеж, </a:t>
            </a:r>
            <a:r>
              <a:rPr lang="ru-RU" sz="2100" b="1" dirty="0" smtClean="0"/>
              <a:t>Коминтерновский    район)</a:t>
            </a:r>
          </a:p>
        </p:txBody>
      </p:sp>
      <p:sp>
        <p:nvSpPr>
          <p:cNvPr id="33795" name="Текст 4"/>
          <p:cNvSpPr>
            <a:spLocks noGrp="1"/>
          </p:cNvSpPr>
          <p:nvPr>
            <p:ph type="body" sz="quarter" idx="11"/>
          </p:nvPr>
        </p:nvSpPr>
        <p:spPr>
          <a:xfrm>
            <a:off x="3022600" y="477838"/>
            <a:ext cx="6335713" cy="838200"/>
          </a:xfrm>
        </p:spPr>
        <p:txBody>
          <a:bodyPr/>
          <a:lstStyle/>
          <a:p>
            <a:pPr algn="ctr">
              <a:spcBef>
                <a:spcPts val="1800"/>
              </a:spcBef>
            </a:pPr>
            <a:r>
              <a:rPr lang="ru-RU" sz="3600" smtClean="0">
                <a:solidFill>
                  <a:srgbClr val="1E83DE"/>
                </a:solidFill>
              </a:rPr>
              <a:t>2019-2020  учебный год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35063" y="5949950"/>
            <a:ext cx="4672012" cy="827088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07300" y="6267450"/>
            <a:ext cx="3124200" cy="612775"/>
          </a:xfrm>
        </p:spPr>
        <p:txBody>
          <a:bodyPr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</a:t>
            </a:r>
          </a:p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3825" y="44450"/>
            <a:ext cx="4060825" cy="35242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04" name="Рисунок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5538" y="630238"/>
            <a:ext cx="4176712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46938" y="657225"/>
            <a:ext cx="4156075" cy="554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95363" y="5932488"/>
            <a:ext cx="4670425" cy="827087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08913" y="6148388"/>
            <a:ext cx="3124200" cy="612775"/>
          </a:xfrm>
        </p:spPr>
        <p:txBody>
          <a:bodyPr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2.2.5. Активный сектор </a:t>
            </a:r>
            <a:endParaRPr lang="ru-RU" sz="1600" dirty="0" smtClean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3933825" y="44450"/>
            <a:ext cx="4060825" cy="35242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61938" y="384175"/>
            <a:ext cx="3978275" cy="5638800"/>
          </a:xfrm>
          <a:solidFill>
            <a:srgbClr val="262626"/>
          </a:solidFill>
        </p:spPr>
      </p:pic>
      <p:pic>
        <p:nvPicPr>
          <p:cNvPr id="53253" name="Рисунок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89813" y="425450"/>
            <a:ext cx="417195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2"/>
          <p:cNvSpPr txBox="1">
            <a:spLocks/>
          </p:cNvSpPr>
          <p:nvPr/>
        </p:nvSpPr>
        <p:spPr>
          <a:xfrm>
            <a:off x="3933825" y="44450"/>
            <a:ext cx="4060825" cy="35242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Заголовок 2"/>
          <p:cNvSpPr txBox="1">
            <a:spLocks/>
          </p:cNvSpPr>
          <p:nvPr/>
        </p:nvSpPr>
        <p:spPr>
          <a:xfrm>
            <a:off x="6211888" y="5930900"/>
            <a:ext cx="5476875" cy="7747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</a:t>
            </a:r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  </a:t>
            </a:r>
            <a:endParaRPr lang="ru-RU" sz="16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538163" y="5940425"/>
            <a:ext cx="5040312" cy="76517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Активный </a:t>
            </a:r>
            <a:r>
              <a:rPr lang="ru-RU" sz="1600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  </a:t>
            </a:r>
            <a:endParaRPr lang="ru-RU" sz="1600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33375" y="609600"/>
            <a:ext cx="5702300" cy="5299075"/>
          </a:xfrm>
          <a:solidFill>
            <a:srgbClr val="262626"/>
          </a:solidFill>
        </p:spPr>
      </p:pic>
      <p:pic>
        <p:nvPicPr>
          <p:cNvPr id="10" name="Рисунок 9"/>
          <p:cNvPicPr>
            <a:picLocks noGrp="1" noChangeAspect="1"/>
          </p:cNvPicPr>
          <p:nvPr>
            <p:ph type="pic" idx="10"/>
          </p:nvPr>
        </p:nvPicPr>
        <p:blipFill>
          <a:blip r:embed="rId4"/>
          <a:srcRect/>
          <a:stretch>
            <a:fillRect/>
          </a:stretch>
        </p:blipFill>
        <p:spPr>
          <a:xfrm>
            <a:off x="6211888" y="641350"/>
            <a:ext cx="5715000" cy="5321300"/>
          </a:xfrm>
          <a:solidFill>
            <a:srgbClr val="262626"/>
          </a:solidFill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2"/>
          <p:cNvSpPr txBox="1">
            <a:spLocks/>
          </p:cNvSpPr>
          <p:nvPr/>
        </p:nvSpPr>
        <p:spPr>
          <a:xfrm>
            <a:off x="3933825" y="44450"/>
            <a:ext cx="4060825" cy="35242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СПОКОЙНЫЙ СЕКТОР</a:t>
            </a:r>
            <a:endParaRPr lang="ru-RU" sz="1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-344488" y="6148388"/>
            <a:ext cx="4672013" cy="82708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Спокойный сектор</a:t>
            </a:r>
            <a:b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Текст 3"/>
          <p:cNvSpPr txBox="1">
            <a:spLocks/>
          </p:cNvSpPr>
          <p:nvPr/>
        </p:nvSpPr>
        <p:spPr>
          <a:xfrm>
            <a:off x="4090988" y="6097588"/>
            <a:ext cx="4094162" cy="701675"/>
          </a:xfrm>
          <a:prstGeom prst="rect">
            <a:avLst/>
          </a:prstGeom>
        </p:spPr>
        <p:txBody>
          <a:bodyPr/>
          <a:lstStyle>
            <a:lvl1pPr marL="223838" indent="-223838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754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04088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9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79576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264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55064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019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22860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Font typeface="Wingdings" pitchFamily="2" charset="2"/>
              <a:buNone/>
              <a:defRPr/>
            </a:pP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Спокойный сектор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494713" y="6156325"/>
            <a:ext cx="3313112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Спокойный </a:t>
            </a: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сектор</a:t>
            </a:r>
            <a:b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lang="ru-RU" sz="16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10" name="Рисунок 9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12713" y="415925"/>
            <a:ext cx="3978275" cy="5638800"/>
          </a:xfrm>
          <a:solidFill>
            <a:srgbClr val="262626"/>
          </a:solidFill>
        </p:spPr>
      </p:pic>
      <p:pic>
        <p:nvPicPr>
          <p:cNvPr id="13" name="Рисунок 12"/>
          <p:cNvPicPr>
            <a:picLocks noGrp="1" noChangeAspect="1"/>
          </p:cNvPicPr>
          <p:nvPr>
            <p:ph type="pic" idx="13"/>
          </p:nvPr>
        </p:nvPicPr>
        <p:blipFill>
          <a:blip r:embed="rId4"/>
          <a:srcRect l="2984" r="2984"/>
          <a:stretch>
            <a:fillRect/>
          </a:stretch>
        </p:blipFill>
        <p:spPr>
          <a:xfrm>
            <a:off x="4208463" y="415925"/>
            <a:ext cx="3976687" cy="5638800"/>
          </a:xfrm>
        </p:spPr>
      </p:pic>
      <p:pic>
        <p:nvPicPr>
          <p:cNvPr id="14" name="Рисунок 13"/>
          <p:cNvPicPr>
            <a:picLocks noGrp="1" noChangeAspect="1"/>
          </p:cNvPicPr>
          <p:nvPr>
            <p:ph type="pic" idx="10"/>
          </p:nvPr>
        </p:nvPicPr>
        <p:blipFill>
          <a:blip r:embed="rId5"/>
          <a:srcRect/>
          <a:stretch>
            <a:fillRect/>
          </a:stretch>
        </p:blipFill>
        <p:spPr>
          <a:xfrm>
            <a:off x="8304213" y="415925"/>
            <a:ext cx="3694112" cy="5653088"/>
          </a:xfrm>
          <a:solidFill>
            <a:srgbClr val="262626"/>
          </a:solidFill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Заголовок 2"/>
          <p:cNvSpPr txBox="1">
            <a:spLocks/>
          </p:cNvSpPr>
          <p:nvPr/>
        </p:nvSpPr>
        <p:spPr bwMode="auto">
          <a:xfrm>
            <a:off x="3502025" y="44450"/>
            <a:ext cx="583247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85000"/>
              </a:lnSpc>
            </a:pPr>
            <a:r>
              <a:rPr lang="ru-RU" b="1">
                <a:solidFill>
                  <a:srgbClr val="FF9933"/>
                </a:solidFill>
                <a:latin typeface="Cambria" pitchFamily="18" charset="0"/>
              </a:rPr>
              <a:t>4. </a:t>
            </a:r>
            <a:r>
              <a:rPr lang="ru-RU" b="1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Организация среды для диалога с родителями</a:t>
            </a:r>
            <a:endParaRPr lang="ru-RU" b="1">
              <a:solidFill>
                <a:srgbClr val="FF9933"/>
              </a:solidFill>
              <a:latin typeface="Cambria" pitchFamily="18" charset="0"/>
            </a:endParaRPr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3338" y="396875"/>
            <a:ext cx="3779837" cy="5356225"/>
          </a:xfrm>
          <a:solidFill>
            <a:srgbClr val="262626"/>
          </a:solidFill>
        </p:spPr>
      </p:pic>
      <p:pic>
        <p:nvPicPr>
          <p:cNvPr id="11" name="Рисунок 10"/>
          <p:cNvPicPr>
            <a:picLocks noGrp="1" noChangeAspect="1"/>
          </p:cNvPicPr>
          <p:nvPr>
            <p:ph type="pic" idx="13"/>
          </p:nvPr>
        </p:nvPicPr>
        <p:blipFill>
          <a:blip r:embed="rId4"/>
          <a:srcRect/>
          <a:stretch>
            <a:fillRect/>
          </a:stretch>
        </p:blipFill>
        <p:spPr>
          <a:xfrm>
            <a:off x="4365625" y="396875"/>
            <a:ext cx="3721100" cy="5273675"/>
          </a:xfrm>
          <a:solidFill>
            <a:srgbClr val="262626"/>
          </a:solidFill>
        </p:spPr>
      </p:pic>
      <p:pic>
        <p:nvPicPr>
          <p:cNvPr id="12" name="Рисунок 11"/>
          <p:cNvPicPr>
            <a:picLocks noGrp="1" noChangeAspect="1"/>
          </p:cNvPicPr>
          <p:nvPr>
            <p:ph type="pic" idx="10"/>
          </p:nvPr>
        </p:nvPicPr>
        <p:blipFill>
          <a:blip r:embed="rId5"/>
          <a:srcRect/>
          <a:stretch>
            <a:fillRect/>
          </a:stretch>
        </p:blipFill>
        <p:spPr>
          <a:xfrm>
            <a:off x="8326438" y="417513"/>
            <a:ext cx="3705225" cy="5253037"/>
          </a:xfrm>
          <a:solidFill>
            <a:srgbClr val="262626"/>
          </a:solidFill>
        </p:spPr>
      </p:pic>
      <p:sp>
        <p:nvSpPr>
          <p:cNvPr id="59397" name="Прямоугольник 3"/>
          <p:cNvSpPr>
            <a:spLocks noChangeArrowheads="1"/>
          </p:cNvSpPr>
          <p:nvPr/>
        </p:nvSpPr>
        <p:spPr bwMode="auto">
          <a:xfrm>
            <a:off x="261938" y="5903913"/>
            <a:ext cx="11304587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mbria" pitchFamily="18" charset="0"/>
              </a:rPr>
              <a:t>Работа воспитателя начинается с утреннего приёма детей в группу. Приём детей осуществляется в раздевальном помещении, где находятся индивидуальные шкафчики для одежды и личных вещей детей. Здесь же расположен стенд для родителей, куда помещается полезная для родителей информация.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609600"/>
            <a:ext cx="3978275" cy="5638800"/>
          </a:xfrm>
          <a:solidFill>
            <a:srgbClr val="262626"/>
          </a:solidFill>
        </p:spPr>
      </p:pic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105275" y="609600"/>
            <a:ext cx="3978275" cy="5638800"/>
          </a:xfrm>
          <a:solidFill>
            <a:srgbClr val="262626"/>
          </a:solidFill>
        </p:spPr>
      </p:pic>
      <p:pic>
        <p:nvPicPr>
          <p:cNvPr id="7" name="Рисунок 6"/>
          <p:cNvPicPr>
            <a:picLocks noGrp="1" noChangeAspect="1"/>
          </p:cNvPicPr>
          <p:nvPr>
            <p:ph type="pic" idx="10"/>
          </p:nvPr>
        </p:nvPicPr>
        <p:blipFill>
          <a:blip r:embed="rId4"/>
          <a:srcRect/>
          <a:stretch>
            <a:fillRect/>
          </a:stretch>
        </p:blipFill>
        <p:spPr>
          <a:xfrm>
            <a:off x="8210550" y="609600"/>
            <a:ext cx="3978275" cy="5638800"/>
          </a:xfrm>
          <a:solidFill>
            <a:srgbClr val="262626"/>
          </a:solidFill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609600"/>
            <a:ext cx="3978275" cy="5638800"/>
          </a:xfrm>
          <a:solidFill>
            <a:srgbClr val="262626"/>
          </a:solidFill>
        </p:spPr>
      </p:pic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105275" y="609600"/>
            <a:ext cx="3978275" cy="5638800"/>
          </a:xfrm>
          <a:solidFill>
            <a:srgbClr val="262626"/>
          </a:solidFill>
        </p:spPr>
      </p:pic>
      <p:pic>
        <p:nvPicPr>
          <p:cNvPr id="7" name="Рисунок 6"/>
          <p:cNvPicPr>
            <a:picLocks noGrp="1" noChangeAspect="1"/>
          </p:cNvPicPr>
          <p:nvPr>
            <p:ph type="pic" idx="10"/>
          </p:nvPr>
        </p:nvPicPr>
        <p:blipFill>
          <a:blip r:embed="rId4"/>
          <a:srcRect/>
          <a:stretch>
            <a:fillRect/>
          </a:stretch>
        </p:blipFill>
        <p:spPr>
          <a:xfrm>
            <a:off x="8210550" y="609600"/>
            <a:ext cx="3978275" cy="5638800"/>
          </a:xfrm>
          <a:solidFill>
            <a:srgbClr val="262626"/>
          </a:solidFill>
        </p:spPr>
      </p:pic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0"/>
          </p:nvPr>
        </p:nvPicPr>
        <p:blipFill>
          <a:blip r:embed="rId2"/>
          <a:srcRect/>
          <a:stretch>
            <a:fillRect/>
          </a:stretch>
        </p:blipFill>
        <p:spPr>
          <a:xfrm>
            <a:off x="8210550" y="609600"/>
            <a:ext cx="3978275" cy="5638800"/>
          </a:xfrm>
          <a:solidFill>
            <a:srgbClr val="262626"/>
          </a:solidFill>
        </p:spPr>
      </p:pic>
      <p:pic>
        <p:nvPicPr>
          <p:cNvPr id="5" name="Рисунок 4"/>
          <p:cNvPicPr>
            <a:picLocks noGrp="1" noChangeAspect="1"/>
          </p:cNvPicPr>
          <p:nvPr>
            <p:ph type="pic" idx="13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609600"/>
            <a:ext cx="3978275" cy="5638800"/>
          </a:xfrm>
          <a:solidFill>
            <a:srgbClr val="262626"/>
          </a:solidFill>
        </p:spPr>
      </p:pic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4105275" y="609600"/>
            <a:ext cx="3978275" cy="5638800"/>
          </a:xfrm>
          <a:solidFill>
            <a:srgbClr val="262626"/>
          </a:solidFill>
        </p:spPr>
      </p:pic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485900" y="392113"/>
            <a:ext cx="3978275" cy="5638800"/>
          </a:xfrm>
          <a:solidFill>
            <a:srgbClr val="262626"/>
          </a:solidFill>
        </p:spPr>
      </p:pic>
      <p:pic>
        <p:nvPicPr>
          <p:cNvPr id="3" name="Рисунок 2"/>
          <p:cNvPicPr>
            <a:picLocks noGrp="1" noChangeAspect="1"/>
          </p:cNvPicPr>
          <p:nvPr>
            <p:ph type="pic" idx="10"/>
          </p:nvPr>
        </p:nvPicPr>
        <p:blipFill>
          <a:blip r:embed="rId4"/>
          <a:srcRect l="2984" r="2984"/>
          <a:stretch>
            <a:fillRect/>
          </a:stretch>
        </p:blipFill>
        <p:spPr>
          <a:xfrm>
            <a:off x="7246938" y="509588"/>
            <a:ext cx="3976687" cy="5638800"/>
          </a:xfrm>
        </p:spPr>
      </p:pic>
      <p:sp>
        <p:nvSpPr>
          <p:cNvPr id="64515" name="Заголовок 5"/>
          <p:cNvSpPr>
            <a:spLocks noGrp="1"/>
          </p:cNvSpPr>
          <p:nvPr>
            <p:ph type="title"/>
          </p:nvPr>
        </p:nvSpPr>
        <p:spPr>
          <a:xfrm>
            <a:off x="603250" y="1600200"/>
            <a:ext cx="3124200" cy="2438400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64516" name="Текст 7"/>
          <p:cNvSpPr>
            <a:spLocks noGrp="1"/>
          </p:cNvSpPr>
          <p:nvPr>
            <p:ph type="body" sz="half" idx="2"/>
          </p:nvPr>
        </p:nvSpPr>
        <p:spPr>
          <a:xfrm>
            <a:off x="603250" y="4191000"/>
            <a:ext cx="3124200" cy="1828800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1938" y="765175"/>
            <a:ext cx="3465512" cy="5254625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В речевом уголке находится картотека игр, направленных на развитие связной речи дошкольников, лексико - грамматического строя речи, фонематического восприятия и слуха, игры на развитие внимания, памяти, мышления, воображения. Настольно – печатные игры, направленные на развитие речи, на закрепление основных тем: профессии, овощи, фрукты, животные, безопасность, времена года и другие.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В математическом уголке – дидактические игры математического содержания, игры на закрепление знания цифр, сделанные воспитателем. Различные линейки и трафареты позволяют без труда узнавать и рисовать геометрические фигуры. Математические наборы цифр и геометрических фигур помогают закрепить умение отсчитывать заданное количество и обозначать его цифрой.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В Книжном уголке помещает не только художественные книги, но и портреты писателей. Работает постоянная выставка книг в соответствии с выбранным писателем. Все книги и иллюстрации обновляются 1 – 2 раза в месяц в соответствии с возрастом дошкольников и тематикой.</a:t>
            </a:r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solidFill>
            <a:srgbClr val="262626"/>
          </a:solidFill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363" y="6237288"/>
            <a:ext cx="3962400" cy="3937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Вход в группу, нижняя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92675" y="6313488"/>
            <a:ext cx="3124200" cy="3175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Нижняя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122238" y="2981325"/>
            <a:ext cx="3551237" cy="393700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Текст 3"/>
          <p:cNvSpPr txBox="1">
            <a:spLocks/>
          </p:cNvSpPr>
          <p:nvPr/>
        </p:nvSpPr>
        <p:spPr>
          <a:xfrm>
            <a:off x="4654550" y="2981325"/>
            <a:ext cx="3124200" cy="3175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Верхняя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8713788" y="1700213"/>
            <a:ext cx="3124200" cy="39608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ранний возраст, младший, </a:t>
            </a: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редний, 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старший,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подготовительный </a:t>
            </a: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нужное подчеркнуть) </a:t>
            </a:r>
            <a:r>
              <a:rPr lang="ru-RU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с четырех точек по периметру</a:t>
            </a:r>
            <a:endParaRPr lang="ru-RU" sz="24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1"/>
          </p:nvPr>
        </p:nvPicPr>
        <p:blipFill>
          <a:blip r:embed="rId3"/>
          <a:srcRect t="24142" b="24142"/>
          <a:stretch>
            <a:fillRect/>
          </a:stretch>
        </p:blipFill>
        <p:spPr>
          <a:xfrm>
            <a:off x="4624388" y="3467100"/>
            <a:ext cx="3978275" cy="2743200"/>
          </a:xfrm>
        </p:spPr>
      </p:pic>
      <p:pic>
        <p:nvPicPr>
          <p:cNvPr id="11" name="Рисунок 10"/>
          <p:cNvPicPr>
            <a:picLocks noGrp="1" noChangeAspect="1"/>
          </p:cNvPicPr>
          <p:nvPr>
            <p:ph type="pic" idx="12"/>
          </p:nvPr>
        </p:nvPicPr>
        <p:blipFill>
          <a:blip r:embed="rId4"/>
          <a:srcRect t="24142" b="24142"/>
          <a:stretch>
            <a:fillRect/>
          </a:stretch>
        </p:blipFill>
        <p:spPr>
          <a:xfrm>
            <a:off x="4511675" y="238125"/>
            <a:ext cx="3978275" cy="2743200"/>
          </a:xfrm>
        </p:spPr>
      </p:pic>
      <p:pic>
        <p:nvPicPr>
          <p:cNvPr id="12" name="Рисунок 11"/>
          <p:cNvPicPr>
            <a:picLocks noGrp="1" noChangeAspect="1"/>
          </p:cNvPicPr>
          <p:nvPr>
            <p:ph type="pic" idx="10"/>
          </p:nvPr>
        </p:nvPicPr>
        <p:blipFill>
          <a:blip r:embed="rId5"/>
          <a:srcRect/>
          <a:stretch>
            <a:fillRect/>
          </a:stretch>
        </p:blipFill>
        <p:spPr>
          <a:xfrm>
            <a:off x="131763" y="233363"/>
            <a:ext cx="3978275" cy="2743200"/>
          </a:xfrm>
          <a:solidFill>
            <a:srgbClr val="262626"/>
          </a:solidFill>
        </p:spPr>
      </p:pic>
      <p:pic>
        <p:nvPicPr>
          <p:cNvPr id="13" name="Рисунок 12"/>
          <p:cNvPicPr>
            <a:picLocks noGrp="1" noChangeAspect="1"/>
          </p:cNvPicPr>
          <p:nvPr>
            <p:ph type="pic" idx="1"/>
          </p:nvPr>
        </p:nvPicPr>
        <p:blipFill>
          <a:blip r:embed="rId6"/>
          <a:srcRect/>
          <a:stretch>
            <a:fillRect/>
          </a:stretch>
        </p:blipFill>
        <p:spPr>
          <a:xfrm>
            <a:off x="233363" y="3433763"/>
            <a:ext cx="3978275" cy="2743200"/>
          </a:xfrm>
          <a:solidFill>
            <a:srgbClr val="262626"/>
          </a:solidFill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17475" y="1341438"/>
            <a:ext cx="5905500" cy="4525962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Разнообразие центров развития и их содержимое свидетельствует о насыщенности среды и соответствии возрастным особенностям. Насыщенность среды позволяет повысить познавательную, исследовательскую и творческую активность детей, двигательную активность, возможность экспериментирования, а так же, в группе созданы условия для эмоционального благополучия и самовыражения детей.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" name="Рисунок 3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53150" y="609600"/>
            <a:ext cx="6035675" cy="5638800"/>
          </a:xfrm>
          <a:solidFill>
            <a:srgbClr val="262626"/>
          </a:solidFill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2"/>
          <p:cNvSpPr>
            <a:spLocks noGrp="1"/>
          </p:cNvSpPr>
          <p:nvPr>
            <p:ph type="title"/>
          </p:nvPr>
        </p:nvSpPr>
        <p:spPr>
          <a:xfrm>
            <a:off x="5589588" y="1125538"/>
            <a:ext cx="6408737" cy="1184275"/>
          </a:xfrm>
        </p:spPr>
        <p:txBody>
          <a:bodyPr/>
          <a:lstStyle/>
          <a:p>
            <a:pPr algn="ctr"/>
            <a:r>
              <a:rPr lang="ru-RU" sz="2400" smtClean="0"/>
              <a:t>1. Рабочий сектор </a:t>
            </a:r>
            <a:br>
              <a:rPr lang="ru-RU" sz="2400" smtClean="0"/>
            </a:br>
            <a:endParaRPr lang="ru-RU" sz="240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26213" y="2133600"/>
            <a:ext cx="5329237" cy="3887788"/>
          </a:xfrm>
        </p:spPr>
        <p:txBody>
          <a:bodyPr rtlCol="0">
            <a:normAutofit fontScale="5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/>
              <a:t>В своей работе я моделирую социокультурную предметно-пространственную развивающую среду, которая позволяет детям проявлять творческие способности, реализовывать познавательно-эстетические и культурно-коммуникативные потребности в свободном выборе. Развивающая среда, созданная воспитателем, обеспечивает личностно-ориентированное воспитание и социально-эмоциональное взаимодействие детей с взрослыми, где дети эмоционально проявляют себя, выражают осознанно-правильное отношение к окружающему, реализуют себя как личность.</a:t>
            </a:r>
            <a:br>
              <a:rPr lang="ru-RU" dirty="0"/>
            </a:br>
            <a:r>
              <a:rPr lang="ru-RU" dirty="0"/>
              <a:t>Предметно - развивающая среда, выполняет образовательную, развивающую, воспитывающую, стимулирующую, организованную, коммуникативную функции. Но самое главное – она работает на развитие самостоятельности и самодеятельности ребёнка. </a:t>
            </a:r>
            <a:r>
              <a:rPr lang="ru-RU" dirty="0" smtClean="0"/>
              <a:t>Пространство </a:t>
            </a:r>
            <a:r>
              <a:rPr lang="ru-RU" dirty="0"/>
              <a:t>организовано так, что достаточно места для осуществления одновременно нескольких форм активности различными группами воспитанников (центры не «конкурируют» по территории)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- В оформлении модулей присутствуют детские работы. Количество книг достаточно для воспитанников (списочная численность/2).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- Книги разнообразны по тематике и жанру, художественной форме (проза/поэзия/комикс) и соответствуют уровню развития и интересам воспитанников.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- Книги и наглядные материалы отражают и поддерживают текущую деятельность группы.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/>
              <a:t>- Наглядные/раздаточные/дидактические материалы разнообразны и соответствуют уровню развития и интересам воспитанников.</a:t>
            </a:r>
          </a:p>
          <a:p>
            <a:pPr marL="342900" indent="-342900" fontAlgn="auto">
              <a:spcAft>
                <a:spcPts val="0"/>
              </a:spcAft>
              <a:buFontTx/>
              <a:buChar char="-"/>
              <a:defRPr/>
            </a:pP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37891" name="Рисунок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738" y="1412875"/>
            <a:ext cx="5975350" cy="448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7" name="Рисунок 2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99238" y="415925"/>
            <a:ext cx="4391025" cy="585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8" name="Рисунок 3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5538" y="404813"/>
            <a:ext cx="4392612" cy="585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331788" y="6186488"/>
            <a:ext cx="3549650" cy="536575"/>
          </a:xfrm>
          <a:prstGeom prst="rect">
            <a:avLst/>
          </a:prstGeom>
        </p:spPr>
        <p:txBody>
          <a:bodyPr anchor="b">
            <a:normAutofit fontScale="97500" lnSpcReduction="100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</a:t>
            </a:r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184650" y="5757863"/>
            <a:ext cx="3551238" cy="1093787"/>
          </a:xfrm>
          <a:prstGeom prst="rect">
            <a:avLst/>
          </a:prstGeom>
        </p:spPr>
        <p:txBody>
          <a:bodyPr anchor="b"/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сектор </a:t>
            </a:r>
            <a:endParaRPr lang="ru-RU" sz="16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593138" y="6097588"/>
            <a:ext cx="3551237" cy="70167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Рабочий </a:t>
            </a: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 </a:t>
            </a:r>
            <a:endParaRPr lang="ru-RU" sz="18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Заголовок 2"/>
          <p:cNvSpPr txBox="1">
            <a:spLocks/>
          </p:cNvSpPr>
          <p:nvPr/>
        </p:nvSpPr>
        <p:spPr>
          <a:xfrm>
            <a:off x="3502025" y="44450"/>
            <a:ext cx="4060825" cy="35242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2965" r="2965"/>
          <a:stretch>
            <a:fillRect/>
          </a:stretch>
        </p:blipFill>
        <p:spPr>
          <a:xfrm>
            <a:off x="55563" y="473075"/>
            <a:ext cx="3978275" cy="5638800"/>
          </a:xfrm>
        </p:spPr>
      </p:pic>
      <p:pic>
        <p:nvPicPr>
          <p:cNvPr id="13" name="Рисунок 12"/>
          <p:cNvPicPr>
            <a:picLocks noGrp="1" noChangeAspect="1"/>
          </p:cNvPicPr>
          <p:nvPr>
            <p:ph type="pic" idx="13"/>
          </p:nvPr>
        </p:nvPicPr>
        <p:blipFill>
          <a:blip r:embed="rId4"/>
          <a:srcRect/>
          <a:stretch>
            <a:fillRect/>
          </a:stretch>
        </p:blipFill>
        <p:spPr>
          <a:xfrm>
            <a:off x="4133850" y="473075"/>
            <a:ext cx="3976688" cy="5638800"/>
          </a:xfrm>
          <a:solidFill>
            <a:srgbClr val="262626"/>
          </a:solidFill>
        </p:spPr>
      </p:pic>
      <p:pic>
        <p:nvPicPr>
          <p:cNvPr id="14" name="Рисунок 13"/>
          <p:cNvPicPr>
            <a:picLocks noGrp="1" noChangeAspect="1"/>
          </p:cNvPicPr>
          <p:nvPr>
            <p:ph type="pic" idx="10"/>
          </p:nvPr>
        </p:nvPicPr>
        <p:blipFill>
          <a:blip r:embed="rId5"/>
          <a:srcRect/>
          <a:stretch>
            <a:fillRect/>
          </a:stretch>
        </p:blipFill>
        <p:spPr>
          <a:xfrm>
            <a:off x="8210550" y="482600"/>
            <a:ext cx="3978275" cy="5638800"/>
          </a:xfrm>
          <a:solidFill>
            <a:srgbClr val="262626"/>
          </a:solidFill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88900" y="6030913"/>
            <a:ext cx="4060825" cy="639762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</a:t>
            </a:r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593138" y="6097588"/>
            <a:ext cx="3551237" cy="70167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сектор </a:t>
            </a:r>
            <a:endParaRPr lang="ru-RU" sz="18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327525" y="5995988"/>
            <a:ext cx="4248150" cy="80327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8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Рабочий сектор </a:t>
            </a:r>
            <a:endParaRPr lang="ru-RU" sz="18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8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Заголовок 2"/>
          <p:cNvSpPr txBox="1">
            <a:spLocks/>
          </p:cNvSpPr>
          <p:nvPr/>
        </p:nvSpPr>
        <p:spPr>
          <a:xfrm>
            <a:off x="3502025" y="44450"/>
            <a:ext cx="4060825" cy="35242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3013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963" y="587375"/>
            <a:ext cx="4143375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4" name="Рисунок 10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27875" y="620713"/>
            <a:ext cx="405765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33375" y="6189663"/>
            <a:ext cx="4392613" cy="611187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1.6. Рабочий сектор </a:t>
            </a: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методическая литература педагога)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318375" y="6189663"/>
            <a:ext cx="3124200" cy="611187"/>
          </a:xfrm>
        </p:spPr>
        <p:txBody>
          <a:bodyPr rtlCol="0">
            <a:noAutofit/>
          </a:bodyPr>
          <a:lstStyle/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1.7. Рабочий сектор </a:t>
            </a:r>
            <a:endParaRPr lang="ru-RU" sz="1600" dirty="0" smtClean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(ИКТ для педагога)</a:t>
            </a:r>
            <a:endParaRPr lang="ru-RU" sz="16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025" y="44450"/>
            <a:ext cx="4060825" cy="35242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b="1" dirty="0" smtClean="0">
                <a:solidFill>
                  <a:srgbClr val="BA1010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РАБОЧИЙ СЕКТОР</a:t>
            </a:r>
            <a:endParaRPr lang="ru-RU" sz="1800" b="1" dirty="0">
              <a:solidFill>
                <a:srgbClr val="BA1010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5060" name="Рисунок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7663" y="908050"/>
            <a:ext cx="5472112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Рисунок 9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46938" y="528638"/>
            <a:ext cx="3768725" cy="502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02025" y="6094413"/>
            <a:ext cx="4537075" cy="609600"/>
          </a:xfrm>
        </p:spPr>
        <p:txBody>
          <a:bodyPr rtlCol="0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сектор 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3502025" y="44450"/>
            <a:ext cx="4060825" cy="35242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0"/>
          </p:nvPr>
        </p:nvPicPr>
        <p:blipFill>
          <a:blip r:embed="rId3"/>
          <a:srcRect l="2965" r="2965"/>
          <a:stretch>
            <a:fillRect/>
          </a:stretch>
        </p:blipFill>
        <p:spPr>
          <a:xfrm>
            <a:off x="190500" y="396875"/>
            <a:ext cx="3978275" cy="5638800"/>
          </a:xfrm>
        </p:spPr>
      </p:pic>
      <p:sp>
        <p:nvSpPr>
          <p:cNvPr id="47108" name="Прямоугольник 6"/>
          <p:cNvSpPr>
            <a:spLocks noChangeArrowheads="1"/>
          </p:cNvSpPr>
          <p:nvPr/>
        </p:nvSpPr>
        <p:spPr bwMode="auto">
          <a:xfrm>
            <a:off x="4510088" y="836613"/>
            <a:ext cx="7416800" cy="507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mbria" pitchFamily="18" charset="0"/>
              </a:rPr>
              <a:t>Игровая зона позволяет создавать условия для творческой деятельности детей, развития фантазии, формирования игровых умений, реализации игровых замыслов, воспитания дружеских взаимоотношений между детьми. В центре игровой зоны на полу находится ковёр – место сбора всех детей. Здесь же для мальчиков разнообразные машины, парковка, крупный и мелкий конструктор. Для девочек оборудована игровая зона, в которой есть уютная кухня с мягкой зоной, большой выбор разнообразной посуды и других атрибутов для игр в «Семью», «Кафе» и т. п. Игровые зоны оснащены уголками и атрибутами для сюжетно – ролевых игр, подобранных с учётом возрастных и индивидуальных особенностей детей.</a:t>
            </a:r>
          </a:p>
          <a:p>
            <a:r>
              <a:rPr lang="ru-RU">
                <a:latin typeface="Cambria" pitchFamily="18" charset="0"/>
              </a:rPr>
              <a:t>Предметно-пространственная среда организуется по принципу небольших полузамкнутых микро-пространств, позволяющих избежать скученности детей.</a:t>
            </a:r>
          </a:p>
          <a:p>
            <a:r>
              <a:rPr lang="ru-RU">
                <a:latin typeface="Cambria" pitchFamily="18" charset="0"/>
              </a:rPr>
              <a:t>Обстановка в группе создана таким образом, чтобы предоставить ребёнку самостоятельно делать выбор. Помещение разделено на несколько зон, в каждом из которых содержится достаточное количество материалов и игр.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 txBox="1">
            <a:spLocks/>
          </p:cNvSpPr>
          <p:nvPr/>
        </p:nvSpPr>
        <p:spPr>
          <a:xfrm>
            <a:off x="3933825" y="260350"/>
            <a:ext cx="4060825" cy="352425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АКТИВНЫЙ СЕКТОР</a:t>
            </a:r>
            <a:endParaRPr lang="ru-RU" sz="18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304800" y="5908675"/>
            <a:ext cx="5099050" cy="76041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</a:t>
            </a: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</a:t>
            </a:r>
            <a:r>
              <a:rPr lang="ru-RU" sz="1600" dirty="0">
                <a:solidFill>
                  <a:srgbClr val="407F21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6569075" y="5908675"/>
            <a:ext cx="4537075" cy="6096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 </a:t>
            </a:r>
            <a:r>
              <a:rPr lang="ru-RU" sz="1600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сектор </a:t>
            </a:r>
            <a:endParaRPr lang="ru-RU" sz="1600" dirty="0" smtClean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600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609600"/>
            <a:ext cx="6035675" cy="4979988"/>
          </a:xfrm>
          <a:solidFill>
            <a:srgbClr val="262626"/>
          </a:solidFill>
        </p:spPr>
      </p:pic>
      <p:pic>
        <p:nvPicPr>
          <p:cNvPr id="9" name="Рисунок 8"/>
          <p:cNvPicPr>
            <a:picLocks noGrp="1" noChangeAspect="1"/>
          </p:cNvPicPr>
          <p:nvPr>
            <p:ph type="pic" idx="10"/>
          </p:nvPr>
        </p:nvPicPr>
        <p:blipFill>
          <a:blip r:embed="rId4"/>
          <a:srcRect/>
          <a:stretch>
            <a:fillRect/>
          </a:stretch>
        </p:blipFill>
        <p:spPr>
          <a:xfrm>
            <a:off x="6153150" y="609600"/>
            <a:ext cx="6035675" cy="4979988"/>
          </a:xfrm>
          <a:solidFill>
            <a:srgbClr val="262626"/>
          </a:solidFill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aduationAlbum_16x9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Альбом для фотографий с выпускного вечера с черным фоном (широкоэкранный формат)</Template>
  <TotalTime>4</TotalTime>
  <Words>629</Words>
  <Application>Microsoft Office PowerPoint</Application>
  <PresentationFormat>Произвольный</PresentationFormat>
  <Paragraphs>81</Paragraphs>
  <Slides>20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Cambria</vt:lpstr>
      <vt:lpstr>Arial</vt:lpstr>
      <vt:lpstr>Wingdings</vt:lpstr>
      <vt:lpstr>Times New Roman</vt:lpstr>
      <vt:lpstr>GraduationAlbum_16x9</vt:lpstr>
      <vt:lpstr>Старшая  группа,  тема «Новый год у ворот!» </vt:lpstr>
      <vt:lpstr>Вход в группу, нижняя левая точка</vt:lpstr>
      <vt:lpstr>1. Рабочий сектор  </vt:lpstr>
      <vt:lpstr>Слайд 4</vt:lpstr>
      <vt:lpstr>Слайд 5</vt:lpstr>
      <vt:lpstr>Слайд 6</vt:lpstr>
      <vt:lpstr>1.6. Рабочий сектор  (методическая литература педагога)</vt:lpstr>
      <vt:lpstr>  Активный сектор   </vt:lpstr>
      <vt:lpstr>Слайд 9</vt:lpstr>
      <vt:lpstr> Активный сектор   </vt:lpstr>
      <vt:lpstr> Активный сектор 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Старшая  группа,  тема «Новый год у ворот!» </dc:title>
  <dc:creator/>
  <cp:keywords/>
  <cp:lastModifiedBy/>
  <cp:revision>2</cp:revision>
  <dcterms:created xsi:type="dcterms:W3CDTF">2018-04-22T15:15:56Z</dcterms:created>
  <dcterms:modified xsi:type="dcterms:W3CDTF">2019-12-19T15:16:05Z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TC028133329991</vt:lpwstr>
  </property>
</Properties>
</file>