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4" r:id="rId18"/>
    <p:sldId id="275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>
        <p:scale>
          <a:sx n="75" d="100"/>
          <a:sy n="75" d="100"/>
        </p:scale>
        <p:origin x="-1224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FEEE87F-4BCD-49ED-82E6-CC6877A56765}" type="datetimeFigureOut">
              <a:rPr lang="ru-RU" smtClean="0"/>
              <a:pPr/>
              <a:t>25.08.2019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2E7FB41-0B20-4C9F-A4EE-6803756BB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EEE87F-4BCD-49ED-82E6-CC6877A56765}" type="datetimeFigureOut">
              <a:rPr lang="ru-RU" smtClean="0"/>
              <a:pPr/>
              <a:t>25.08.2019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E7FB41-0B20-4C9F-A4EE-6803756BB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EEE87F-4BCD-49ED-82E6-CC6877A56765}" type="datetimeFigureOut">
              <a:rPr lang="ru-RU" smtClean="0"/>
              <a:pPr/>
              <a:t>25.08.2019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E7FB41-0B20-4C9F-A4EE-6803756BB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EEE87F-4BCD-49ED-82E6-CC6877A56765}" type="datetimeFigureOut">
              <a:rPr lang="ru-RU" smtClean="0"/>
              <a:pPr/>
              <a:t>25.08.2019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E7FB41-0B20-4C9F-A4EE-6803756BB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EEE87F-4BCD-49ED-82E6-CC6877A56765}" type="datetimeFigureOut">
              <a:rPr lang="ru-RU" smtClean="0"/>
              <a:pPr/>
              <a:t>25.08.2019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E7FB41-0B20-4C9F-A4EE-6803756BB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EEE87F-4BCD-49ED-82E6-CC6877A56765}" type="datetimeFigureOut">
              <a:rPr lang="ru-RU" smtClean="0"/>
              <a:pPr/>
              <a:t>25.08.2019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E7FB41-0B20-4C9F-A4EE-6803756BB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EEE87F-4BCD-49ED-82E6-CC6877A56765}" type="datetimeFigureOut">
              <a:rPr lang="ru-RU" smtClean="0"/>
              <a:pPr/>
              <a:t>25.08.2019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E7FB41-0B20-4C9F-A4EE-6803756BB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EEE87F-4BCD-49ED-82E6-CC6877A56765}" type="datetimeFigureOut">
              <a:rPr lang="ru-RU" smtClean="0"/>
              <a:pPr/>
              <a:t>25.08.2019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E7FB41-0B20-4C9F-A4EE-6803756BB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FEEE87F-4BCD-49ED-82E6-CC6877A56765}" type="datetimeFigureOut">
              <a:rPr lang="ru-RU" smtClean="0"/>
              <a:pPr/>
              <a:t>25.08.2019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E7FB41-0B20-4C9F-A4EE-6803756BB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FEEE87F-4BCD-49ED-82E6-CC6877A56765}" type="datetimeFigureOut">
              <a:rPr lang="ru-RU" smtClean="0"/>
              <a:pPr/>
              <a:t>25.08.2019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E7FB41-0B20-4C9F-A4EE-6803756BB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FEEE87F-4BCD-49ED-82E6-CC6877A56765}" type="datetimeFigureOut">
              <a:rPr lang="ru-RU" smtClean="0"/>
              <a:pPr/>
              <a:t>25.08.2019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2E7FB41-0B20-4C9F-A4EE-6803756BB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FEEE87F-4BCD-49ED-82E6-CC6877A56765}" type="datetimeFigureOut">
              <a:rPr lang="ru-RU" smtClean="0"/>
              <a:pPr/>
              <a:t>25.08.2019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2E7FB41-0B20-4C9F-A4EE-6803756BB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00042"/>
            <a:ext cx="8072494" cy="5786477"/>
          </a:xfrm>
        </p:spPr>
        <p:txBody>
          <a:bodyPr>
            <a:normAutofit/>
          </a:bodyPr>
          <a:lstStyle/>
          <a:p>
            <a:r>
              <a:rPr lang="ru-RU" sz="4400" i="1" dirty="0"/>
              <a:t>Игры и упражнения по профилактике и коррекции </a:t>
            </a:r>
            <a:r>
              <a:rPr lang="ru-RU" sz="4400" i="1" dirty="0" err="1"/>
              <a:t>дисграфии</a:t>
            </a:r>
            <a:r>
              <a:rPr lang="ru-RU" sz="4400" i="1" dirty="0"/>
              <a:t> на почве нарушения анализа и синтеза у младших школьников с речевыми нарушениями</a:t>
            </a:r>
            <a:r>
              <a:rPr lang="ru-RU" b="1" i="1" dirty="0"/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b="1" i="1" dirty="0"/>
              <a:t>Упражнение «Выбери схему»</a:t>
            </a:r>
          </a:p>
          <a:p>
            <a:r>
              <a:rPr lang="ru-RU" dirty="0"/>
              <a:t>Цель: учить соотносить ритмический рисунок с его схемой на карточке.</a:t>
            </a:r>
          </a:p>
          <a:p>
            <a:r>
              <a:rPr lang="ru-RU" dirty="0"/>
              <a:t> Материал: карточки со схемами ритмических рисунков.</a:t>
            </a:r>
          </a:p>
          <a:p>
            <a:r>
              <a:rPr lang="ru-RU" dirty="0"/>
              <a:t> Ход упражнения: </a:t>
            </a:r>
          </a:p>
          <a:p>
            <a:r>
              <a:rPr lang="ru-RU" dirty="0"/>
              <a:t> Вариант 1. Логопед задаёт ритмический рисунок, ребёнок выбирает соответствующую схему на карточке.</a:t>
            </a:r>
          </a:p>
          <a:p>
            <a:r>
              <a:rPr lang="ru-RU" dirty="0"/>
              <a:t> Вариант 2. Ребёнок воспроизводит ритмический рисунок по заданной схеме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b="1" i="1" dirty="0" smtClean="0"/>
              <a:t>Ритмический диктант.</a:t>
            </a:r>
          </a:p>
          <a:p>
            <a:r>
              <a:rPr lang="ru-RU" dirty="0" smtClean="0"/>
              <a:t>Цель: способствовать воспринимать </a:t>
            </a:r>
            <a:r>
              <a:rPr lang="ru-RU" dirty="0" err="1" smtClean="0"/>
              <a:t>слухо-речевой</a:t>
            </a:r>
            <a:r>
              <a:rPr lang="ru-RU" dirty="0" smtClean="0"/>
              <a:t> ритм.</a:t>
            </a:r>
          </a:p>
          <a:p>
            <a:r>
              <a:rPr lang="ru-RU" dirty="0" smtClean="0"/>
              <a:t>Материал: карандаш, тетрадь.</a:t>
            </a:r>
          </a:p>
          <a:p>
            <a:r>
              <a:rPr lang="ru-RU" dirty="0" smtClean="0"/>
              <a:t>Ход упражнения: детям предлагается графически записать серии ритмов, которые отстукивает логопед.</a:t>
            </a:r>
          </a:p>
          <a:p>
            <a:pPr lvl="0"/>
            <a:r>
              <a:rPr lang="ru-RU" b="1" i="1" dirty="0" smtClean="0"/>
              <a:t>Упражнение «В ритме вальса».</a:t>
            </a:r>
          </a:p>
          <a:p>
            <a:r>
              <a:rPr lang="ru-RU" dirty="0" smtClean="0"/>
              <a:t>Цель: Способствует подчинению ритма движений ритму диктанта.</a:t>
            </a:r>
          </a:p>
          <a:p>
            <a:r>
              <a:rPr lang="ru-RU" dirty="0" smtClean="0"/>
              <a:t>Ход упражнения: логопед просить детей расслабить кисть руки и работать «с голоса» учителя( не отрывать взгляд от строки, не поднимать голову). Нужно, точно подчиняя движения руки командам логопеда, безотрывно писать заданный графический элемент.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На коррекционном этапе работа проводится на вербальном уровне с обязательным включением слухового, зрительного и тактильного анализаторов.</a:t>
            </a:r>
          </a:p>
          <a:p>
            <a:pPr lvl="0"/>
            <a:r>
              <a:rPr lang="ru-RU" b="1" i="1" dirty="0"/>
              <a:t>Упражнение «Отхлопай ритмический рисунок слова»</a:t>
            </a:r>
          </a:p>
          <a:p>
            <a:r>
              <a:rPr lang="ru-RU" dirty="0"/>
              <a:t>Цель: способствовать чувствовать ритмический рисунок слова.</a:t>
            </a:r>
          </a:p>
          <a:p>
            <a:r>
              <a:rPr lang="ru-RU" dirty="0"/>
              <a:t>Ход упражнения: логопед произносит слово, выделяя голосом ударный слог, а дети по голосу должны отхлопать ритмический рисунок слова.</a:t>
            </a:r>
          </a:p>
          <a:p>
            <a:pPr lvl="0"/>
            <a:r>
              <a:rPr lang="ru-RU" b="1" i="1" dirty="0"/>
              <a:t>Игра с мячом</a:t>
            </a:r>
          </a:p>
          <a:p>
            <a:r>
              <a:rPr lang="ru-RU" dirty="0"/>
              <a:t>Цель: учить отхлопывать слоговой ритм слова.</a:t>
            </a:r>
          </a:p>
          <a:p>
            <a:r>
              <a:rPr lang="ru-RU" dirty="0"/>
              <a:t> Ход игры: ребёнок отбивает мячом ритм заданного логопедом слова.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b="1" i="1" dirty="0"/>
              <a:t>Игра «Телеграф»</a:t>
            </a:r>
          </a:p>
          <a:p>
            <a:r>
              <a:rPr lang="ru-RU" dirty="0"/>
              <a:t>Цель: развивать умение делить слова на слоги.</a:t>
            </a:r>
          </a:p>
          <a:p>
            <a:r>
              <a:rPr lang="ru-RU" dirty="0"/>
              <a:t>Ход игры: ребёнок «передаёт» заданное слово, </a:t>
            </a:r>
            <a:r>
              <a:rPr lang="ru-RU" dirty="0" err="1" smtClean="0"/>
              <a:t>отстучив</a:t>
            </a:r>
            <a:r>
              <a:rPr lang="ru-RU" dirty="0" smtClean="0"/>
              <a:t> </a:t>
            </a:r>
            <a:r>
              <a:rPr lang="ru-RU" dirty="0"/>
              <a:t>его ритмический рисунок.</a:t>
            </a:r>
          </a:p>
          <a:p>
            <a:pPr lvl="0"/>
            <a:r>
              <a:rPr lang="ru-RU" b="1" i="1" dirty="0"/>
              <a:t>Упражнение «Дирижер».</a:t>
            </a:r>
          </a:p>
          <a:p>
            <a:r>
              <a:rPr lang="ru-RU" dirty="0"/>
              <a:t>Цель: способствовать чувствовать ритм слова.</a:t>
            </a:r>
          </a:p>
          <a:p>
            <a:r>
              <a:rPr lang="ru-RU" dirty="0"/>
              <a:t>Ход упражнения: проговаривают заданные слова, словосочетания, предложения, </a:t>
            </a:r>
            <a:r>
              <a:rPr lang="ru-RU" dirty="0" err="1"/>
              <a:t>чистоговорки</a:t>
            </a:r>
            <a:r>
              <a:rPr lang="ru-RU" dirty="0"/>
              <a:t> по слогам под движение руки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b="1" i="1" dirty="0"/>
              <a:t>Игра «Сложение и вычитание  букв».</a:t>
            </a:r>
          </a:p>
          <a:p>
            <a:r>
              <a:rPr lang="ru-RU" dirty="0"/>
              <a:t>Цель: способствовать концентрации и устойчивости внимания и развитию слогового анализа и синтеза.</a:t>
            </a:r>
          </a:p>
          <a:p>
            <a:r>
              <a:rPr lang="ru-RU" dirty="0"/>
              <a:t>Ход игры: логопед предлагает ученикам выполнить с буквами и слогами действия, указанные на индивидуальных карточках, и получить в результате понятные слова.</a:t>
            </a:r>
          </a:p>
          <a:p>
            <a:pPr lvl="0"/>
            <a:r>
              <a:rPr lang="ru-RU" b="1" i="1" dirty="0"/>
              <a:t>Графический диктант с выделением гласных.</a:t>
            </a:r>
          </a:p>
          <a:p>
            <a:r>
              <a:rPr lang="ru-RU" dirty="0"/>
              <a:t>Цель: способствовать умению деления слов на слоги, слоговому анализу.</a:t>
            </a:r>
          </a:p>
          <a:p>
            <a:r>
              <a:rPr lang="ru-RU" dirty="0"/>
              <a:t>Ход упражнения: детям предлагается графически изображать слоговой ряд слова с выделением гласных.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b="1" i="1" dirty="0"/>
              <a:t>Игра «Конец слова за тобой»</a:t>
            </a:r>
          </a:p>
          <a:p>
            <a:r>
              <a:rPr lang="ru-RU" dirty="0"/>
              <a:t>Цель: учить синтезировать слова из слогов.</a:t>
            </a:r>
          </a:p>
          <a:p>
            <a:r>
              <a:rPr lang="ru-RU" dirty="0"/>
              <a:t> Материал: мяч.</a:t>
            </a:r>
          </a:p>
          <a:p>
            <a:r>
              <a:rPr lang="ru-RU" dirty="0"/>
              <a:t>Ход игры: логопед начинает слово и бросает мяч ребёнку, он добавляет одинаковый слог ША: </a:t>
            </a:r>
            <a:r>
              <a:rPr lang="ru-RU" dirty="0" err="1"/>
              <a:t>ка</a:t>
            </a:r>
            <a:r>
              <a:rPr lang="ru-RU" dirty="0"/>
              <a:t>…, </a:t>
            </a:r>
            <a:r>
              <a:rPr lang="ru-RU" dirty="0" err="1"/>
              <a:t>ва</a:t>
            </a:r>
            <a:r>
              <a:rPr lang="ru-RU" dirty="0"/>
              <a:t>…, Да…, </a:t>
            </a:r>
            <a:r>
              <a:rPr lang="ru-RU" dirty="0" err="1"/>
              <a:t>Ма</a:t>
            </a:r>
            <a:r>
              <a:rPr lang="ru-RU" dirty="0"/>
              <a:t>…, Ми…</a:t>
            </a:r>
          </a:p>
          <a:p>
            <a:pPr lvl="0"/>
            <a:r>
              <a:rPr lang="ru-RU" b="1" i="1" dirty="0"/>
              <a:t>Игра «Поезд»</a:t>
            </a:r>
          </a:p>
          <a:p>
            <a:r>
              <a:rPr lang="ru-RU" dirty="0"/>
              <a:t>Цель: учить подбирать слова с заданной слоговой схемой.</a:t>
            </a:r>
          </a:p>
          <a:p>
            <a:r>
              <a:rPr lang="ru-RU" dirty="0"/>
              <a:t> Материал: поезд с вагончиками, набор предметных картинок, схемы слоговой структуры слов.</a:t>
            </a:r>
          </a:p>
          <a:p>
            <a:r>
              <a:rPr lang="ru-RU" dirty="0"/>
              <a:t> Ход игры: детям предлагается помочь «рассадить пассажиров» в вагоны в соответствии с количеством слогов.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b="1" i="1" dirty="0"/>
              <a:t>Игра «Кто больше»</a:t>
            </a:r>
          </a:p>
          <a:p>
            <a:r>
              <a:rPr lang="ru-RU" dirty="0"/>
              <a:t>Цель: совершенствовать умение синтезировать слова из слогов.</a:t>
            </a:r>
          </a:p>
          <a:p>
            <a:r>
              <a:rPr lang="ru-RU" dirty="0"/>
              <a:t> Материал: набор карточек со слогами на бумаге одного цвета.</a:t>
            </a:r>
          </a:p>
          <a:p>
            <a:r>
              <a:rPr lang="ru-RU" dirty="0"/>
              <a:t> Ход игры: из общего количества слогов дети выкладывают как можно больше вариантов слов.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Домашний\Desktop\IMG_20170418_12431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785926"/>
            <a:ext cx="235745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Домашний\Desktop\IMG_20170417_10094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1785926"/>
            <a:ext cx="2357454" cy="4119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C:\Users\Домашний\Desktop\IMG_20170414_143832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22" y="1785926"/>
            <a:ext cx="271464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Домашний\Desktop\IMG_20170417_10394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571604" y="1500174"/>
            <a:ext cx="557216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Домашний\Desktop\IMG_20170417_10371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3929066"/>
            <a:ext cx="557216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Литература:</a:t>
            </a:r>
          </a:p>
          <a:p>
            <a:r>
              <a:rPr lang="ru-RU" dirty="0" err="1"/>
              <a:t>Агранович</a:t>
            </a:r>
            <a:r>
              <a:rPr lang="ru-RU" dirty="0"/>
              <a:t> З.Е. Логопедическая работа по преодолению нарушений слоговой структуры слов у детей. СПб: Детство-Пресс, 2000.</a:t>
            </a:r>
          </a:p>
          <a:p>
            <a:r>
              <a:rPr lang="ru-RU" dirty="0"/>
              <a:t>Большакова С.Е. Преодоление нарушений слоговой структуры слова у детей. Москва: Сфера, 2007.</a:t>
            </a:r>
          </a:p>
          <a:p>
            <a:r>
              <a:rPr lang="ru-RU" dirty="0"/>
              <a:t>Волина В.В. Учимся играя. Екатеринбург: Арго,1996.</a:t>
            </a:r>
          </a:p>
          <a:p>
            <a:r>
              <a:rPr lang="ru-RU" dirty="0" err="1"/>
              <a:t>Ефименкова</a:t>
            </a:r>
            <a:r>
              <a:rPr lang="ru-RU" dirty="0"/>
              <a:t> Л.Н. Коррекция устной и письменной речи  учащихся начальных классов. М.: </a:t>
            </a:r>
            <a:r>
              <a:rPr lang="ru-RU" dirty="0" err="1"/>
              <a:t>Гуманитар</a:t>
            </a:r>
            <a:r>
              <a:rPr lang="ru-RU" dirty="0"/>
              <a:t>. Изд. Центр ВЛАДОС, 2006.</a:t>
            </a:r>
          </a:p>
          <a:p>
            <a:r>
              <a:rPr lang="ru-RU" dirty="0"/>
              <a:t>Козырева Л.М. Мы читаем по слогам. Комплекс игр и упражнений для детей 5 – 7 лет. Москва: Гном и Д, 2006.</a:t>
            </a:r>
          </a:p>
          <a:p>
            <a:r>
              <a:rPr lang="ru-RU" dirty="0" err="1"/>
              <a:t>Курдвановская</a:t>
            </a:r>
            <a:r>
              <a:rPr lang="ru-RU" dirty="0"/>
              <a:t> Н.В., Ванюкова Л.С. Формирование слоговой структуры слова. Москва: Сфера, 2007.</a:t>
            </a:r>
          </a:p>
          <a:p>
            <a:r>
              <a:rPr lang="ru-RU" dirty="0" err="1"/>
              <a:t>Лалаева</a:t>
            </a:r>
            <a:r>
              <a:rPr lang="ru-RU" dirty="0"/>
              <a:t> Р.И., Серебрякова Н.В. Коррекция общего недоразвития речи у дошкольников. СПб: Союз,1999.</a:t>
            </a:r>
          </a:p>
          <a:p>
            <a:r>
              <a:rPr lang="ru-RU" dirty="0"/>
              <a:t>Лопухина И.С. Логопедия. Москва: Аквариум, 1996.</a:t>
            </a:r>
          </a:p>
          <a:p>
            <a:r>
              <a:rPr lang="ru-RU" dirty="0" err="1"/>
              <a:t>Меттус</a:t>
            </a:r>
            <a:r>
              <a:rPr lang="ru-RU" dirty="0"/>
              <a:t> Е.В., Литвина А.В., </a:t>
            </a:r>
            <a:r>
              <a:rPr lang="ru-RU" dirty="0" err="1"/>
              <a:t>Турта</a:t>
            </a:r>
            <a:r>
              <a:rPr lang="ru-RU" dirty="0"/>
              <a:t> О.С. </a:t>
            </a:r>
            <a:r>
              <a:rPr lang="ru-RU" dirty="0" err="1"/>
              <a:t>Лгопедические</a:t>
            </a:r>
            <a:r>
              <a:rPr lang="ru-RU" dirty="0"/>
              <a:t> занятия со школьниками. СПб.: КАРО,2006.</a:t>
            </a:r>
          </a:p>
          <a:p>
            <a:r>
              <a:rPr lang="ru-RU" dirty="0"/>
              <a:t>Ткаченко Т.А. Коррекция нарушений слоговой структуры слова. Москва: Гном и Д, 2001.Филичева Т.Б., Чиркина Г.В. Подготовка к школе детей с общим недоразвитием речи в условиях специального детского сада. Москва: 1991.</a:t>
            </a:r>
          </a:p>
          <a:p>
            <a:r>
              <a:rPr lang="ru-RU" dirty="0" err="1"/>
              <a:t>Четверушкина</a:t>
            </a:r>
            <a:r>
              <a:rPr lang="ru-RU" dirty="0"/>
              <a:t> Н.С. Слоговая структура слова. Москва: Гном и Д, 2001.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i="1" dirty="0" smtClean="0"/>
              <a:t>   «</a:t>
            </a:r>
            <a:r>
              <a:rPr lang="ru-RU" sz="4000" b="1" i="1" dirty="0" err="1"/>
              <a:t>Дисграфия</a:t>
            </a:r>
            <a:r>
              <a:rPr lang="ru-RU" sz="4000" b="1" i="1" dirty="0"/>
              <a:t> - частичное расстройство письма, основным симптомом </a:t>
            </a:r>
            <a:r>
              <a:rPr lang="ru-RU" sz="4000" b="1" i="1" dirty="0" smtClean="0"/>
              <a:t>которого </a:t>
            </a:r>
            <a:r>
              <a:rPr lang="ru-RU" sz="4000" b="1" i="1" dirty="0"/>
              <a:t>является наличие стойких специфических ошибок» (</a:t>
            </a:r>
            <a:r>
              <a:rPr lang="ru-RU" sz="4000" b="1" i="1" dirty="0" err="1"/>
              <a:t>И.Н.Садовникова</a:t>
            </a:r>
            <a:r>
              <a:rPr lang="ru-RU" sz="4000" b="1" i="1" dirty="0"/>
              <a:t>). </a:t>
            </a:r>
          </a:p>
          <a:p>
            <a:endParaRPr lang="ru-RU" sz="4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357298"/>
            <a:ext cx="8229600" cy="488315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Выделяют </a:t>
            </a:r>
            <a:r>
              <a:rPr lang="ru-RU" dirty="0"/>
              <a:t>следующие виды </a:t>
            </a:r>
            <a:r>
              <a:rPr lang="ru-RU" dirty="0" err="1" smtClean="0"/>
              <a:t>дисграфии</a:t>
            </a:r>
            <a:r>
              <a:rPr lang="ru-RU" dirty="0" smtClean="0"/>
              <a:t>:</a:t>
            </a:r>
            <a:endParaRPr lang="ru-RU" dirty="0"/>
          </a:p>
          <a:p>
            <a:r>
              <a:rPr lang="ru-RU" dirty="0" smtClean="0"/>
              <a:t>артикуляционно-акустическая </a:t>
            </a:r>
            <a:r>
              <a:rPr lang="ru-RU" dirty="0" err="1"/>
              <a:t>дисграфия</a:t>
            </a:r>
            <a:r>
              <a:rPr lang="ru-RU" dirty="0"/>
              <a:t>;</a:t>
            </a:r>
          </a:p>
          <a:p>
            <a:r>
              <a:rPr lang="ru-RU" dirty="0" smtClean="0"/>
              <a:t>    акустическая </a:t>
            </a:r>
            <a:r>
              <a:rPr lang="ru-RU" dirty="0" err="1"/>
              <a:t>дисграфия</a:t>
            </a:r>
            <a:r>
              <a:rPr lang="ru-RU" dirty="0"/>
              <a:t>;</a:t>
            </a:r>
          </a:p>
          <a:p>
            <a:r>
              <a:rPr lang="ru-RU" dirty="0" smtClean="0"/>
              <a:t> </a:t>
            </a:r>
            <a:r>
              <a:rPr lang="ru-RU" dirty="0" err="1"/>
              <a:t>дисграфия</a:t>
            </a:r>
            <a:r>
              <a:rPr lang="ru-RU" dirty="0"/>
              <a:t> на почве нарушения языкового анализа и синтеза;</a:t>
            </a:r>
          </a:p>
          <a:p>
            <a:r>
              <a:rPr lang="ru-RU" dirty="0" smtClean="0"/>
              <a:t> </a:t>
            </a:r>
            <a:r>
              <a:rPr lang="ru-RU" dirty="0" err="1"/>
              <a:t>аграмматическая</a:t>
            </a:r>
            <a:r>
              <a:rPr lang="ru-RU" dirty="0"/>
              <a:t> </a:t>
            </a:r>
            <a:r>
              <a:rPr lang="ru-RU" dirty="0" err="1"/>
              <a:t>дисграфия</a:t>
            </a:r>
            <a:r>
              <a:rPr lang="ru-RU" dirty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оптическая </a:t>
            </a:r>
            <a:r>
              <a:rPr lang="ru-RU" dirty="0" err="1"/>
              <a:t>дисграфия</a:t>
            </a:r>
            <a:r>
              <a:rPr lang="ru-RU" dirty="0"/>
              <a:t>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571472" y="214280"/>
            <a:ext cx="8229600" cy="114301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В </a:t>
            </a:r>
            <a:r>
              <a:rPr lang="ru-RU" dirty="0"/>
              <a:t>основе </a:t>
            </a:r>
            <a:r>
              <a:rPr lang="ru-RU" dirty="0" err="1"/>
              <a:t>дисграфии</a:t>
            </a:r>
            <a:r>
              <a:rPr lang="ru-RU" dirty="0"/>
              <a:t> на почве нарушения языкового анализа и синтеза </a:t>
            </a:r>
            <a:r>
              <a:rPr lang="ru-RU" dirty="0" smtClean="0"/>
              <a:t>лежит недоразвитие  </a:t>
            </a:r>
            <a:r>
              <a:rPr lang="ru-RU" dirty="0"/>
              <a:t>различных форм языкового анализа и синтеза: в делении предложений на слова, слогового и фонематического анализа и синтеза.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При нарушении анализа и синтеза слов в предложении наблюдаются следующие </a:t>
            </a:r>
            <a:r>
              <a:rPr lang="ru-RU" dirty="0" smtClean="0"/>
              <a:t>трудности:</a:t>
            </a:r>
            <a:endParaRPr lang="ru-RU" dirty="0"/>
          </a:p>
          <a:p>
            <a:r>
              <a:rPr lang="ru-RU" dirty="0"/>
              <a:t>- слитное написание слов, предлогов со словами;</a:t>
            </a:r>
          </a:p>
          <a:p>
            <a:r>
              <a:rPr lang="ru-RU" dirty="0"/>
              <a:t>- раздельное написание слов ( приставок, корня);</a:t>
            </a:r>
          </a:p>
          <a:p>
            <a:r>
              <a:rPr lang="ru-RU" dirty="0"/>
              <a:t>-запись целого предложения в виде одного слова.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 нарушении слогового анализа и синтеза искажается слоговая структура слов:</a:t>
            </a:r>
          </a:p>
          <a:p>
            <a:r>
              <a:rPr lang="ru-RU" dirty="0"/>
              <a:t>-пропуски, перестановки слогов, добавление слогов.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 нарушении фонематического анализа и синтеза нарушается звукобуквенная структура:</a:t>
            </a:r>
          </a:p>
          <a:p>
            <a:r>
              <a:rPr lang="ru-RU" dirty="0"/>
              <a:t>- пропуски гласных;</a:t>
            </a:r>
          </a:p>
          <a:p>
            <a:r>
              <a:rPr lang="ru-RU" dirty="0"/>
              <a:t>-пропуски согласных при стечениях;</a:t>
            </a:r>
          </a:p>
          <a:p>
            <a:r>
              <a:rPr lang="ru-RU" dirty="0"/>
              <a:t>- перестановка и добавление букв.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Предлагаются  </a:t>
            </a:r>
            <a:r>
              <a:rPr lang="ru-RU" dirty="0"/>
              <a:t>следующие направления работы по профилактике </a:t>
            </a:r>
            <a:r>
              <a:rPr lang="ru-RU" dirty="0" err="1"/>
              <a:t>дисграфии</a:t>
            </a:r>
            <a:r>
              <a:rPr lang="ru-RU" dirty="0"/>
              <a:t> на почве нарушения  языкового анализа и синтеза</a:t>
            </a:r>
            <a:r>
              <a:rPr lang="ru-RU" dirty="0" smtClean="0"/>
              <a:t>: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• </a:t>
            </a:r>
            <a:r>
              <a:rPr lang="ru-RU" dirty="0"/>
              <a:t>Развитие языкового анализа и синтеза:</a:t>
            </a:r>
          </a:p>
          <a:p>
            <a:pPr>
              <a:buNone/>
            </a:pPr>
            <a:r>
              <a:rPr lang="ru-RU" dirty="0" smtClean="0"/>
              <a:t>      - </a:t>
            </a:r>
            <a:r>
              <a:rPr lang="ru-RU" dirty="0"/>
              <a:t>формирование умения определять количество, последовательность и место слов в предложении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• </a:t>
            </a:r>
            <a:r>
              <a:rPr lang="ru-RU" dirty="0"/>
              <a:t>Развитие слогового анализа и синтеза:</a:t>
            </a:r>
          </a:p>
          <a:p>
            <a:pPr>
              <a:buNone/>
            </a:pPr>
            <a:r>
              <a:rPr lang="ru-RU" dirty="0" smtClean="0"/>
              <a:t>      - </a:t>
            </a:r>
            <a:r>
              <a:rPr lang="ru-RU" dirty="0"/>
              <a:t>умение выделять гласные звуки в слове, делить слова разной сложности на слоги.</a:t>
            </a:r>
          </a:p>
          <a:p>
            <a:pPr>
              <a:buNone/>
            </a:pPr>
            <a:r>
              <a:rPr lang="ru-RU" dirty="0" smtClean="0"/>
              <a:t>      • </a:t>
            </a:r>
            <a:r>
              <a:rPr lang="ru-RU" dirty="0"/>
              <a:t>Развитие фонематического анализа и синтеза: </a:t>
            </a:r>
          </a:p>
          <a:p>
            <a:pPr>
              <a:buNone/>
            </a:pPr>
            <a:r>
              <a:rPr lang="ru-RU" dirty="0" smtClean="0"/>
              <a:t>       -</a:t>
            </a:r>
            <a:r>
              <a:rPr lang="ru-RU" dirty="0"/>
              <a:t>умение выделять </a:t>
            </a:r>
            <a:r>
              <a:rPr lang="ru-RU" dirty="0" smtClean="0"/>
              <a:t>звук </a:t>
            </a:r>
            <a:r>
              <a:rPr lang="ru-RU" dirty="0"/>
              <a:t>на фоне слова;</a:t>
            </a:r>
          </a:p>
          <a:p>
            <a:pPr>
              <a:buNone/>
            </a:pPr>
            <a:r>
              <a:rPr lang="ru-RU" dirty="0" smtClean="0"/>
              <a:t>      - </a:t>
            </a:r>
            <a:r>
              <a:rPr lang="ru-RU" dirty="0"/>
              <a:t>умение выделять </a:t>
            </a:r>
            <a:r>
              <a:rPr lang="ru-RU" dirty="0" smtClean="0"/>
              <a:t>звук </a:t>
            </a:r>
            <a:r>
              <a:rPr lang="ru-RU" dirty="0"/>
              <a:t>в начале, в середине, в конце слова,</a:t>
            </a:r>
          </a:p>
          <a:p>
            <a:pPr>
              <a:buNone/>
            </a:pPr>
            <a:r>
              <a:rPr lang="ru-RU" dirty="0" smtClean="0"/>
              <a:t>      - </a:t>
            </a:r>
            <a:r>
              <a:rPr lang="ru-RU" dirty="0"/>
              <a:t>умение определять количество, последовательность и место звука в слове.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На подготовительном этапе  предлагаются следующие  виды работ:</a:t>
            </a:r>
          </a:p>
          <a:p>
            <a:pPr lvl="0"/>
            <a:r>
              <a:rPr lang="ru-RU" dirty="0" err="1"/>
              <a:t>Отхлопывание</a:t>
            </a:r>
            <a:r>
              <a:rPr lang="ru-RU" dirty="0"/>
              <a:t> ритма в ладоши.</a:t>
            </a:r>
          </a:p>
          <a:p>
            <a:pPr lvl="0"/>
            <a:r>
              <a:rPr lang="ru-RU" dirty="0"/>
              <a:t>Отстукивание ладонью по столу.</a:t>
            </a:r>
          </a:p>
          <a:p>
            <a:pPr lvl="0"/>
            <a:r>
              <a:rPr lang="ru-RU" dirty="0" err="1"/>
              <a:t>Оттопывание</a:t>
            </a:r>
            <a:r>
              <a:rPr lang="ru-RU" dirty="0"/>
              <a:t> ногой.</a:t>
            </a:r>
          </a:p>
          <a:p>
            <a:pPr lvl="0"/>
            <a:r>
              <a:rPr lang="ru-RU" dirty="0"/>
              <a:t>Отстукивание мячом о пол.</a:t>
            </a:r>
          </a:p>
          <a:p>
            <a:pPr lvl="0"/>
            <a:r>
              <a:rPr lang="ru-RU" dirty="0"/>
              <a:t>Отстукивание ритмом с использованием музыкальных инструментов.</a:t>
            </a:r>
          </a:p>
          <a:p>
            <a:pPr lvl="0"/>
            <a:r>
              <a:rPr lang="ru-RU" b="1" i="1" dirty="0"/>
              <a:t>Упражнение «Повтори так же»</a:t>
            </a:r>
          </a:p>
          <a:p>
            <a:r>
              <a:rPr lang="ru-RU" dirty="0"/>
              <a:t>Цель: учить воспроизводить заданный ритм.</a:t>
            </a:r>
          </a:p>
          <a:p>
            <a:r>
              <a:rPr lang="ru-RU" dirty="0"/>
              <a:t> Материалы: мяч, барабан, бубен, металлофон, палочки.</a:t>
            </a:r>
          </a:p>
          <a:p>
            <a:r>
              <a:rPr lang="ru-RU" dirty="0"/>
              <a:t> Ход упражнения: Логопед задаёт ритм с одним из предметов, ребёнок должен повторить так же.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181</TotalTime>
  <Words>1049</Words>
  <Application>Microsoft Office PowerPoint</Application>
  <PresentationFormat>Экран (4:3)</PresentationFormat>
  <Paragraphs>94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Открытая</vt:lpstr>
      <vt:lpstr>Игры и упражнения по профилактике и коррекции дисграфии на почве нарушения анализа и синтеза у младших школьников с речевыми нарушениями.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и упражнения по профилактике и коррекции дисграфии на почве нарушения анализа и синтеза у младших школьников с речевыми нарушениями.</dc:title>
  <dc:creator>Домашний</dc:creator>
  <cp:lastModifiedBy>Домашний</cp:lastModifiedBy>
  <cp:revision>27</cp:revision>
  <dcterms:created xsi:type="dcterms:W3CDTF">2019-08-25T13:42:14Z</dcterms:created>
  <dcterms:modified xsi:type="dcterms:W3CDTF">2019-08-25T18:09:32Z</dcterms:modified>
</cp:coreProperties>
</file>