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7" r:id="rId4"/>
    <p:sldId id="260" r:id="rId5"/>
    <p:sldId id="259" r:id="rId6"/>
    <p:sldId id="264" r:id="rId7"/>
    <p:sldId id="263" r:id="rId8"/>
    <p:sldId id="262" r:id="rId9"/>
    <p:sldId id="261" r:id="rId10"/>
    <p:sldId id="265" r:id="rId11"/>
    <p:sldId id="266" r:id="rId12"/>
    <p:sldId id="268" r:id="rId13"/>
    <p:sldId id="269" r:id="rId14"/>
    <p:sldId id="258" r:id="rId15"/>
    <p:sldId id="270" r:id="rId16"/>
    <p:sldId id="272" r:id="rId17"/>
    <p:sldId id="267" r:id="rId18"/>
    <p:sldId id="27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59622C-FBE1-4F7B-8B26-64BCB752208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C0388A-7AFD-46BD-8899-9394735C187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9478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4746717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6048479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615991"/>
      </p:ext>
    </p:extLst>
  </p:cSld>
  <p:clrMapOvr>
    <a:masterClrMapping/>
  </p:clrMapOvr>
  <p:transition spd="slow">
    <p:wip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500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17911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2292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43984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71773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3177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186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2894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476163"/>
      </p:ext>
    </p:extLst>
  </p:cSld>
  <p:clrMapOvr>
    <a:masterClrMapping/>
  </p:clrMapOvr>
  <p:transition spd="slow">
    <p:wip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76241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90988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5684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659822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9952863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8504969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2314776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585975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073692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7442488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9A0F08-5571-4AC4-9259-E8F564790D3D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476C0-E9DA-4C31-BD77-3C485208EB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8979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282A14-34C6-4C24-8E08-A34D8AC010D3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19.12.2019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85B86C-574E-43D6-BACE-6A4F30DA01A6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8813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jpe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1.png"/><Relationship Id="rId4" Type="http://schemas.openxmlformats.org/officeDocument/2006/relationships/image" Target="../media/image25.jpeg"/><Relationship Id="rId9" Type="http://schemas.openxmlformats.org/officeDocument/2006/relationships/image" Target="../media/image30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611560" y="369332"/>
            <a:ext cx="792088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cap="none" spc="0" dirty="0" smtClean="0">
              <a:ln w="17780" cmpd="sng">
                <a:noFill/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3200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Возможности внеурочной деятельности</a:t>
            </a:r>
          </a:p>
          <a:p>
            <a:pPr algn="ctr"/>
            <a:r>
              <a:rPr lang="ru-RU" sz="3200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по формированию информационной компетенции</a:t>
            </a:r>
          </a:p>
          <a:p>
            <a:pPr algn="ctr"/>
            <a:r>
              <a:rPr lang="ru-RU" sz="3200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chemeClr val="tx2">
                    <a:lumMod val="50000"/>
                  </a:schemeClr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младших школьников</a:t>
            </a:r>
            <a:endParaRPr lang="ru-RU" sz="3200" cap="none" spc="0" dirty="0">
              <a:ln w="17780" cmpd="sng">
                <a:noFill/>
                <a:prstDash val="solid"/>
                <a:miter lim="800000"/>
              </a:ln>
              <a:solidFill>
                <a:schemeClr val="tx2">
                  <a:lumMod val="50000"/>
                </a:schemeClr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4" y="5157192"/>
            <a:ext cx="6336705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17780" cmpd="sng">
                  <a:noFill/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МАОУ Домодедовская СОШ №2</a:t>
            </a:r>
            <a:endParaRPr lang="ru-RU" sz="2400" b="1" dirty="0" smtClean="0">
              <a:ln w="17780" cmpd="sng">
                <a:noFill/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algn="ctr"/>
            <a:r>
              <a:rPr lang="ru-RU" sz="2400" b="1" cap="none" spc="0" dirty="0" smtClean="0">
                <a:ln w="17780" cmpd="sng">
                  <a:noFill/>
                  <a:prstDash val="solid"/>
                  <a:miter lim="800000"/>
                </a:ln>
                <a:solidFill>
                  <a:srgbClr val="FFC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Делан Юлия Геннадьевна</a:t>
            </a:r>
            <a:endParaRPr lang="ru-RU" sz="2400" b="1" cap="none" spc="0" dirty="0">
              <a:ln w="17780" cmpd="sng">
                <a:noFill/>
                <a:prstDash val="solid"/>
                <a:miter lim="800000"/>
              </a:ln>
              <a:solidFill>
                <a:srgbClr val="FFC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32883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57158" y="214290"/>
            <a:ext cx="7072362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Свечи.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комнате горело 50 свечей, 20 из них задули. Сколько останется?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5572140"/>
            <a:ext cx="785818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Ответ: останется 20 свечей, </a:t>
            </a:r>
            <a:r>
              <a:rPr lang="ru-RU" sz="2800" b="1" i="1" dirty="0" smtClean="0">
                <a:solidFill>
                  <a:srgbClr val="7030A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остальные сгорят, а  задутые свечи не сгорят полностью.</a:t>
            </a:r>
            <a:endParaRPr lang="ru-RU" sz="2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292893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928802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57620" y="2071678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2143116"/>
            <a:ext cx="1879822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4000504"/>
            <a:ext cx="1997311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3071810"/>
            <a:ext cx="1928826" cy="11728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4214818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286124"/>
            <a:ext cx="1644845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Documents and Settings\Юра\Рабочий стол\Новый год\7300876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3071810"/>
            <a:ext cx="1762333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 descr="1803219295454357eb91aab"/>
          <p:cNvPicPr>
            <a:picLocks noChangeAspect="1" noChangeArrowheads="1" noCrop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 flipH="1">
            <a:off x="7786710" y="0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02181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7488832" cy="64807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      Кроссворд</a:t>
            </a:r>
            <a:endParaRPr lang="ru-RU" dirty="0"/>
          </a:p>
        </p:txBody>
      </p:sp>
      <p:pic>
        <p:nvPicPr>
          <p:cNvPr id="10245" name="Содержимое 54" descr="2592ff600d041e27354b02675536e509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388" y="1052513"/>
            <a:ext cx="1728787" cy="2070100"/>
          </a:xfrm>
        </p:spPr>
      </p:pic>
      <p:sp>
        <p:nvSpPr>
          <p:cNvPr id="4" name="Блок-схема: подготовка 3"/>
          <p:cNvSpPr/>
          <p:nvPr/>
        </p:nvSpPr>
        <p:spPr>
          <a:xfrm>
            <a:off x="3203575" y="1268413"/>
            <a:ext cx="576263" cy="431800"/>
          </a:xfrm>
          <a:prstGeom prst="flowChartPreparation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п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Блок-схема: подготовка 4"/>
          <p:cNvSpPr/>
          <p:nvPr/>
        </p:nvSpPr>
        <p:spPr>
          <a:xfrm>
            <a:off x="2771775" y="2492375"/>
            <a:ext cx="504825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3779838" y="1268413"/>
            <a:ext cx="504825" cy="431800"/>
          </a:xfrm>
          <a:prstGeom prst="flowChartPreparation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4284663" y="1268413"/>
            <a:ext cx="503237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3779912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2771800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2268538" y="2492375"/>
            <a:ext cx="503237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4787900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2" name="Блок-схема: подготовка 11"/>
          <p:cNvSpPr/>
          <p:nvPr/>
        </p:nvSpPr>
        <p:spPr>
          <a:xfrm>
            <a:off x="5292725" y="1268413"/>
            <a:ext cx="503238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м</a:t>
            </a:r>
          </a:p>
        </p:txBody>
      </p:sp>
      <p:sp>
        <p:nvSpPr>
          <p:cNvPr id="13" name="Блок-схема: подготовка 12"/>
          <p:cNvSpPr/>
          <p:nvPr/>
        </p:nvSpPr>
        <p:spPr>
          <a:xfrm>
            <a:off x="5795963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4" name="Блок-схема: подготовка 13"/>
          <p:cNvSpPr/>
          <p:nvPr/>
        </p:nvSpPr>
        <p:spPr>
          <a:xfrm>
            <a:off x="6300788" y="1268413"/>
            <a:ext cx="57467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15" name="Блок-схема: подготовка 14"/>
          <p:cNvSpPr/>
          <p:nvPr/>
        </p:nvSpPr>
        <p:spPr>
          <a:xfrm>
            <a:off x="2339752" y="3212976"/>
            <a:ext cx="432048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3203575" y="1700213"/>
            <a:ext cx="576263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Блок-схема: подготовка 16"/>
          <p:cNvSpPr/>
          <p:nvPr/>
        </p:nvSpPr>
        <p:spPr>
          <a:xfrm>
            <a:off x="3276600" y="2852738"/>
            <a:ext cx="503238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Блок-схема: подготовка 17"/>
          <p:cNvSpPr/>
          <p:nvPr/>
        </p:nvSpPr>
        <p:spPr>
          <a:xfrm>
            <a:off x="4284663" y="1700213"/>
            <a:ext cx="503237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Блок-схема: подготовка 18"/>
          <p:cNvSpPr/>
          <p:nvPr/>
        </p:nvSpPr>
        <p:spPr>
          <a:xfrm>
            <a:off x="6875463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Блок-схема: подготовка 19"/>
          <p:cNvSpPr/>
          <p:nvPr/>
        </p:nvSpPr>
        <p:spPr>
          <a:xfrm>
            <a:off x="2771775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Блок-схема: подготовка 20"/>
          <p:cNvSpPr/>
          <p:nvPr/>
        </p:nvSpPr>
        <p:spPr>
          <a:xfrm>
            <a:off x="3276600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Блок-схема: подготовка 21"/>
          <p:cNvSpPr/>
          <p:nvPr/>
        </p:nvSpPr>
        <p:spPr>
          <a:xfrm>
            <a:off x="3276600" y="2492375"/>
            <a:ext cx="503238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Блок-схема: подготовка 22"/>
          <p:cNvSpPr/>
          <p:nvPr/>
        </p:nvSpPr>
        <p:spPr>
          <a:xfrm>
            <a:off x="3779838" y="1700213"/>
            <a:ext cx="504825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Блок-схема: подготовка 23"/>
          <p:cNvSpPr/>
          <p:nvPr/>
        </p:nvSpPr>
        <p:spPr>
          <a:xfrm>
            <a:off x="4787900" y="1700213"/>
            <a:ext cx="504825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5" name="Блок-схема: подготовка 24"/>
          <p:cNvSpPr/>
          <p:nvPr/>
        </p:nvSpPr>
        <p:spPr>
          <a:xfrm>
            <a:off x="4283968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6" name="Блок-схема: подготовка 25"/>
          <p:cNvSpPr/>
          <p:nvPr/>
        </p:nvSpPr>
        <p:spPr>
          <a:xfrm>
            <a:off x="3275856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7" name="Блок-схема: подготовка 26"/>
          <p:cNvSpPr/>
          <p:nvPr/>
        </p:nvSpPr>
        <p:spPr>
          <a:xfrm>
            <a:off x="3276600" y="3573463"/>
            <a:ext cx="503238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8" name="Блок-схема: подготовка 27"/>
          <p:cNvSpPr/>
          <p:nvPr/>
        </p:nvSpPr>
        <p:spPr>
          <a:xfrm>
            <a:off x="4284663" y="2852738"/>
            <a:ext cx="503237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9" name="Блок-схема: подготовка 28"/>
          <p:cNvSpPr/>
          <p:nvPr/>
        </p:nvSpPr>
        <p:spPr>
          <a:xfrm>
            <a:off x="3779838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" name="Блок-схема: подготовка 29"/>
          <p:cNvSpPr/>
          <p:nvPr/>
        </p:nvSpPr>
        <p:spPr>
          <a:xfrm>
            <a:off x="3779838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1" name="Блок-схема: подготовка 30"/>
          <p:cNvSpPr/>
          <p:nvPr/>
        </p:nvSpPr>
        <p:spPr>
          <a:xfrm>
            <a:off x="4284663" y="2133600"/>
            <a:ext cx="503237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2" name="Блок-схема: подготовка 31"/>
          <p:cNvSpPr/>
          <p:nvPr/>
        </p:nvSpPr>
        <p:spPr>
          <a:xfrm>
            <a:off x="4788024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3" name="Блок-схема: подготовка 32"/>
          <p:cNvSpPr/>
          <p:nvPr/>
        </p:nvSpPr>
        <p:spPr>
          <a:xfrm>
            <a:off x="4787900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4" name="Блок-схема: подготовка 33"/>
          <p:cNvSpPr/>
          <p:nvPr/>
        </p:nvSpPr>
        <p:spPr>
          <a:xfrm>
            <a:off x="6300788" y="2852738"/>
            <a:ext cx="503237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5" name="Блок-схема: подготовка 34"/>
          <p:cNvSpPr/>
          <p:nvPr/>
        </p:nvSpPr>
        <p:spPr>
          <a:xfrm>
            <a:off x="6804025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6" name="Блок-схема: подготовка 35"/>
          <p:cNvSpPr/>
          <p:nvPr/>
        </p:nvSpPr>
        <p:spPr>
          <a:xfrm>
            <a:off x="5292725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7" name="Блок-схема: подготовка 36"/>
          <p:cNvSpPr/>
          <p:nvPr/>
        </p:nvSpPr>
        <p:spPr>
          <a:xfrm>
            <a:off x="6804025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8" name="Блок-схема: подготовка 37"/>
          <p:cNvSpPr/>
          <p:nvPr/>
        </p:nvSpPr>
        <p:spPr>
          <a:xfrm>
            <a:off x="5795963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9" name="Блок-схема: подготовка 38"/>
          <p:cNvSpPr/>
          <p:nvPr/>
        </p:nvSpPr>
        <p:spPr>
          <a:xfrm>
            <a:off x="5795963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0" name="Блок-схема: подготовка 39"/>
          <p:cNvSpPr/>
          <p:nvPr/>
        </p:nvSpPr>
        <p:spPr>
          <a:xfrm flipV="1">
            <a:off x="6300788" y="2133600"/>
            <a:ext cx="503237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1" name="Блок-схема: подготовка 40"/>
          <p:cNvSpPr/>
          <p:nvPr/>
        </p:nvSpPr>
        <p:spPr>
          <a:xfrm rot="10800000" flipV="1">
            <a:off x="4787900" y="2852738"/>
            <a:ext cx="504825" cy="36671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3" name="Блок-схема: подготовка 42"/>
          <p:cNvSpPr/>
          <p:nvPr/>
        </p:nvSpPr>
        <p:spPr>
          <a:xfrm rot="10800000" flipV="1">
            <a:off x="5292725" y="2852738"/>
            <a:ext cx="503238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4" name="Блок-схема: подготовка 43"/>
          <p:cNvSpPr/>
          <p:nvPr/>
        </p:nvSpPr>
        <p:spPr>
          <a:xfrm>
            <a:off x="2339975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5" name="Блок-схема: подготовка 44"/>
          <p:cNvSpPr/>
          <p:nvPr/>
        </p:nvSpPr>
        <p:spPr>
          <a:xfrm>
            <a:off x="1908175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6" name="Блок-схема: подготовка 45"/>
          <p:cNvSpPr/>
          <p:nvPr/>
        </p:nvSpPr>
        <p:spPr>
          <a:xfrm>
            <a:off x="1476375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8" name="Блок-схема: подготовка 47"/>
          <p:cNvSpPr/>
          <p:nvPr/>
        </p:nvSpPr>
        <p:spPr>
          <a:xfrm>
            <a:off x="971550" y="3573463"/>
            <a:ext cx="504825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9" name="Блок-схема: подготовка 48"/>
          <p:cNvSpPr/>
          <p:nvPr/>
        </p:nvSpPr>
        <p:spPr>
          <a:xfrm>
            <a:off x="539750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0" name="Блок-схема: подготовка 49"/>
          <p:cNvSpPr/>
          <p:nvPr/>
        </p:nvSpPr>
        <p:spPr>
          <a:xfrm>
            <a:off x="0" y="3573463"/>
            <a:ext cx="53975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1" name="Блок-схема: подготовка 50"/>
          <p:cNvSpPr/>
          <p:nvPr/>
        </p:nvSpPr>
        <p:spPr>
          <a:xfrm>
            <a:off x="3779838" y="2492375"/>
            <a:ext cx="504825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Блок-схема: подготовка 51"/>
          <p:cNvSpPr/>
          <p:nvPr/>
        </p:nvSpPr>
        <p:spPr>
          <a:xfrm>
            <a:off x="7308850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3" name="Блок-схема: подготовка 52"/>
          <p:cNvSpPr/>
          <p:nvPr/>
        </p:nvSpPr>
        <p:spPr>
          <a:xfrm>
            <a:off x="7812088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4" name="Блок-схема: подготовка 53"/>
          <p:cNvSpPr/>
          <p:nvPr/>
        </p:nvSpPr>
        <p:spPr>
          <a:xfrm>
            <a:off x="2771775" y="3573463"/>
            <a:ext cx="504825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7" name="Горизонтальный свиток 56"/>
          <p:cNvSpPr/>
          <p:nvPr/>
        </p:nvSpPr>
        <p:spPr>
          <a:xfrm>
            <a:off x="907976" y="5021560"/>
            <a:ext cx="7056784" cy="1152128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Как называется сумма длин всех сторон любого многоугольника?</a:t>
            </a:r>
          </a:p>
        </p:txBody>
      </p:sp>
    </p:spTree>
    <p:extLst>
      <p:ext uri="{BB962C8B-B14F-4D97-AF65-F5344CB8AC3E}">
        <p14:creationId xmlns:p14="http://schemas.microsoft.com/office/powerpoint/2010/main" val="13497909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7416800" cy="431800"/>
          </a:xfr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dirty="0" smtClean="0"/>
              <a:t>       Кроссворд</a:t>
            </a:r>
            <a:endParaRPr lang="ru-RU" dirty="0"/>
          </a:p>
        </p:txBody>
      </p:sp>
      <p:sp>
        <p:nvSpPr>
          <p:cNvPr id="4" name="Блок-схема: подготовка 3"/>
          <p:cNvSpPr/>
          <p:nvPr/>
        </p:nvSpPr>
        <p:spPr>
          <a:xfrm>
            <a:off x="3203575" y="1268413"/>
            <a:ext cx="576263" cy="431800"/>
          </a:xfrm>
          <a:prstGeom prst="flowChartPreparation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п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" name="Блок-схема: подготовка 4"/>
          <p:cNvSpPr/>
          <p:nvPr/>
        </p:nvSpPr>
        <p:spPr>
          <a:xfrm>
            <a:off x="2771775" y="2492375"/>
            <a:ext cx="504825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6" name="Блок-схема: подготовка 5"/>
          <p:cNvSpPr/>
          <p:nvPr/>
        </p:nvSpPr>
        <p:spPr>
          <a:xfrm>
            <a:off x="3779838" y="1268413"/>
            <a:ext cx="504825" cy="431800"/>
          </a:xfrm>
          <a:prstGeom prst="flowChartPreparation">
            <a:avLst/>
          </a:prstGeom>
          <a:ln/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7" name="Блок-схема: подготовка 6"/>
          <p:cNvSpPr/>
          <p:nvPr/>
        </p:nvSpPr>
        <p:spPr>
          <a:xfrm>
            <a:off x="4284663" y="1268413"/>
            <a:ext cx="503237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8" name="Блок-схема: подготовка 7"/>
          <p:cNvSpPr/>
          <p:nvPr/>
        </p:nvSpPr>
        <p:spPr>
          <a:xfrm>
            <a:off x="3779912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9" name="Блок-схема: подготовка 8"/>
          <p:cNvSpPr/>
          <p:nvPr/>
        </p:nvSpPr>
        <p:spPr>
          <a:xfrm>
            <a:off x="2771800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0" name="Блок-схема: подготовка 9"/>
          <p:cNvSpPr/>
          <p:nvPr/>
        </p:nvSpPr>
        <p:spPr>
          <a:xfrm>
            <a:off x="2268538" y="2492375"/>
            <a:ext cx="503237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1" name="Блок-схема: подготовка 10"/>
          <p:cNvSpPr/>
          <p:nvPr/>
        </p:nvSpPr>
        <p:spPr>
          <a:xfrm>
            <a:off x="4787900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12" name="Блок-схема: подготовка 11"/>
          <p:cNvSpPr/>
          <p:nvPr/>
        </p:nvSpPr>
        <p:spPr>
          <a:xfrm>
            <a:off x="5292725" y="1268413"/>
            <a:ext cx="503238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м</a:t>
            </a:r>
          </a:p>
        </p:txBody>
      </p:sp>
      <p:sp>
        <p:nvSpPr>
          <p:cNvPr id="13" name="Блок-схема: подготовка 12"/>
          <p:cNvSpPr/>
          <p:nvPr/>
        </p:nvSpPr>
        <p:spPr>
          <a:xfrm>
            <a:off x="5795963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14" name="Блок-схема: подготовка 13"/>
          <p:cNvSpPr/>
          <p:nvPr/>
        </p:nvSpPr>
        <p:spPr>
          <a:xfrm>
            <a:off x="6300788" y="1268413"/>
            <a:ext cx="57467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15" name="Блок-схема: подготовка 14"/>
          <p:cNvSpPr/>
          <p:nvPr/>
        </p:nvSpPr>
        <p:spPr>
          <a:xfrm>
            <a:off x="2339752" y="3212976"/>
            <a:ext cx="432048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6" name="Блок-схема: подготовка 15"/>
          <p:cNvSpPr/>
          <p:nvPr/>
        </p:nvSpPr>
        <p:spPr>
          <a:xfrm>
            <a:off x="3203575" y="1700213"/>
            <a:ext cx="576263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л</a:t>
            </a:r>
          </a:p>
        </p:txBody>
      </p:sp>
      <p:sp>
        <p:nvSpPr>
          <p:cNvPr id="17" name="Блок-схема: подготовка 16"/>
          <p:cNvSpPr/>
          <p:nvPr/>
        </p:nvSpPr>
        <p:spPr>
          <a:xfrm>
            <a:off x="3276600" y="2852738"/>
            <a:ext cx="503238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18" name="Блок-схема: подготовка 17"/>
          <p:cNvSpPr/>
          <p:nvPr/>
        </p:nvSpPr>
        <p:spPr>
          <a:xfrm>
            <a:off x="4284663" y="1700213"/>
            <a:ext cx="503237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т</a:t>
            </a:r>
          </a:p>
        </p:txBody>
      </p:sp>
      <p:sp>
        <p:nvSpPr>
          <p:cNvPr id="19" name="Блок-схема: подготовка 18"/>
          <p:cNvSpPr/>
          <p:nvPr/>
        </p:nvSpPr>
        <p:spPr>
          <a:xfrm>
            <a:off x="6875463" y="1268413"/>
            <a:ext cx="504825" cy="431800"/>
          </a:xfrm>
          <a:prstGeom prst="flowChartPreparation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>
                <a:solidFill>
                  <a:schemeClr val="tx1"/>
                </a:solidFill>
              </a:rPr>
              <a:t>р</a:t>
            </a: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0" name="Блок-схема: подготовка 19"/>
          <p:cNvSpPr/>
          <p:nvPr/>
        </p:nvSpPr>
        <p:spPr>
          <a:xfrm>
            <a:off x="2771775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1" name="Блок-схема: подготовка 20"/>
          <p:cNvSpPr/>
          <p:nvPr/>
        </p:nvSpPr>
        <p:spPr>
          <a:xfrm>
            <a:off x="3276600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2" name="Блок-схема: подготовка 21"/>
          <p:cNvSpPr/>
          <p:nvPr/>
        </p:nvSpPr>
        <p:spPr>
          <a:xfrm>
            <a:off x="3276600" y="2492375"/>
            <a:ext cx="503238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3" name="Блок-схема: подготовка 22"/>
          <p:cNvSpPr/>
          <p:nvPr/>
        </p:nvSpPr>
        <p:spPr>
          <a:xfrm>
            <a:off x="3779838" y="1700213"/>
            <a:ext cx="504825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solidFill>
                  <a:schemeClr val="tx1"/>
                </a:solidFill>
              </a:rPr>
              <a:t>и</a:t>
            </a:r>
          </a:p>
        </p:txBody>
      </p:sp>
      <p:sp>
        <p:nvSpPr>
          <p:cNvPr id="24" name="Блок-схема: подготовка 23"/>
          <p:cNvSpPr/>
          <p:nvPr/>
        </p:nvSpPr>
        <p:spPr>
          <a:xfrm>
            <a:off x="4787900" y="1700213"/>
            <a:ext cx="504825" cy="433387"/>
          </a:xfrm>
          <a:prstGeom prst="flowChartPreparation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 err="1">
                <a:solidFill>
                  <a:schemeClr val="tx1"/>
                </a:solidFill>
              </a:rPr>
              <a:t>р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5" name="Блок-схема: подготовка 24"/>
          <p:cNvSpPr/>
          <p:nvPr/>
        </p:nvSpPr>
        <p:spPr>
          <a:xfrm>
            <a:off x="4283968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6" name="Блок-схема: подготовка 25"/>
          <p:cNvSpPr/>
          <p:nvPr/>
        </p:nvSpPr>
        <p:spPr>
          <a:xfrm>
            <a:off x="3275856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27" name="Блок-схема: подготовка 26"/>
          <p:cNvSpPr/>
          <p:nvPr/>
        </p:nvSpPr>
        <p:spPr>
          <a:xfrm>
            <a:off x="3276600" y="3573463"/>
            <a:ext cx="503238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8" name="Блок-схема: подготовка 27"/>
          <p:cNvSpPr/>
          <p:nvPr/>
        </p:nvSpPr>
        <p:spPr>
          <a:xfrm>
            <a:off x="4284663" y="2852738"/>
            <a:ext cx="503237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29" name="Блок-схема: подготовка 28"/>
          <p:cNvSpPr/>
          <p:nvPr/>
        </p:nvSpPr>
        <p:spPr>
          <a:xfrm>
            <a:off x="3779838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0" name="Блок-схема: подготовка 29"/>
          <p:cNvSpPr/>
          <p:nvPr/>
        </p:nvSpPr>
        <p:spPr>
          <a:xfrm>
            <a:off x="3779838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1" name="Блок-схема: подготовка 30"/>
          <p:cNvSpPr/>
          <p:nvPr/>
        </p:nvSpPr>
        <p:spPr>
          <a:xfrm>
            <a:off x="4284663" y="2133600"/>
            <a:ext cx="503237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2" name="Блок-схема: подготовка 31"/>
          <p:cNvSpPr/>
          <p:nvPr/>
        </p:nvSpPr>
        <p:spPr>
          <a:xfrm>
            <a:off x="4788024" y="3212976"/>
            <a:ext cx="504056" cy="360040"/>
          </a:xfrm>
          <a:prstGeom prst="flowChartPrepar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3" name="Блок-схема: подготовка 32"/>
          <p:cNvSpPr/>
          <p:nvPr/>
        </p:nvSpPr>
        <p:spPr>
          <a:xfrm>
            <a:off x="4787900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4" name="Блок-схема: подготовка 33"/>
          <p:cNvSpPr/>
          <p:nvPr/>
        </p:nvSpPr>
        <p:spPr>
          <a:xfrm>
            <a:off x="6227763" y="2852738"/>
            <a:ext cx="576262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5" name="Блок-схема: подготовка 34"/>
          <p:cNvSpPr/>
          <p:nvPr/>
        </p:nvSpPr>
        <p:spPr>
          <a:xfrm>
            <a:off x="6804025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6" name="Блок-схема: подготовка 35"/>
          <p:cNvSpPr/>
          <p:nvPr/>
        </p:nvSpPr>
        <p:spPr>
          <a:xfrm>
            <a:off x="5292725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7" name="Блок-схема: подготовка 36"/>
          <p:cNvSpPr/>
          <p:nvPr/>
        </p:nvSpPr>
        <p:spPr>
          <a:xfrm>
            <a:off x="6804025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8" name="Блок-схема: подготовка 37"/>
          <p:cNvSpPr/>
          <p:nvPr/>
        </p:nvSpPr>
        <p:spPr>
          <a:xfrm>
            <a:off x="5795963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39" name="Блок-схема: подготовка 38"/>
          <p:cNvSpPr/>
          <p:nvPr/>
        </p:nvSpPr>
        <p:spPr>
          <a:xfrm>
            <a:off x="5795963" y="2852738"/>
            <a:ext cx="504825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0" name="Блок-схема: подготовка 39"/>
          <p:cNvSpPr/>
          <p:nvPr/>
        </p:nvSpPr>
        <p:spPr>
          <a:xfrm flipV="1">
            <a:off x="6300788" y="2133600"/>
            <a:ext cx="503237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1" name="Блок-схема: подготовка 40"/>
          <p:cNvSpPr/>
          <p:nvPr/>
        </p:nvSpPr>
        <p:spPr>
          <a:xfrm flipV="1">
            <a:off x="4787900" y="2852738"/>
            <a:ext cx="504825" cy="36671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3" name="Блок-схема: подготовка 42"/>
          <p:cNvSpPr/>
          <p:nvPr/>
        </p:nvSpPr>
        <p:spPr>
          <a:xfrm rot="10800000" flipV="1">
            <a:off x="5292725" y="2852738"/>
            <a:ext cx="503238" cy="360362"/>
          </a:xfrm>
          <a:prstGeom prst="flowChartPreparation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4" name="Блок-схема: подготовка 43"/>
          <p:cNvSpPr/>
          <p:nvPr/>
        </p:nvSpPr>
        <p:spPr>
          <a:xfrm>
            <a:off x="2411413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5" name="Блок-схема: подготовка 44"/>
          <p:cNvSpPr/>
          <p:nvPr/>
        </p:nvSpPr>
        <p:spPr>
          <a:xfrm>
            <a:off x="1979613" y="3573463"/>
            <a:ext cx="431800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6" name="Блок-схема: подготовка 45"/>
          <p:cNvSpPr/>
          <p:nvPr/>
        </p:nvSpPr>
        <p:spPr>
          <a:xfrm>
            <a:off x="1476375" y="3573463"/>
            <a:ext cx="503238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8" name="Блок-схема: подготовка 47"/>
          <p:cNvSpPr/>
          <p:nvPr/>
        </p:nvSpPr>
        <p:spPr>
          <a:xfrm>
            <a:off x="971550" y="3573463"/>
            <a:ext cx="504825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49" name="Блок-схема: подготовка 48"/>
          <p:cNvSpPr/>
          <p:nvPr/>
        </p:nvSpPr>
        <p:spPr>
          <a:xfrm>
            <a:off x="468313" y="3573463"/>
            <a:ext cx="503237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0" name="Блок-схема: подготовка 49"/>
          <p:cNvSpPr/>
          <p:nvPr/>
        </p:nvSpPr>
        <p:spPr>
          <a:xfrm>
            <a:off x="0" y="3573463"/>
            <a:ext cx="504825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1" name="Блок-схема: подготовка 50"/>
          <p:cNvSpPr/>
          <p:nvPr/>
        </p:nvSpPr>
        <p:spPr>
          <a:xfrm>
            <a:off x="3779838" y="2492375"/>
            <a:ext cx="504825" cy="360363"/>
          </a:xfrm>
          <a:prstGeom prst="flowChartPreparation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52" name="Блок-схема: подготовка 51"/>
          <p:cNvSpPr/>
          <p:nvPr/>
        </p:nvSpPr>
        <p:spPr>
          <a:xfrm>
            <a:off x="7308850" y="2133600"/>
            <a:ext cx="503238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3" name="Блок-схема: подготовка 52"/>
          <p:cNvSpPr/>
          <p:nvPr/>
        </p:nvSpPr>
        <p:spPr>
          <a:xfrm>
            <a:off x="7812088" y="2133600"/>
            <a:ext cx="504825" cy="358775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4" name="Блок-схема: подготовка 53"/>
          <p:cNvSpPr/>
          <p:nvPr/>
        </p:nvSpPr>
        <p:spPr>
          <a:xfrm>
            <a:off x="2843213" y="3573463"/>
            <a:ext cx="433387" cy="360362"/>
          </a:xfrm>
          <a:prstGeom prst="flowChartPreparation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solidFill>
                <a:schemeClr val="tx1"/>
              </a:solidFill>
            </a:endParaRPr>
          </a:p>
        </p:txBody>
      </p:sp>
      <p:sp>
        <p:nvSpPr>
          <p:cNvPr id="56" name="Горизонтальный свиток 55"/>
          <p:cNvSpPr/>
          <p:nvPr/>
        </p:nvSpPr>
        <p:spPr>
          <a:xfrm>
            <a:off x="539552" y="4941168"/>
            <a:ext cx="7344816" cy="1512168"/>
          </a:xfrm>
          <a:prstGeom prst="horizontalScroll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tx1"/>
                </a:solidFill>
              </a:rPr>
              <a:t>Назовите единицу измерения объёма жидкостей.</a:t>
            </a:r>
          </a:p>
        </p:txBody>
      </p:sp>
      <p:pic>
        <p:nvPicPr>
          <p:cNvPr id="11331" name="Содержимое 57" descr="01.jpg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0825" y="765175"/>
            <a:ext cx="1873250" cy="2538413"/>
          </a:xfrm>
        </p:spPr>
      </p:pic>
    </p:spTree>
    <p:extLst>
      <p:ext uri="{BB962C8B-B14F-4D97-AF65-F5344CB8AC3E}">
        <p14:creationId xmlns:p14="http://schemas.microsoft.com/office/powerpoint/2010/main" val="215760350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3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4262" y="764704"/>
            <a:ext cx="6416090" cy="48965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42853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3" descr="golub1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9"/>
          <p:cNvSpPr>
            <a:spLocks noChangeArrowheads="1"/>
          </p:cNvSpPr>
          <p:nvPr/>
        </p:nvSpPr>
        <p:spPr bwMode="auto">
          <a:xfrm>
            <a:off x="0" y="3886200"/>
            <a:ext cx="9144000" cy="1828800"/>
          </a:xfrm>
          <a:prstGeom prst="rect">
            <a:avLst/>
          </a:prstGeom>
          <a:solidFill>
            <a:srgbClr val="C0C0C0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0" name="Rectangle 10"/>
          <p:cNvSpPr>
            <a:spLocks noChangeArrowheads="1"/>
          </p:cNvSpPr>
          <p:nvPr/>
        </p:nvSpPr>
        <p:spPr bwMode="auto">
          <a:xfrm>
            <a:off x="4572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1" name="Rectangle 11"/>
          <p:cNvSpPr>
            <a:spLocks noChangeArrowheads="1"/>
          </p:cNvSpPr>
          <p:nvPr/>
        </p:nvSpPr>
        <p:spPr bwMode="auto">
          <a:xfrm>
            <a:off x="16002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2" name="Rectangle 12"/>
          <p:cNvSpPr>
            <a:spLocks noChangeArrowheads="1"/>
          </p:cNvSpPr>
          <p:nvPr/>
        </p:nvSpPr>
        <p:spPr bwMode="auto">
          <a:xfrm>
            <a:off x="27432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3" name="Rectangle 13"/>
          <p:cNvSpPr>
            <a:spLocks noChangeArrowheads="1"/>
          </p:cNvSpPr>
          <p:nvPr/>
        </p:nvSpPr>
        <p:spPr bwMode="auto">
          <a:xfrm>
            <a:off x="40386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4" name="Rectangle 14"/>
          <p:cNvSpPr>
            <a:spLocks noChangeArrowheads="1"/>
          </p:cNvSpPr>
          <p:nvPr/>
        </p:nvSpPr>
        <p:spPr bwMode="auto">
          <a:xfrm>
            <a:off x="52578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5" name="Rectangle 15"/>
          <p:cNvSpPr>
            <a:spLocks noChangeArrowheads="1"/>
          </p:cNvSpPr>
          <p:nvPr/>
        </p:nvSpPr>
        <p:spPr bwMode="auto">
          <a:xfrm>
            <a:off x="0" y="4724400"/>
            <a:ext cx="2286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6" name="Rectangle 16"/>
          <p:cNvSpPr>
            <a:spLocks noChangeArrowheads="1"/>
          </p:cNvSpPr>
          <p:nvPr/>
        </p:nvSpPr>
        <p:spPr bwMode="auto">
          <a:xfrm>
            <a:off x="8763000" y="4724400"/>
            <a:ext cx="381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7" name="Rectangle 17"/>
          <p:cNvSpPr>
            <a:spLocks noChangeArrowheads="1"/>
          </p:cNvSpPr>
          <p:nvPr/>
        </p:nvSpPr>
        <p:spPr bwMode="auto">
          <a:xfrm>
            <a:off x="75438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sp>
        <p:nvSpPr>
          <p:cNvPr id="4108" name="Rectangle 18"/>
          <p:cNvSpPr>
            <a:spLocks noChangeArrowheads="1"/>
          </p:cNvSpPr>
          <p:nvPr/>
        </p:nvSpPr>
        <p:spPr bwMode="auto">
          <a:xfrm>
            <a:off x="6400800" y="4724400"/>
            <a:ext cx="762000" cy="762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4109" name="Picture 19" descr="Облак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86400"/>
            <a:ext cx="91440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0" descr="самолет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0" y="0"/>
            <a:ext cx="21336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1" descr="улитка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14375" y="6407150"/>
            <a:ext cx="457200" cy="45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2" descr="машина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5938" y="4643438"/>
            <a:ext cx="2057401" cy="833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26" descr="мото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0" y="3733800"/>
            <a:ext cx="1752600" cy="811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428625" y="1428750"/>
            <a:ext cx="8229600" cy="1143000"/>
          </a:xfrm>
          <a:prstGeom prst="rect">
            <a:avLst/>
          </a:prstGeom>
        </p:spPr>
        <p:txBody>
          <a:bodyPr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400" b="1" i="1" dirty="0">
                <a:solidFill>
                  <a:srgbClr val="467A8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urier New" pitchFamily="49" charset="0"/>
                <a:ea typeface="+mj-ea"/>
                <a:cs typeface="+mj-cs"/>
              </a:rPr>
              <a:t>Движение </a:t>
            </a:r>
            <a:r>
              <a:rPr lang="ru-RU" sz="3400" b="1" dirty="0">
                <a:solidFill>
                  <a:srgbClr val="467A8C"/>
                </a:solidFill>
                <a:latin typeface="Courier New" pitchFamily="49" charset="0"/>
                <a:ea typeface="+mj-ea"/>
                <a:cs typeface="+mj-cs"/>
              </a:rPr>
              <a:t>- езда, ходьба в разном направлении.</a:t>
            </a:r>
          </a:p>
        </p:txBody>
      </p:sp>
      <p:pic>
        <p:nvPicPr>
          <p:cNvPr id="21" name="Picture 20" descr="TRA06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3" y="3857625"/>
            <a:ext cx="2195512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12" descr="bg41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3563" y="4857750"/>
            <a:ext cx="1920875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793455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1.48148E-6 L -1.09757 -0.00324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4878" y="-162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2.22222E-6 L -1.24948 0.01204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483" y="60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1.48148E-6 L 1.14982 -0.00671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483" y="-347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7037E-7 L 0.49792 -0.00509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-255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2.96296E-6 L -0.84427 0.00578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222" y="278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-0.25 0  E" pathEditMode="relative" ptsTypes="">
                                      <p:cBhvr>
                                        <p:cTn id="30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4" name="Picture 6" descr="4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4651375"/>
            <a:ext cx="198120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572000"/>
            <a:ext cx="6400800" cy="1752600"/>
          </a:xfrm>
        </p:spPr>
        <p:txBody>
          <a:bodyPr/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По математической сказке…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304800" y="1066800"/>
            <a:ext cx="8458200" cy="32766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Stop">
              <a:avLst>
                <a:gd name="adj" fmla="val 22222"/>
              </a:avLst>
            </a:prstTxWarp>
          </a:bodyPr>
          <a:lstStyle/>
          <a:p>
            <a:pPr algn="ctr"/>
            <a:r>
              <a:rPr lang="ru-RU" sz="3600" kern="10"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/>
                  </a:outerShdw>
                </a:effectLst>
                <a:latin typeface="Impact"/>
              </a:rPr>
              <a:t>Путешествуем с Колобком</a:t>
            </a:r>
          </a:p>
        </p:txBody>
      </p:sp>
    </p:spTree>
    <p:extLst>
      <p:ext uri="{BB962C8B-B14F-4D97-AF65-F5344CB8AC3E}">
        <p14:creationId xmlns:p14="http://schemas.microsoft.com/office/powerpoint/2010/main" val="278070421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95936" y="188640"/>
            <a:ext cx="48245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«В жизни, как правило, преуспевает больше других тот, кто располагает большей информацией.»</a:t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/>
            </a:r>
            <a:b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</a:br>
            <a:r>
              <a:rPr lang="ru-RU" sz="20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Бенджамин Дизраэли</a:t>
            </a:r>
            <a:endParaRPr lang="ru-RU" sz="2000" b="1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157192"/>
            <a:ext cx="1961597" cy="170080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060848"/>
            <a:ext cx="5616624" cy="3597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28807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61882" y="1700808"/>
            <a:ext cx="692248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Спасибо, 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2166892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844824"/>
            <a:ext cx="4032448" cy="48245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88640"/>
            <a:ext cx="3744416" cy="4752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523721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" y="0"/>
            <a:ext cx="9144000" cy="685800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827584" y="116633"/>
            <a:ext cx="73448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rgbClr val="FFFF00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Информационная компетентность</a:t>
            </a:r>
            <a:endParaRPr lang="ru-RU" sz="4400" b="1" cap="none" spc="0" dirty="0">
              <a:ln w="19050">
                <a:solidFill>
                  <a:srgbClr val="FFFF00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060848"/>
            <a:ext cx="5715000" cy="398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88270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16633"/>
            <a:ext cx="7776863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Условия формирования </a:t>
            </a:r>
          </a:p>
          <a:p>
            <a:pPr algn="ctr"/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информационной компетентности</a:t>
            </a:r>
            <a:endParaRPr lang="ru-RU" sz="3200" b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59631" y="2060848"/>
            <a:ext cx="6591835" cy="403187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д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обровольность участия во внеурочной деятельности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четкая организация мероприятия</a:t>
            </a:r>
          </a:p>
          <a:p>
            <a:pPr marL="342900" indent="-342900">
              <a:buFont typeface="Arial" pitchFamily="34" charset="0"/>
              <a:buChar char="•"/>
            </a:pP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занимательность и новизна содержания</a:t>
            </a:r>
          </a:p>
          <a:p>
            <a:pPr marL="342900" indent="-342900" algn="ctr">
              <a:buFont typeface="Arial" pitchFamily="34" charset="0"/>
              <a:buChar char="•"/>
            </a:pPr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8389007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971600" y="116633"/>
            <a:ext cx="7776863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Основные направления</a:t>
            </a:r>
            <a:endParaRPr lang="ru-RU" sz="3200" b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43607" y="1124744"/>
            <a:ext cx="680785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Поиск и отбор теоретического материала.  </a:t>
            </a:r>
          </a:p>
          <a:p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59632" y="2735897"/>
            <a:ext cx="6984776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3200" b="1" cap="none" spc="0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Интеллектуальный досуг.</a:t>
            </a:r>
          </a:p>
          <a:p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1909573"/>
            <a:ext cx="2664296" cy="185737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869159"/>
            <a:ext cx="2664296" cy="18802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22234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26859" y="-22448"/>
            <a:ext cx="722827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Игровые и групповые технологии</a:t>
            </a:r>
            <a:endParaRPr lang="ru-RU" sz="4000" b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27584" y="1484784"/>
            <a:ext cx="6184480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itchFamily="34" charset="0"/>
              <a:buChar char="•"/>
            </a:pP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«Устами младенца»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2276872"/>
            <a:ext cx="805278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685800" indent="-685800">
              <a:buFont typeface="Arial" pitchFamily="34" charset="0"/>
              <a:buChar char="•"/>
            </a:pP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«Путешествие в страну информатики»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27584" y="3477201"/>
            <a:ext cx="7494109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«Сказка о том, как компьютер…»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 rot="10800000" flipV="1">
            <a:off x="827584" y="4368270"/>
            <a:ext cx="5472604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«Экскурсовод»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03848" y="5157192"/>
            <a:ext cx="543869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571500" indent="-571500">
              <a:buFont typeface="Arial" pitchFamily="34" charset="0"/>
              <a:buChar char="•"/>
            </a:pPr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«Я – учитель»</a:t>
            </a:r>
            <a:endParaRPr lang="ru-RU" sz="3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2245961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772930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20849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7"/>
          <p:cNvPicPr>
            <a:picLocks noChangeAspect="1" noChangeArrowheads="1"/>
          </p:cNvPicPr>
          <p:nvPr/>
        </p:nvPicPr>
        <p:blipFill>
          <a:blip r:embed="rId2">
            <a:lum bright="28000" contrast="20000"/>
          </a:blip>
          <a:srcRect b="6250"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 descr="q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2857500" cy="18669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4" name="Picture 2" descr="snap054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3286124"/>
            <a:ext cx="2928958" cy="1700024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4101" name="Picture 5" descr="snap054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286124"/>
            <a:ext cx="3229533" cy="171451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050" name="Picture 2" descr="snap0545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14290"/>
            <a:ext cx="2214578" cy="164704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7"/>
          <a:srcRect l="7813" t="5984" r="6249" b="4255"/>
          <a:stretch>
            <a:fillRect/>
          </a:stretch>
        </p:blipFill>
        <p:spPr bwMode="auto">
          <a:xfrm>
            <a:off x="3643306" y="214290"/>
            <a:ext cx="2619359" cy="1785926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pic>
        <p:nvPicPr>
          <p:cNvPr id="2052" name="Рисунок 94" descr="http://dob.1september.ru/2001/04/vkl/14.gif"/>
          <p:cNvPicPr>
            <a:picLocks noChangeAspect="1" noChangeArrowheads="1"/>
          </p:cNvPicPr>
          <p:nvPr/>
        </p:nvPicPr>
        <p:blipFill>
          <a:blip r:embed="rId8" cstate="print"/>
          <a:srcRect t="6156" r="-1589" b="4582"/>
          <a:stretch>
            <a:fillRect/>
          </a:stretch>
        </p:blipFill>
        <p:spPr bwMode="auto">
          <a:xfrm>
            <a:off x="7000892" y="3291416"/>
            <a:ext cx="1571636" cy="1688053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00034" y="1571612"/>
            <a:ext cx="2414444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число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29520" y="1571612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57620" y="1500174"/>
            <a:ext cx="2084225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abriola" pitchFamily="82" charset="0"/>
                <a:cs typeface="CordiaUPC" pitchFamily="34" charset="-34"/>
              </a:rPr>
              <a:t>счёт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14414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357686" y="5072074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29520" y="5000636"/>
            <a:ext cx="806631" cy="15696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>
                <a:ln w="11430"/>
                <a:solidFill>
                  <a:srgbClr val="0099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876153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0" grpId="1"/>
      <p:bldP spid="11" grpId="0"/>
      <p:bldP spid="12" grpId="0"/>
      <p:bldP spid="12" grpId="1"/>
      <p:bldP spid="13" grpId="0"/>
      <p:bldP spid="13" grpId="1"/>
      <p:bldP spid="14" grpId="0"/>
      <p:bldP spid="1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196</Words>
  <Application>Microsoft Office PowerPoint</Application>
  <PresentationFormat>Экран (4:3)</PresentationFormat>
  <Paragraphs>66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Кроссворд</vt:lpstr>
      <vt:lpstr>       Кроссворд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Administrator PC</cp:lastModifiedBy>
  <cp:revision>24</cp:revision>
  <dcterms:created xsi:type="dcterms:W3CDTF">2014-01-09T19:45:48Z</dcterms:created>
  <dcterms:modified xsi:type="dcterms:W3CDTF">2019-12-19T20:53:04Z</dcterms:modified>
</cp:coreProperties>
</file>