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Pacifico" panose="020B0604020202020204" charset="-52"/>
      <p:regular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8494C22-C0A4-4064-BC30-5D42FC6CD435}">
  <a:tblStyle styleId="{C8494C22-C0A4-4064-BC30-5D42FC6CD43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792" y="7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67850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587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13986167a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513986167a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71596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90e9e9615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90e9e9615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860669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590e9e9615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590e9e9615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631118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7b0dfdfd6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57b0dfdfd6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13116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7b0dfdfd6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7b0dfdfd6_0_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954163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7b0dfdfd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57b0dfdfd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76190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7b0dfdfd6_0_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57b0dfdfd6_0_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3193702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7b0dfdfd6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" name="Google Shape;186;g57b0dfdfd6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86089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513986167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513986167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40722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513986167a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513986167a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786635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513986167a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513986167a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48949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513986167a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513986167a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06456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513986167a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513986167a_0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605483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590e9e9615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590e9e9615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60094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13986167a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13986167a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88794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513986167a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513986167a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39637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07569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>
            <a:spLocks noGrp="1"/>
          </p:cNvSpPr>
          <p:nvPr>
            <p:ph type="ctrTitle"/>
          </p:nvPr>
        </p:nvSpPr>
        <p:spPr>
          <a:xfrm>
            <a:off x="411108" y="13657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Times New Roman"/>
                <a:ea typeface="Times New Roman"/>
                <a:cs typeface="Times New Roman"/>
                <a:sym typeface="Times New Roman"/>
              </a:rPr>
              <a:t>Экологический проект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CC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Красная книга Новосибирской области</a:t>
            </a:r>
            <a:endParaRPr>
              <a:solidFill>
                <a:srgbClr val="CC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>
            <a:spLocks noGrp="1"/>
          </p:cNvSpPr>
          <p:nvPr>
            <p:ph type="subTitle" idx="1"/>
          </p:nvPr>
        </p:nvSpPr>
        <p:spPr>
          <a:xfrm>
            <a:off x="3478500" y="3256550"/>
            <a:ext cx="53538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Воспитатели: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Иванченко Екатерина Эдуардовна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Нарезкина Любовь васильевна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22"/>
          <p:cNvSpPr/>
          <p:nvPr/>
        </p:nvSpPr>
        <p:spPr>
          <a:xfrm>
            <a:off x="3429000" y="1664800"/>
            <a:ext cx="2236200" cy="1925700"/>
          </a:xfrm>
          <a:prstGeom prst="flowChartConnector">
            <a:avLst/>
          </a:prstGeom>
          <a:solidFill>
            <a:srgbClr val="F1C232"/>
          </a:solidFill>
          <a:ln w="9525" cap="flat" cmpd="sng">
            <a:solidFill>
              <a:srgbClr val="FFFF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5" name="Google Shape;125;p22"/>
          <p:cNvSpPr txBox="1"/>
          <p:nvPr/>
        </p:nvSpPr>
        <p:spPr>
          <a:xfrm>
            <a:off x="3708450" y="1813925"/>
            <a:ext cx="1677300" cy="139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i="1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Формы и методы </a:t>
            </a:r>
            <a:endParaRPr sz="1800" b="1" i="1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i="1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организации проектной деятельности</a:t>
            </a:r>
            <a:endParaRPr sz="1800" b="1" i="1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6" name="Google Shape;126;p22"/>
          <p:cNvSpPr/>
          <p:nvPr/>
        </p:nvSpPr>
        <p:spPr>
          <a:xfrm>
            <a:off x="5308350" y="287300"/>
            <a:ext cx="3018900" cy="1272600"/>
          </a:xfrm>
          <a:prstGeom prst="cloudCallout">
            <a:avLst>
              <a:gd name="adj1" fmla="val -28299"/>
              <a:gd name="adj2" fmla="val 57390"/>
            </a:avLst>
          </a:prstGeom>
          <a:solidFill>
            <a:srgbClr val="D0E0E3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 b="1" i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Наблюдение</a:t>
            </a:r>
            <a:endParaRPr b="1" i="1">
              <a:solidFill>
                <a:srgbClr val="0000FF"/>
              </a:solidFill>
            </a:endParaRPr>
          </a:p>
        </p:txBody>
      </p:sp>
      <p:sp>
        <p:nvSpPr>
          <p:cNvPr id="127" name="Google Shape;127;p22"/>
          <p:cNvSpPr/>
          <p:nvPr/>
        </p:nvSpPr>
        <p:spPr>
          <a:xfrm>
            <a:off x="5730775" y="2182200"/>
            <a:ext cx="3018900" cy="1272600"/>
          </a:xfrm>
          <a:prstGeom prst="cloudCallout">
            <a:avLst>
              <a:gd name="adj1" fmla="val -47642"/>
              <a:gd name="adj2" fmla="val -27200"/>
            </a:avLst>
          </a:prstGeom>
          <a:solidFill>
            <a:srgbClr val="D0E0E3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 b="1" i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Чтение художественной литературы</a:t>
            </a:r>
            <a:endParaRPr b="1" i="1">
              <a:solidFill>
                <a:srgbClr val="0000FF"/>
              </a:solidFill>
            </a:endParaRPr>
          </a:p>
        </p:txBody>
      </p:sp>
      <p:sp>
        <p:nvSpPr>
          <p:cNvPr id="128" name="Google Shape;128;p22"/>
          <p:cNvSpPr/>
          <p:nvPr/>
        </p:nvSpPr>
        <p:spPr>
          <a:xfrm>
            <a:off x="3708450" y="3957875"/>
            <a:ext cx="3018900" cy="1272600"/>
          </a:xfrm>
          <a:prstGeom prst="cloudCallout">
            <a:avLst>
              <a:gd name="adj1" fmla="val -10695"/>
              <a:gd name="adj2" fmla="val -71057"/>
            </a:avLst>
          </a:prstGeom>
          <a:solidFill>
            <a:srgbClr val="D0E0E3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 b="1" i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Беседы</a:t>
            </a:r>
            <a:endParaRPr b="1" i="1">
              <a:solidFill>
                <a:srgbClr val="0000FF"/>
              </a:solidFill>
            </a:endParaRPr>
          </a:p>
        </p:txBody>
      </p:sp>
      <p:sp>
        <p:nvSpPr>
          <p:cNvPr id="129" name="Google Shape;129;p22"/>
          <p:cNvSpPr/>
          <p:nvPr/>
        </p:nvSpPr>
        <p:spPr>
          <a:xfrm>
            <a:off x="788950" y="2952475"/>
            <a:ext cx="3018900" cy="1272600"/>
          </a:xfrm>
          <a:prstGeom prst="cloudCallout">
            <a:avLst>
              <a:gd name="adj1" fmla="val 48562"/>
              <a:gd name="adj2" fmla="val -46725"/>
            </a:avLst>
          </a:prstGeom>
          <a:solidFill>
            <a:srgbClr val="D0E0E3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800" b="1" i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Творчество</a:t>
            </a:r>
            <a:endParaRPr b="1" i="1">
              <a:solidFill>
                <a:srgbClr val="0000FF"/>
              </a:solidFill>
            </a:endParaRPr>
          </a:p>
        </p:txBody>
      </p:sp>
      <p:sp>
        <p:nvSpPr>
          <p:cNvPr id="130" name="Google Shape;130;p22"/>
          <p:cNvSpPr/>
          <p:nvPr/>
        </p:nvSpPr>
        <p:spPr>
          <a:xfrm>
            <a:off x="788950" y="221675"/>
            <a:ext cx="3018900" cy="1272600"/>
          </a:xfrm>
          <a:prstGeom prst="cloudCallout">
            <a:avLst>
              <a:gd name="adj1" fmla="val 39920"/>
              <a:gd name="adj2" fmla="val 65916"/>
            </a:avLst>
          </a:prstGeom>
          <a:solidFill>
            <a:srgbClr val="D0E0E3"/>
          </a:solidFill>
          <a:ln w="9525" cap="flat" cmpd="sng">
            <a:solidFill>
              <a:srgbClr val="0000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22"/>
          <p:cNvSpPr txBox="1"/>
          <p:nvPr/>
        </p:nvSpPr>
        <p:spPr>
          <a:xfrm>
            <a:off x="1528200" y="557150"/>
            <a:ext cx="1900800" cy="4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 i="1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Игры</a:t>
            </a:r>
            <a:endParaRPr sz="1800" b="1" i="1">
              <a:solidFill>
                <a:srgbClr val="0000F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>
                <a:latin typeface="Pacifico"/>
                <a:ea typeface="Pacifico"/>
                <a:cs typeface="Pacifico"/>
                <a:sym typeface="Pacifico"/>
              </a:rPr>
              <a:t>Практический этап.</a:t>
            </a:r>
            <a:endParaRPr sz="3000" b="1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38" name="Google Shape;138;p23"/>
          <p:cNvSpPr txBox="1">
            <a:spLocks noGrp="1"/>
          </p:cNvSpPr>
          <p:nvPr>
            <p:ph type="body" idx="1"/>
          </p:nvPr>
        </p:nvSpPr>
        <p:spPr>
          <a:xfrm>
            <a:off x="311700" y="10177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254000" algn="just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НОД «Природа родного края. Знакомство с понятием «среда обитания»; “Лес наш друг”; презентация “Животные Красной книги”</a:t>
            </a:r>
            <a:endParaRPr b="1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254000" algn="just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b="1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Дидактические игры «Что хорошо, а что плохо»; “Составь цепь питания”, “Сложи картинку”, “Мемо” (редкие животные)</a:t>
            </a:r>
            <a:endParaRPr b="1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254000" algn="just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Pacifico"/>
                <a:ea typeface="Pacifico"/>
                <a:cs typeface="Pacifico"/>
                <a:sym typeface="Pacifico"/>
              </a:rPr>
              <a:t>Экскурсия в библиотеку им. Даля.</a:t>
            </a:r>
            <a:endParaRPr sz="30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1"/>
          </p:nvPr>
        </p:nvSpPr>
        <p:spPr>
          <a:xfrm>
            <a:off x="262000" y="11897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Формирование знаний о Красной книге Новосибирской области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" name="Google Shape;1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2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Pacifico"/>
                <a:ea typeface="Pacifico"/>
                <a:cs typeface="Pacifico"/>
                <a:sym typeface="Pacifico"/>
              </a:rPr>
              <a:t>Изготовление плаката “Лес наш друг”</a:t>
            </a:r>
            <a:endParaRPr sz="30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54" name="Google Shape;154;p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Закрепление знаний о поведении в лесу, о правилах безопасности, о бережном отношении к природе.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Google Shape;16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Pacifico"/>
                <a:ea typeface="Pacifico"/>
                <a:cs typeface="Pacifico"/>
                <a:sym typeface="Pacifico"/>
              </a:rPr>
              <a:t>Наше творчество:</a:t>
            </a:r>
            <a:endParaRPr sz="30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63" name="Google Shape;163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Закрепление знаний о редких животных Новосибирской области в аппликации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 i="1">
                <a:latin typeface="Pacifico"/>
                <a:ea typeface="Pacifico"/>
                <a:cs typeface="Pacifico"/>
                <a:sym typeface="Pacifico"/>
              </a:rPr>
              <a:t>Посадка георгин на участке</a:t>
            </a:r>
            <a:endParaRPr sz="3000" b="1" i="1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72" name="Google Shape;172;p2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93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</a:rPr>
              <a:t>    Воспитывает бережное отношение к миру природы и умение проявлять заботу о растениях.</a:t>
            </a:r>
            <a:endParaRPr sz="24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" name="Google Shape;179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8"/>
          <p:cNvSpPr txBox="1">
            <a:spLocks noGrp="1"/>
          </p:cNvSpPr>
          <p:nvPr>
            <p:ph type="title"/>
          </p:nvPr>
        </p:nvSpPr>
        <p:spPr>
          <a:xfrm>
            <a:off x="126643" y="1454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dirty="0">
                <a:latin typeface="Pacifico"/>
                <a:ea typeface="Pacifico"/>
                <a:cs typeface="Pacifico"/>
                <a:sym typeface="Pacifico"/>
              </a:rPr>
              <a:t>Изготовление Красной книги нашей группы</a:t>
            </a:r>
            <a:endParaRPr sz="3000" dirty="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81" name="Google Shape;181;p28"/>
          <p:cNvSpPr txBox="1">
            <a:spLocks noGrp="1"/>
          </p:cNvSpPr>
          <p:nvPr>
            <p:ph type="body" idx="1"/>
          </p:nvPr>
        </p:nvSpPr>
        <p:spPr>
          <a:xfrm>
            <a:off x="311700" y="7181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 выбрали себе по животному из Красной книги Новосибирской области и вместе с родителями готовили дома доклад, а после презентовали его перед группой. Этот материал и стал страничками нашей книги.</a:t>
            </a:r>
            <a:endParaRPr sz="2400" dirty="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8" name="Google Shape;188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9"/>
          <p:cNvSpPr txBox="1">
            <a:spLocks noGrp="1"/>
          </p:cNvSpPr>
          <p:nvPr>
            <p:ph type="title"/>
          </p:nvPr>
        </p:nvSpPr>
        <p:spPr>
          <a:xfrm>
            <a:off x="373825" y="1592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Pacifico"/>
                <a:ea typeface="Pacifico"/>
                <a:cs typeface="Pacifico"/>
                <a:sym typeface="Pacifico"/>
              </a:rPr>
              <a:t>Результаты проекта:</a:t>
            </a:r>
            <a:endParaRPr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90" name="Google Shape;190;p29"/>
          <p:cNvSpPr txBox="1">
            <a:spLocks noGrp="1"/>
          </p:cNvSpPr>
          <p:nvPr>
            <p:ph type="body" idx="1"/>
          </p:nvPr>
        </p:nvSpPr>
        <p:spPr>
          <a:xfrm>
            <a:off x="373825" y="8635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 детей сформированы знания о Красной книге Новосибирской области;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 знают и могут назвать исчезающие виды животных родного края;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 стали бережнее относится к растениям на участке;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522925" y="25865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>
                <a:latin typeface="Pacifico"/>
                <a:ea typeface="Pacifico"/>
                <a:cs typeface="Pacifico"/>
                <a:sym typeface="Pacifico"/>
              </a:rPr>
              <a:t>Актуальность проекта</a:t>
            </a:r>
            <a:endParaRPr sz="3000" b="1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7568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</a:t>
            </a:r>
            <a:r>
              <a:rPr lang="ru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роблема загрязнения окружающей среды, вымирание животных, исчезновение многих видов растений, все больше обращает на себя внимание современного общества. Загрязнение питьевой воды, воздуха выбросами промышленных предприятий, увеличение количества отравляющих веществ, внесенных в почву для повышения урожайности культурных растений и борьбы с насекомыми вредителями, влечет за собой ухудшение здоровья населения планеты.</a:t>
            </a:r>
            <a:endParaRPr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254000" algn="just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Вот наиболее бросающиеся в глаза проблемы современного общества, касающиеся экологии. Но у человека есть возможность изменить ситуацию в лучшую сторону, встать на защиту всего живого на нашей планете. Это задача каждого из нас независимо от возраста. Поэтому актуальность охраны окружающей среды не подлежит сомнению. Воспитание у детей экологической грамотности все больше выступает на первый план в современной системе образования.</a:t>
            </a:r>
            <a:endParaRPr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1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212325" y="1717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Pacifico"/>
                <a:ea typeface="Pacifico"/>
                <a:cs typeface="Pacifico"/>
                <a:sym typeface="Pacifico"/>
              </a:rPr>
              <a:t>Аннотация проекта</a:t>
            </a:r>
            <a:endParaRPr b="1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0" y="744400"/>
            <a:ext cx="8520600" cy="276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3080" lvl="0" indent="-175639" algn="l" rtl="0">
              <a:lnSpc>
                <a:spcPct val="100000"/>
              </a:lnSpc>
              <a:spcBef>
                <a:spcPts val="561"/>
              </a:spcBef>
              <a:spcAft>
                <a:spcPts val="0"/>
              </a:spcAft>
              <a:buClr>
                <a:srgbClr val="93A299"/>
              </a:buClr>
              <a:buSzPts val="2400"/>
              <a:buChar char="•"/>
            </a:pPr>
            <a:r>
              <a:rPr lang="ru" sz="2400" b="1" i="1">
                <a:solidFill>
                  <a:schemeClr val="dk1"/>
                </a:solidFill>
                <a:latin typeface="Pacifico"/>
                <a:ea typeface="Pacifico"/>
                <a:cs typeface="Pacifico"/>
                <a:sym typeface="Pacifico"/>
              </a:rPr>
              <a:t>Тип проекта</a:t>
            </a:r>
            <a:r>
              <a:rPr lang="ru" sz="2400">
                <a:solidFill>
                  <a:schemeClr val="dk1"/>
                </a:solidFill>
                <a:latin typeface="Pacifico"/>
                <a:ea typeface="Pacifico"/>
                <a:cs typeface="Pacifico"/>
                <a:sym typeface="Pacifico"/>
              </a:rPr>
              <a:t>:</a:t>
            </a: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информационно-познавательный, практический.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3080" lvl="0" indent="-175639" algn="l" rtl="0">
              <a:lnSpc>
                <a:spcPct val="100000"/>
              </a:lnSpc>
              <a:spcBef>
                <a:spcPts val="561"/>
              </a:spcBef>
              <a:spcAft>
                <a:spcPts val="0"/>
              </a:spcAft>
              <a:buClr>
                <a:srgbClr val="93A299"/>
              </a:buClr>
              <a:buSzPts val="2400"/>
              <a:buChar char="•"/>
            </a:pPr>
            <a:r>
              <a:rPr lang="ru" sz="2400" b="1" i="1">
                <a:solidFill>
                  <a:schemeClr val="dk1"/>
                </a:solidFill>
                <a:latin typeface="Pacifico"/>
                <a:ea typeface="Pacifico"/>
                <a:cs typeface="Pacifico"/>
                <a:sym typeface="Pacifico"/>
              </a:rPr>
              <a:t>Продолжительность</a:t>
            </a: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краткосрочный ( 2 недели)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3080" lvl="0" indent="-175639" algn="l" rtl="0">
              <a:lnSpc>
                <a:spcPct val="100000"/>
              </a:lnSpc>
              <a:spcBef>
                <a:spcPts val="561"/>
              </a:spcBef>
              <a:spcAft>
                <a:spcPts val="0"/>
              </a:spcAft>
              <a:buClr>
                <a:srgbClr val="93A299"/>
              </a:buClr>
              <a:buSzPts val="2400"/>
              <a:buChar char="•"/>
            </a:pPr>
            <a:r>
              <a:rPr lang="ru" sz="2400" b="1" i="1">
                <a:solidFill>
                  <a:schemeClr val="dk1"/>
                </a:solidFill>
                <a:latin typeface="Pacifico"/>
                <a:ea typeface="Pacifico"/>
                <a:cs typeface="Pacifico"/>
                <a:sym typeface="Pacifico"/>
              </a:rPr>
              <a:t>Участники</a:t>
            </a:r>
            <a:r>
              <a:rPr lang="ru" sz="2400" b="1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дети, родители, воспитатели</a:t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561"/>
              </a:spcBef>
              <a:spcAft>
                <a:spcPts val="0"/>
              </a:spcAft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1" name="Google Shape;71;p15"/>
          <p:cNvSpPr txBox="1"/>
          <p:nvPr/>
        </p:nvSpPr>
        <p:spPr>
          <a:xfrm>
            <a:off x="2894775" y="2827300"/>
            <a:ext cx="30000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solidFill>
                  <a:schemeClr val="dk1"/>
                </a:solidFill>
                <a:latin typeface="Pacifico"/>
                <a:ea typeface="Pacifico"/>
                <a:cs typeface="Pacifico"/>
                <a:sym typeface="Pacifico"/>
              </a:rPr>
              <a:t>Цель:</a:t>
            </a:r>
            <a:endParaRPr b="1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47300" y="3400000"/>
            <a:ext cx="95664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Воспитывать у детей бережное отношение к природе и всему окружающему.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>
            <a:spLocks noGrp="1"/>
          </p:cNvSpPr>
          <p:nvPr>
            <p:ph type="title"/>
          </p:nvPr>
        </p:nvSpPr>
        <p:spPr>
          <a:xfrm>
            <a:off x="311700" y="221400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16"/>
          <p:cNvSpPr txBox="1">
            <a:spLocks noGrp="1"/>
          </p:cNvSpPr>
          <p:nvPr>
            <p:ph type="body" idx="1"/>
          </p:nvPr>
        </p:nvSpPr>
        <p:spPr>
          <a:xfrm>
            <a:off x="311700" y="794100"/>
            <a:ext cx="8520600" cy="81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0" name="Google Shape;80;p16"/>
          <p:cNvSpPr txBox="1"/>
          <p:nvPr/>
        </p:nvSpPr>
        <p:spPr>
          <a:xfrm>
            <a:off x="2954550" y="347463"/>
            <a:ext cx="3000000" cy="8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800" b="1">
                <a:solidFill>
                  <a:schemeClr val="dk1"/>
                </a:solidFill>
                <a:latin typeface="Pacifico"/>
                <a:ea typeface="Pacifico"/>
                <a:cs typeface="Pacifico"/>
                <a:sym typeface="Pacifico"/>
              </a:rPr>
              <a:t>Задачи:</a:t>
            </a: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</p:txBody>
      </p:sp>
      <p:sp>
        <p:nvSpPr>
          <p:cNvPr id="81" name="Google Shape;81;p16"/>
          <p:cNvSpPr txBox="1"/>
          <p:nvPr/>
        </p:nvSpPr>
        <p:spPr>
          <a:xfrm>
            <a:off x="0" y="1066625"/>
            <a:ext cx="9144000" cy="17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• Закрепить знания о среде обитания животных, птиц, растений, пищевой цепи, занесенных в Красную книгу Новосибирской области;</a:t>
            </a:r>
            <a:endParaRPr sz="1800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• Способствовать пониманию роли человека в организации деятельности по сохранению редких видов животных.</a:t>
            </a:r>
            <a:endParaRPr sz="1800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• Дать представление о том, что природа – единый живой организм.</a:t>
            </a:r>
            <a:endParaRPr sz="1800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lang="ru" sz="1800">
                <a:solidFill>
                  <a:srgbClr val="11111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• Расширить представления о содружестве человека и природы, о положительном и отрицательном влиянии человека на природу.</a:t>
            </a:r>
            <a:endParaRPr sz="1800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0" algn="just" rtl="0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endParaRPr sz="1800">
              <a:solidFill>
                <a:srgbClr val="11111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15000"/>
              </a:lnSpc>
              <a:spcBef>
                <a:spcPts val="1100"/>
              </a:spcBef>
              <a:spcAft>
                <a:spcPts val="16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Pacifico"/>
                <a:ea typeface="Pacifico"/>
                <a:cs typeface="Pacifico"/>
                <a:sym typeface="Pacifico"/>
              </a:rPr>
              <a:t>Предполагаемый результат</a:t>
            </a:r>
            <a:endParaRPr b="1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1"/>
          </p:nvPr>
        </p:nvSpPr>
        <p:spPr>
          <a:xfrm>
            <a:off x="311700" y="107795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Сформированы знания о Красной книге Новосибирской области;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Сформированы знания о исчезающих видах животных родного края;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AutoNum type="arabicPeriod"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Повышена экологическая культура всех участников проекта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Times New Roman"/>
                <a:ea typeface="Times New Roman"/>
                <a:cs typeface="Times New Roman"/>
                <a:sym typeface="Times New Roman"/>
              </a:rPr>
              <a:t>Подготовительный этап.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18"/>
          <p:cNvSpPr txBox="1">
            <a:spLocks noGrp="1"/>
          </p:cNvSpPr>
          <p:nvPr>
            <p:ph type="body" idx="1"/>
          </p:nvPr>
        </p:nvSpPr>
        <p:spPr>
          <a:xfrm>
            <a:off x="311700" y="96612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Выявление проблем.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Анализ полученных результатов.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Подбор специальной литературы.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Подбор плакатов, макетов.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Подбор видеоматериала.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Подбор материалов для художественной деятельности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ru"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Планирование детской деятельности.</a:t>
            </a:r>
            <a:endParaRPr sz="28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/>
          </a:p>
        </p:txBody>
      </p:sp>
      <p:sp>
        <p:nvSpPr>
          <p:cNvPr id="96" name="Google Shape;96;p18"/>
          <p:cNvSpPr txBox="1"/>
          <p:nvPr/>
        </p:nvSpPr>
        <p:spPr>
          <a:xfrm>
            <a:off x="1851175" y="305350"/>
            <a:ext cx="4882500" cy="42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Pacifico"/>
                <a:ea typeface="Pacifico"/>
                <a:cs typeface="Pacifico"/>
                <a:sym typeface="Pacifico"/>
              </a:rPr>
              <a:t>Подготовительный этап</a:t>
            </a:r>
            <a:endParaRPr sz="3000">
              <a:latin typeface="Pacifico"/>
              <a:ea typeface="Pacifico"/>
              <a:cs typeface="Pacifico"/>
              <a:sym typeface="Pacific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Google Shape;10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5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 b="1">
                <a:latin typeface="Times New Roman"/>
                <a:ea typeface="Times New Roman"/>
                <a:cs typeface="Times New Roman"/>
                <a:sym typeface="Times New Roman"/>
              </a:rPr>
              <a:t>Вхождение в проблему:</a:t>
            </a:r>
            <a:endParaRPr sz="3000"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После просмотра серии “Красная книга” мультсериала Смешарии мы с детьми обсудили, что мы знаем о Красной книге. Обсудили вопросы: “Почему животные погибают?”, “Отчего загрязняются реки и воздух?”. И прешли к выводу, что мы очень мало знаем о  животных занесенных в Красную книгу Новосибирской области.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0"/>
          <p:cNvSpPr txBox="1">
            <a:spLocks noGrp="1"/>
          </p:cNvSpPr>
          <p:nvPr>
            <p:ph type="title"/>
          </p:nvPr>
        </p:nvSpPr>
        <p:spPr>
          <a:xfrm>
            <a:off x="311700" y="1592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Times New Roman"/>
                <a:ea typeface="Times New Roman"/>
                <a:cs typeface="Times New Roman"/>
                <a:sym typeface="Times New Roman"/>
              </a:rPr>
              <a:t>Метод трех вопросов: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9" name="Google Shape;109;p20"/>
          <p:cNvSpPr txBox="1">
            <a:spLocks noGrp="1"/>
          </p:cNvSpPr>
          <p:nvPr>
            <p:ph type="body" idx="1"/>
          </p:nvPr>
        </p:nvSpPr>
        <p:spPr>
          <a:xfrm rot="10800000" flipH="1">
            <a:off x="311700" y="4571043"/>
            <a:ext cx="408900" cy="219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10" name="Google Shape;11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11" name="Google Shape;111;p20"/>
          <p:cNvGraphicFramePr/>
          <p:nvPr/>
        </p:nvGraphicFramePr>
        <p:xfrm>
          <a:off x="828275" y="3965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{C8494C22-C0A4-4064-BC30-5D42FC6CD435}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Что мы знаем?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Что мы хотим узнать?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/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Где мы будем узнавать?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 anchor="ctr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красной книге много разных видов животных (Ермолай)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Узнать про насекомых разных.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Сходить с родителями в зоопарк.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Красный цвет - животное вымирающее (Данил)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Из-за чего животных заносят в книгу?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Посмотреть в книгах.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Черный цвет - вида животного больше нет на свете (Соня Сл)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Кто издает Красную книгу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Сходить на экскурсию в библиотеку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Животных нельзя обижать (Лиза)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Где обитают и чем питаются животные?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Спросить у родителей.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</a:tr>
              <a:tr h="381000"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Какие животные занесены в Красную книгу Новосибирской области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 b="1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Интернет и телевизор</a:t>
                      </a:r>
                      <a:endParaRPr b="1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2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latin typeface="Pacifico"/>
                <a:ea typeface="Pacifico"/>
                <a:cs typeface="Pacifico"/>
                <a:sym typeface="Pacifico"/>
              </a:rPr>
              <a:t>Виды проектов</a:t>
            </a:r>
            <a:endParaRPr sz="3000">
              <a:latin typeface="Pacifico"/>
              <a:ea typeface="Pacifico"/>
              <a:cs typeface="Pacifico"/>
              <a:sym typeface="Pacifico"/>
            </a:endParaRPr>
          </a:p>
        </p:txBody>
      </p:sp>
      <p:sp>
        <p:nvSpPr>
          <p:cNvPr id="118" name="Google Shape;118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-"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Изготовление плакатов “лес наш друг”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-"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Изготовление книги группы “Красная книга”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imes New Roman"/>
              <a:buChar char="-"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Аппликация и рисование краснокнижных животных</a:t>
            </a:r>
            <a:endParaRPr sz="2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697</Words>
  <Application>Microsoft Office PowerPoint</Application>
  <PresentationFormat>Экран (16:9)</PresentationFormat>
  <Paragraphs>83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Pacifico</vt:lpstr>
      <vt:lpstr>Times New Roman</vt:lpstr>
      <vt:lpstr>Simple Light</vt:lpstr>
      <vt:lpstr>Экологический проект Красная книга Новосибирской области</vt:lpstr>
      <vt:lpstr>Актуальность проекта</vt:lpstr>
      <vt:lpstr>Аннотация проекта</vt:lpstr>
      <vt:lpstr>                                        </vt:lpstr>
      <vt:lpstr>Предполагаемый результат</vt:lpstr>
      <vt:lpstr>Подготовительный этап.</vt:lpstr>
      <vt:lpstr>Вхождение в проблему:</vt:lpstr>
      <vt:lpstr>Метод трех вопросов:</vt:lpstr>
      <vt:lpstr>Виды проектов</vt:lpstr>
      <vt:lpstr>Презентация PowerPoint</vt:lpstr>
      <vt:lpstr>Практический этап.</vt:lpstr>
      <vt:lpstr>Экскурсия в библиотеку им. Даля.</vt:lpstr>
      <vt:lpstr>Изготовление плаката “Лес наш друг”</vt:lpstr>
      <vt:lpstr>Наше творчество:</vt:lpstr>
      <vt:lpstr>Посадка георгин на участке</vt:lpstr>
      <vt:lpstr>Изготовление Красной книги нашей группы</vt:lpstr>
      <vt:lpstr>Результаты проекта: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 проект Красная книга Новосибирской области</dc:title>
  <cp:lastModifiedBy>Елена Паршина</cp:lastModifiedBy>
  <cp:revision>2</cp:revision>
  <dcterms:modified xsi:type="dcterms:W3CDTF">2019-12-19T07:26:18Z</dcterms:modified>
</cp:coreProperties>
</file>