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notesMasterIdLst>
    <p:notesMasterId r:id="rId29"/>
  </p:notesMasterIdLst>
  <p:sldIdLst>
    <p:sldId id="256" r:id="rId2"/>
    <p:sldId id="257" r:id="rId3"/>
    <p:sldId id="278" r:id="rId4"/>
    <p:sldId id="280" r:id="rId5"/>
    <p:sldId id="282" r:id="rId6"/>
    <p:sldId id="281" r:id="rId7"/>
    <p:sldId id="279" r:id="rId8"/>
    <p:sldId id="283" r:id="rId9"/>
    <p:sldId id="284" r:id="rId10"/>
    <p:sldId id="273" r:id="rId11"/>
    <p:sldId id="288" r:id="rId12"/>
    <p:sldId id="290" r:id="rId13"/>
    <p:sldId id="289" r:id="rId14"/>
    <p:sldId id="295" r:id="rId15"/>
    <p:sldId id="292" r:id="rId16"/>
    <p:sldId id="296" r:id="rId17"/>
    <p:sldId id="293" r:id="rId18"/>
    <p:sldId id="291" r:id="rId19"/>
    <p:sldId id="299" r:id="rId20"/>
    <p:sldId id="297" r:id="rId21"/>
    <p:sldId id="285" r:id="rId22"/>
    <p:sldId id="298" r:id="rId23"/>
    <p:sldId id="271" r:id="rId24"/>
    <p:sldId id="300" r:id="rId25"/>
    <p:sldId id="301" r:id="rId26"/>
    <p:sldId id="303" r:id="rId27"/>
    <p:sldId id="304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FF00"/>
    </p:penClr>
  </p:showPr>
  <p:clrMru>
    <a:srgbClr val="CCCCFF"/>
    <a:srgbClr val="ADC8F5"/>
    <a:srgbClr val="CC99FF"/>
    <a:srgbClr val="993300"/>
    <a:srgbClr val="CCCC00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36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51394044-FD92-4075-AD47-1705F034D7D4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E1A0B34-DE58-43E9-9632-40AEC81F73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Слайд раскрывается после ответов учащихся, затем заносятся данные в таблицу.</a:t>
            </a:r>
          </a:p>
        </p:txBody>
      </p:sp>
      <p:sp>
        <p:nvSpPr>
          <p:cNvPr id="430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2A87311-DFE9-429A-8F22-4B2191927856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8CBE1723-24CA-41FB-B866-50774DF679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442AAE58-662A-4D70-89EF-EDA7856699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765CCFD-384F-43B8-8985-97A008FA0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FB20D8B4-0EDC-419E-9052-0A1B8763A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A32B68C4-104F-42C0-A1DA-45790144A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3DEC2190-8B97-47B6-B758-EC547C23C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6C89D2AF-88FF-42AD-9CF5-295FAF7400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440C2107-7B6D-4118-92BE-E6147B44B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9192B2EC-AF45-4CA2-B056-62366F019B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E177141C-5D53-4486-8EBE-0839EA87A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7164FA9B-B6F8-44BD-AE36-DE1B777F4C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Aft>
                <a:spcPts val="0"/>
              </a:spcAft>
              <a:defRPr/>
            </a:lvl1pPr>
          </a:lstStyle>
          <a:p>
            <a:pPr>
              <a:defRPr/>
            </a:pPr>
            <a:fld id="{1D4752A8-30BD-4DE6-9EE8-D9FD30A18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defRPr sz="1200">
                <a:solidFill>
                  <a:srgbClr val="FFFFCC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defRPr sz="1200">
                <a:solidFill>
                  <a:srgbClr val="FFFFCC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spcBef>
                <a:spcPts val="0"/>
              </a:spcBef>
              <a:defRPr sz="1200">
                <a:solidFill>
                  <a:srgbClr val="FFFFCC"/>
                </a:solidFill>
                <a:latin typeface="+mn-lt"/>
              </a:defRPr>
            </a:lvl1pPr>
          </a:lstStyle>
          <a:p>
            <a:pPr>
              <a:defRPr/>
            </a:pPr>
            <a:fld id="{B46E3390-2252-49B3-9504-E765602F8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6" r:id="rId1"/>
    <p:sldLayoutId id="2147484007" r:id="rId2"/>
    <p:sldLayoutId id="2147484008" r:id="rId3"/>
    <p:sldLayoutId id="2147484009" r:id="rId4"/>
    <p:sldLayoutId id="2147484010" r:id="rId5"/>
    <p:sldLayoutId id="2147484011" r:id="rId6"/>
    <p:sldLayoutId id="2147484012" r:id="rId7"/>
    <p:sldLayoutId id="2147484013" r:id="rId8"/>
    <p:sldLayoutId id="2147484014" r:id="rId9"/>
    <p:sldLayoutId id="2147484015" r:id="rId10"/>
    <p:sldLayoutId id="2147484016" r:id="rId11"/>
    <p:sldLayoutId id="214748401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slide" Target="slide13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slide" Target="slide1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slide" Target="slide1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slide" Target="slide19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audio" Target="file:///C:\Documents%20and%20Settings\1\&#1056;&#1072;&#1073;&#1086;&#1095;&#1080;&#1081;%20&#1089;&#1090;&#1086;&#1083;\&#1041;&#1083;&#1086;&#1082;%20&#1084;&#1086;&#1076;&#1077;&#1083;&#1100;\&#1041;&#1083;&#1086;&#1082;%20&#1040;&#1083;&#1077;&#1082;&#1089;&#1072;&#1085;&#1076;&#1088;%20&#1053;&#1077;&#1079;&#1085;&#1072;&#1082;&#1086;&#1084;&#1082;&#1072;_&#1072;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wmf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" Target="slide24.xml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slide" Target="slide18.xml"/><Relationship Id="rId7" Type="http://schemas.openxmlformats.org/officeDocument/2006/relationships/image" Target="../media/image50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4.jpeg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b/1/2334/2334451_DEMON_SIDYASCHIY.jpg" TargetMode="External"/><Relationship Id="rId3" Type="http://schemas.openxmlformats.org/officeDocument/2006/relationships/hyperlink" Target="http://glazunov.pereplet.ru/klassika_pic/28.jpg" TargetMode="External"/><Relationship Id="rId7" Type="http://schemas.openxmlformats.org/officeDocument/2006/relationships/hyperlink" Target="http://stat16.privet.ru/lr/091014c9b77aa167c505d90c577049b4" TargetMode="External"/><Relationship Id="rId2" Type="http://schemas.openxmlformats.org/officeDocument/2006/relationships/hyperlink" Target="http://upload.wikimedia.org/wikipedia/commons/9/98/Alexander_Blok.jpe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50.radikal.ru/i129/0809/e5/35f64261fb17.jpg" TargetMode="External"/><Relationship Id="rId5" Type="http://schemas.openxmlformats.org/officeDocument/2006/relationships/hyperlink" Target="http://img.liveinternet.ru/images/attach/1/10081/10081745_1301673.jpg" TargetMode="External"/><Relationship Id="rId10" Type="http://schemas.openxmlformats.org/officeDocument/2006/relationships/hyperlink" Target="http://www.playcast.ru/uploads/2009/08/17/1148177.jpg" TargetMode="External"/><Relationship Id="rId4" Type="http://schemas.openxmlformats.org/officeDocument/2006/relationships/hyperlink" Target="http://glazunov.pereplet.ru/klassika_pic/29.jpg" TargetMode="External"/><Relationship Id="rId9" Type="http://schemas.openxmlformats.org/officeDocument/2006/relationships/hyperlink" Target="http://www.clubochek.ru/images/products/33276/802737058.jpeg" TargetMode="Externa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hotoforum.ru/f/photo/000/436/436359_65.jpg" TargetMode="External"/><Relationship Id="rId3" Type="http://schemas.openxmlformats.org/officeDocument/2006/relationships/hyperlink" Target="http://upload.wikimedia.org/wikipedia/commons/thumb/c/ce/Kramskoy_Portrait_of_a_Woman.jpg/770px-Kramskoy_Portrait_of_a_Woman.jpg" TargetMode="External"/><Relationship Id="rId7" Type="http://schemas.openxmlformats.org/officeDocument/2006/relationships/hyperlink" Target="http://img-eburg.fotki.yandex.ru/get/8/marvic-1983.19/0_4ca9_1782e454_XL" TargetMode="External"/><Relationship Id="rId2" Type="http://schemas.openxmlformats.org/officeDocument/2006/relationships/hyperlink" Target="http://img-eburg.fotki.yandex.ru/get/23/vibpxhgglzd.b24/0_2efd2_8538de21_X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ati.com.ua/photo/bb/big/1276498209.jpg" TargetMode="External"/><Relationship Id="rId5" Type="http://schemas.openxmlformats.org/officeDocument/2006/relationships/hyperlink" Target="http://photos.lifeisphoto.ru/61/0/612033.jpg" TargetMode="External"/><Relationship Id="rId4" Type="http://schemas.openxmlformats.org/officeDocument/2006/relationships/hyperlink" Target="http://img1.liveinternet.ru/images/attach/b/3/28/664/28664122_Boldini_Giovanni_Portrait_of_the_Marchesa_Luisa_Casati_with_a_Greyhound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3"/>
          <a:srcRect/>
          <a:stretch>
            <a:fillRect/>
          </a:stretch>
        </p:blipFill>
        <p:spPr>
          <a:xfrm>
            <a:off x="207963" y="2633663"/>
            <a:ext cx="8478837" cy="1981200"/>
          </a:xfrm>
        </p:spPr>
      </p:pic>
      <p:sp>
        <p:nvSpPr>
          <p:cNvPr id="1434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4292600"/>
            <a:ext cx="6400800" cy="1752600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7030A0"/>
                </a:solidFill>
              </a:rPr>
              <a:t>Анализ стихотворения. </a:t>
            </a:r>
          </a:p>
          <a:p>
            <a:pPr eaLnBrk="1" hangingPunct="1"/>
            <a:r>
              <a:rPr lang="ru-RU" i="1" smtClean="0">
                <a:solidFill>
                  <a:srgbClr val="7030A0"/>
                </a:solidFill>
              </a:rPr>
              <a:t>Создание модели произведения.</a:t>
            </a:r>
          </a:p>
        </p:txBody>
      </p:sp>
      <p:sp>
        <p:nvSpPr>
          <p:cNvPr id="14341" name="TextBox 3"/>
          <p:cNvSpPr txBox="1">
            <a:spLocks noChangeArrowheads="1"/>
          </p:cNvSpPr>
          <p:nvPr/>
        </p:nvSpPr>
        <p:spPr bwMode="auto">
          <a:xfrm>
            <a:off x="1403350" y="5732463"/>
            <a:ext cx="6553200" cy="369887"/>
          </a:xfrm>
          <a:prstGeom prst="rect">
            <a:avLst/>
          </a:prstGeom>
          <a:solidFill>
            <a:srgbClr val="CCCCFF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Times New Roman" pitchFamily="18" charset="0"/>
                <a:cs typeface="Times New Roman" pitchFamily="18" charset="0"/>
              </a:rPr>
              <a:t>МБОУ СОШ № 30 Ананьева Г.Н.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План работы: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755650" y="1052513"/>
            <a:ext cx="7920038" cy="5805487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Время написания стихотворения,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ключевые слова – образы – символы (ассоциации), 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композиция,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тема, (</a:t>
            </a:r>
            <a:r>
              <a:rPr lang="ru-RU" dirty="0" err="1" smtClean="0"/>
              <a:t>микротемы</a:t>
            </a:r>
            <a:r>
              <a:rPr lang="ru-RU" dirty="0" smtClean="0"/>
              <a:t>),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как выразительные средства помогают раскрыть тему</a:t>
            </a:r>
            <a:endParaRPr lang="ru-RU" sz="2800" dirty="0" smtClean="0"/>
          </a:p>
          <a:p>
            <a:pPr lvl="1" eaLnBrk="1" fontAlgn="auto" hangingPunct="1"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ru-RU" dirty="0" smtClean="0"/>
              <a:t>звуковые и визуальные образы </a:t>
            </a:r>
            <a:endParaRPr lang="ru-RU" sz="24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лирический герой 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связать данное  стих. со всем творчеством поэта, раскрыть идею произведения   для осмысления мировосприятия.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Собрать материал воедино: тема, символ, ключевые слова, ассоциации, выразительные средства,   Добавить воображение, создать модель, которая бы раскрывала основную тему стихотворения.</a:t>
            </a:r>
            <a:endParaRPr lang="ru-RU" sz="28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80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олна 8"/>
          <p:cNvSpPr/>
          <p:nvPr/>
        </p:nvSpPr>
        <p:spPr>
          <a:xfrm>
            <a:off x="2555776" y="476672"/>
            <a:ext cx="3672408" cy="1872208"/>
          </a:xfrm>
          <a:prstGeom prst="wav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dirty="0">
                <a:ln>
                  <a:solidFill>
                    <a:srgbClr val="993300"/>
                  </a:solidFill>
                </a:ln>
                <a:solidFill>
                  <a:schemeClr val="tx2">
                    <a:lumMod val="65000"/>
                    <a:lumOff val="35000"/>
                  </a:schemeClr>
                </a:solidFill>
              </a:rPr>
              <a:t>Время</a:t>
            </a:r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050" y="755650"/>
            <a:ext cx="7339013" cy="544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484466" y="2348880"/>
            <a:ext cx="416505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Войны, революции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67101" y="3140968"/>
            <a:ext cx="751859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Разрыв с друзьями - символистами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081464" y="4005064"/>
            <a:ext cx="508985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Драма  в личной жизни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7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3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4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олна 8"/>
          <p:cNvSpPr/>
          <p:nvPr/>
        </p:nvSpPr>
        <p:spPr>
          <a:xfrm>
            <a:off x="1331640" y="476672"/>
            <a:ext cx="6696744" cy="1872208"/>
          </a:xfrm>
          <a:prstGeom prst="wav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rgbClr val="993300"/>
                  </a:solidFill>
                </a:ln>
                <a:solidFill>
                  <a:schemeClr val="tx2">
                    <a:lumMod val="65000"/>
                    <a:lumOff val="35000"/>
                  </a:schemeClr>
                </a:solidFill>
              </a:rPr>
              <a:t>Образы - символы  </a:t>
            </a:r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5350" y="755650"/>
            <a:ext cx="7212013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>
            <a:hlinkClick r:id="rId4" action="ppaction://hlinksldjump"/>
          </p:cNvPr>
          <p:cNvSpPr/>
          <p:nvPr/>
        </p:nvSpPr>
        <p:spPr>
          <a:xfrm>
            <a:off x="3491880" y="2276872"/>
            <a:ext cx="2173352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Ресторан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835696" y="2924944"/>
            <a:ext cx="5573513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Горячий воздух дик и глух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691680" y="3573016"/>
            <a:ext cx="591649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Весенний и тлетворный дух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" name="Выгнутая вниз стрелка 6">
            <a:hlinkClick r:id="rId3" action="ppaction://hlinksldjump"/>
          </p:cNvPr>
          <p:cNvSpPr/>
          <p:nvPr/>
        </p:nvSpPr>
        <p:spPr>
          <a:xfrm>
            <a:off x="7164388" y="5732463"/>
            <a:ext cx="1979612" cy="1125537"/>
          </a:xfrm>
          <a:prstGeom prst="curvedUpArrow">
            <a:avLst>
              <a:gd name="adj1" fmla="val 41501"/>
              <a:gd name="adj2" fmla="val 58394"/>
              <a:gd name="adj3" fmla="val 218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23850" y="1989138"/>
            <a:ext cx="2447925" cy="1295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атмосфера города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87675" y="260350"/>
            <a:ext cx="2952750" cy="1296988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выжигающая пустота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843213" y="4652963"/>
            <a:ext cx="3241675" cy="1296987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безысходность жизни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508625" y="1989138"/>
            <a:ext cx="3311525" cy="1295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7030A0"/>
                </a:solidFill>
              </a:rPr>
              <a:t>дикая и глухая толпа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14" name="Выгнутая вниз стрелка 13"/>
          <p:cNvSpPr/>
          <p:nvPr/>
        </p:nvSpPr>
        <p:spPr>
          <a:xfrm rot="3011011">
            <a:off x="1379537" y="3802063"/>
            <a:ext cx="2157413" cy="92868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низ стрелка 14"/>
          <p:cNvSpPr/>
          <p:nvPr/>
        </p:nvSpPr>
        <p:spPr>
          <a:xfrm rot="7382771" flipV="1">
            <a:off x="5262562" y="3757613"/>
            <a:ext cx="2157413" cy="11382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3995738" y="1773238"/>
            <a:ext cx="863600" cy="28082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4" grpId="0" animBg="1"/>
      <p:bldP spid="15" grpId="0" animBg="1"/>
      <p:bldP spid="1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1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2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олна 8"/>
          <p:cNvSpPr/>
          <p:nvPr/>
        </p:nvSpPr>
        <p:spPr>
          <a:xfrm>
            <a:off x="1331640" y="476672"/>
            <a:ext cx="6696744" cy="1512168"/>
          </a:xfrm>
          <a:prstGeom prst="wav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Образы - символы  </a:t>
            </a:r>
          </a:p>
        </p:txBody>
      </p:sp>
      <p:pic>
        <p:nvPicPr>
          <p:cNvPr id="10" name="Прямоугольник 9">
            <a:hlinkClick r:id="rId3" action="ppaction://hlinksldjump"/>
          </p:cNvPr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95350" y="5078413"/>
            <a:ext cx="7212013" cy="119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>
            <a:hlinkClick r:id="rId5" action="ppaction://hlinksldjump"/>
          </p:cNvPr>
          <p:cNvSpPr/>
          <p:nvPr/>
        </p:nvSpPr>
        <p:spPr>
          <a:xfrm>
            <a:off x="683568" y="2276872"/>
            <a:ext cx="530042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над пылью переулочной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611560" y="2924944"/>
            <a:ext cx="591283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Над скукой загородных дач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827584" y="3645024"/>
            <a:ext cx="4233659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крендель булочной</a:t>
            </a:r>
          </a:p>
        </p:txBody>
      </p:sp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627438" y="1695450"/>
            <a:ext cx="5267325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5" name="Picture 1" descr="C:\Documents and Settings\1\Рабочий стол\Блок модель\весенний и тлетворный дух.jpeg"/>
          <p:cNvPicPr>
            <a:picLocks noChangeAspect="1" noChangeArrowheads="1"/>
          </p:cNvPicPr>
          <p:nvPr/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4284663" y="-20638"/>
            <a:ext cx="4608512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4" descr="C:\Documents and Settings\1\Рабочий стол\Блок модель\ресторан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0"/>
            <a:ext cx="5143500" cy="6858000"/>
          </a:xfrm>
        </p:spPr>
      </p:pic>
      <p:pic>
        <p:nvPicPr>
          <p:cNvPr id="28677" name="Picture 7" descr="C:\Documents and Settings\1\Рабочий стол\Блок модель\Kov-A-Blok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32138" y="3213100"/>
            <a:ext cx="3671887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2" descr="C:\Documents and Settings\1\Рабочий стол\Блок модель\крендель булочной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40100" y="3852863"/>
            <a:ext cx="49371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Волна 8"/>
          <p:cNvSpPr/>
          <p:nvPr/>
        </p:nvSpPr>
        <p:spPr>
          <a:xfrm>
            <a:off x="1331640" y="260648"/>
            <a:ext cx="6696744" cy="1512168"/>
          </a:xfrm>
          <a:prstGeom prst="wav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Образы - символы  </a:t>
            </a:r>
          </a:p>
        </p:txBody>
      </p:sp>
      <p:sp>
        <p:nvSpPr>
          <p:cNvPr id="29700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09663" y="4572000"/>
            <a:ext cx="7212012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491880" y="4005064"/>
            <a:ext cx="4530407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Испытанные остряки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187624" y="2060848"/>
            <a:ext cx="409336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И каждый вечер …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4427984" y="2636912"/>
            <a:ext cx="372422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за шлагбаумами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971600" y="3284984"/>
            <a:ext cx="275953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rgbClr val="4D4D4D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7030A0"/>
                </a:solidFill>
                <a:effectLst>
                  <a:glow rad="53100">
                    <a:srgbClr val="4D4D4D">
                      <a:satMod val="180000"/>
                      <a:alpha val="30000"/>
                    </a:srgbClr>
                  </a:glow>
                </a:effectLst>
                <a:latin typeface="+mn-lt"/>
              </a:rPr>
              <a:t>Среди канав</a:t>
            </a:r>
          </a:p>
        </p:txBody>
      </p:sp>
      <p:sp>
        <p:nvSpPr>
          <p:cNvPr id="22" name="Выноска со стрелкой вниз 21"/>
          <p:cNvSpPr/>
          <p:nvPr/>
        </p:nvSpPr>
        <p:spPr>
          <a:xfrm>
            <a:off x="5795963" y="1484313"/>
            <a:ext cx="2808287" cy="1368425"/>
          </a:xfrm>
          <a:prstGeom prst="downArrowCallout">
            <a:avLst/>
          </a:prstGeom>
          <a:solidFill>
            <a:srgbClr val="CC99FF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нелепый символ застоя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4" name="Прямоугольник 23">
            <a:hlinkClick r:id="rId4" action="ppaction://hlinksldjump"/>
          </p:cNvPr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87825" y="2846388"/>
            <a:ext cx="4505325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2" grpId="0" animBg="1"/>
      <p:bldP spid="22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23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24" name="Рисунок 7" descr="фото Вечер за шлагбаумом .jpg"/>
          <p:cNvPicPr>
            <a:picLocks noChangeAspect="1"/>
          </p:cNvPicPr>
          <p:nvPr/>
        </p:nvPicPr>
        <p:blipFill>
          <a:blip r:embed="rId2">
            <a:lum bright="20000"/>
          </a:blip>
          <a:srcRect r="-62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5516563"/>
            <a:ext cx="7931150" cy="114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Прямоугольник 1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3" y="3797300"/>
            <a:ext cx="7920037" cy="171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39552" y="2204864"/>
            <a:ext cx="8244408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+mn-lt"/>
              </a:rPr>
              <a:t>нагромождение грубых согласных звуков</a:t>
            </a:r>
          </a:p>
        </p:txBody>
      </p:sp>
      <p:pic>
        <p:nvPicPr>
          <p:cNvPr id="14" name="Прямоугольник 13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34338" y="280988"/>
            <a:ext cx="969962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200">
                <a:latin typeface="Times New Roman" pitchFamily="18" charset="0"/>
                <a:cs typeface="Times New Roman" pitchFamily="18" charset="0"/>
              </a:rPr>
              <a:t>скрипят уключины,</a:t>
            </a:r>
            <a:endParaRPr lang="ru-RU"/>
          </a:p>
        </p:txBody>
      </p:sp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8913" y="414338"/>
            <a:ext cx="5900737" cy="96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323528" y="1484784"/>
            <a:ext cx="468052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+mn-lt"/>
              </a:rPr>
              <a:t>женский визг…</a:t>
            </a:r>
          </a:p>
        </p:txBody>
      </p:sp>
      <p:sp>
        <p:nvSpPr>
          <p:cNvPr id="20" name="Овал 19"/>
          <p:cNvSpPr/>
          <p:nvPr/>
        </p:nvSpPr>
        <p:spPr>
          <a:xfrm>
            <a:off x="1042988" y="549275"/>
            <a:ext cx="6913562" cy="5327650"/>
          </a:xfrm>
          <a:prstGeom prst="ellipse">
            <a:avLst/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Всё указывает на антиэстетический звук — режущий, рвущий нервы, способный убить чуткую душу художника и человека.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2195513" y="1341438"/>
            <a:ext cx="4679950" cy="3671887"/>
            <a:chOff x="2123728" y="1340768"/>
            <a:chExt cx="4680520" cy="3672408"/>
          </a:xfrm>
        </p:grpSpPr>
        <p:sp>
          <p:nvSpPr>
            <p:cNvPr id="21" name="Овал 20">
              <a:hlinkClick r:id="rId7" action="ppaction://hlinksldjump"/>
            </p:cNvPr>
            <p:cNvSpPr/>
            <p:nvPr/>
          </p:nvSpPr>
          <p:spPr>
            <a:xfrm>
              <a:off x="2123728" y="1340768"/>
              <a:ext cx="4680520" cy="3672408"/>
            </a:xfrm>
            <a:prstGeom prst="ellipse">
              <a:avLst/>
            </a:prstGeom>
            <a:gradFill flip="none" rotWithShape="1">
              <a:gsLst>
                <a:gs pos="95000">
                  <a:srgbClr val="00B0F0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000" dirty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pic>
          <p:nvPicPr>
            <p:cNvPr id="30736" name="Прямоугольник 21"/>
            <p:cNvPicPr>
              <a:picLocks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202033" y="1950136"/>
              <a:ext cx="4615234" cy="27740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" name="Прямоугольник 23"/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89438" y="1182688"/>
            <a:ext cx="3516312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2" name="Группа 7"/>
          <p:cNvGrpSpPr>
            <a:grpSpLocks/>
          </p:cNvGrpSpPr>
          <p:nvPr/>
        </p:nvGrpSpPr>
        <p:grpSpPr bwMode="auto">
          <a:xfrm>
            <a:off x="2627313" y="2349500"/>
            <a:ext cx="3889375" cy="2951163"/>
            <a:chOff x="2198449" y="992220"/>
            <a:chExt cx="4680520" cy="3672408"/>
          </a:xfrm>
        </p:grpSpPr>
        <p:sp>
          <p:nvSpPr>
            <p:cNvPr id="9" name="Овал 8">
              <a:hlinkClick r:id="rId3" action="ppaction://hlinksldjump"/>
            </p:cNvPr>
            <p:cNvSpPr/>
            <p:nvPr/>
          </p:nvSpPr>
          <p:spPr>
            <a:xfrm>
              <a:off x="2198449" y="992220"/>
              <a:ext cx="4680520" cy="3672408"/>
            </a:xfrm>
            <a:prstGeom prst="ellipse">
              <a:avLst/>
            </a:prstGeom>
            <a:gradFill flip="none" rotWithShape="1">
              <a:gsLst>
                <a:gs pos="95000">
                  <a:srgbClr val="00B0F0"/>
                </a:gs>
                <a:gs pos="16000">
                  <a:srgbClr val="00CCCC"/>
                </a:gs>
                <a:gs pos="47000">
                  <a:srgbClr val="9999FF"/>
                </a:gs>
                <a:gs pos="60001">
                  <a:srgbClr val="2E6792"/>
                </a:gs>
                <a:gs pos="71001">
                  <a:srgbClr val="3333CC"/>
                </a:gs>
                <a:gs pos="81000">
                  <a:srgbClr val="1170FF"/>
                </a:gs>
                <a:gs pos="100000">
                  <a:srgbClr val="006699"/>
                </a:gs>
              </a:gsLst>
              <a:path path="shape">
                <a:fillToRect l="50000" t="50000" r="50000" b="50000"/>
              </a:path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4000" dirty="0">
                <a:ln w="31550" cmpd="sng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endParaRPr>
            </a:p>
          </p:txBody>
        </p:sp>
        <p:pic>
          <p:nvPicPr>
            <p:cNvPr id="31755" name="Прямоугольник 9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67253" y="1633854"/>
              <a:ext cx="4518975" cy="197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835150" y="836613"/>
            <a:ext cx="561657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И каждый вечер друг единственный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 моем стакане отражен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И влагой терпкой и таинственной,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Как я, смирён и оглушен.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27088" y="4221163"/>
            <a:ext cx="1873250" cy="6477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Лакеи сонные торчат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443663" y="4221163"/>
            <a:ext cx="2016125" cy="647700"/>
          </a:xfrm>
          <a:prstGeom prst="rect">
            <a:avLst/>
          </a:prstGeom>
          <a:gradFill>
            <a:gsLst>
              <a:gs pos="0">
                <a:srgbClr val="000000"/>
              </a:gs>
              <a:gs pos="39999">
                <a:srgbClr val="0A128C"/>
              </a:gs>
              <a:gs pos="70000">
                <a:srgbClr val="181CC7"/>
              </a:gs>
              <a:gs pos="88000">
                <a:srgbClr val="7005D4"/>
              </a:gs>
              <a:gs pos="100000">
                <a:srgbClr val="8C3D91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1"/>
                </a:solidFill>
              </a:rPr>
              <a:t>И пьяницы с глазами кроликов</a:t>
            </a:r>
          </a:p>
        </p:txBody>
      </p:sp>
      <p:pic>
        <p:nvPicPr>
          <p:cNvPr id="16" name="Прямоугольник 15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575" y="3713163"/>
            <a:ext cx="8289925" cy="267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2555875" y="5229225"/>
            <a:ext cx="42735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Бессмысленно кривится диск.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80"/>
                            </p:stCondLst>
                            <p:childTnLst>
                              <p:par>
                                <p:cTn id="36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C:\Documents and Settings\1\Рабочий стол\Блок модель\ресторан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5143500" cy="6858000"/>
          </a:xfrm>
        </p:spPr>
      </p:pic>
      <p:sp>
        <p:nvSpPr>
          <p:cNvPr id="32771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2772" name="Picture 1" descr="C:\Documents and Settings\1\Рабочий стол\Блок модель\весенний и тлетворный дух.jpeg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4535488" y="-20638"/>
            <a:ext cx="4608512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 descr="C:\Documents and Settings\1\Рабочий стол\Блок модель\крендель булочной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9963" y="4144963"/>
            <a:ext cx="493712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Овал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67538" y="1743075"/>
            <a:ext cx="701675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Прямоугольник 10"/>
          <p:cNvSpPr>
            <a:spLocks noChangeArrowheads="1"/>
          </p:cNvSpPr>
          <p:nvPr/>
        </p:nvSpPr>
        <p:spPr bwMode="auto">
          <a:xfrm rot="1404097">
            <a:off x="3348038" y="765175"/>
            <a:ext cx="3722687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alibri" pitchFamily="34" charset="0"/>
              </a:rPr>
              <a:t>вечный символ любви</a:t>
            </a:r>
          </a:p>
        </p:txBody>
      </p:sp>
      <p:sp>
        <p:nvSpPr>
          <p:cNvPr id="32776" name="Прямоугольник 12"/>
          <p:cNvSpPr>
            <a:spLocks noChangeArrowheads="1"/>
          </p:cNvSpPr>
          <p:nvPr/>
        </p:nvSpPr>
        <p:spPr bwMode="auto">
          <a:xfrm rot="-557392">
            <a:off x="3948113" y="2206625"/>
            <a:ext cx="2740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alibri" pitchFamily="34" charset="0"/>
              </a:rPr>
              <a:t>спутник тайны</a:t>
            </a:r>
          </a:p>
        </p:txBody>
      </p:sp>
      <p:sp>
        <p:nvSpPr>
          <p:cNvPr id="32777" name="Прямоугольник 13"/>
          <p:cNvSpPr>
            <a:spLocks noChangeArrowheads="1"/>
          </p:cNvSpPr>
          <p:nvPr/>
        </p:nvSpPr>
        <p:spPr bwMode="auto">
          <a:xfrm rot="-1411185">
            <a:off x="3586163" y="3287713"/>
            <a:ext cx="372745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Calibri" pitchFamily="34" charset="0"/>
              </a:rPr>
              <a:t>романтический образ</a:t>
            </a:r>
          </a:p>
        </p:txBody>
      </p:sp>
      <p:pic>
        <p:nvPicPr>
          <p:cNvPr id="32778" name="Прямоугольник 14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37313" y="1047750"/>
            <a:ext cx="2249487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4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Ramk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1" descr="C:\Documents and Settings\1\Рабочий стол\Блок модель\Alexander_Blok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84238" y="1468438"/>
            <a:ext cx="2895600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517874" y="1052736"/>
            <a:ext cx="3254545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6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Символист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499992" y="1844824"/>
            <a:ext cx="3677738" cy="1200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6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Философия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  В. Соловьёва</a:t>
            </a:r>
          </a:p>
        </p:txBody>
      </p:sp>
      <p:pic>
        <p:nvPicPr>
          <p:cNvPr id="21" name="Прямоугольник 20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395788" y="3017838"/>
            <a:ext cx="3937000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4644008" y="4293096"/>
            <a:ext cx="4144788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sz="3600" b="1" spc="300" dirty="0">
                <a:ln w="1143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5400000" scaled="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 «Незнакомка»</a:t>
            </a:r>
          </a:p>
        </p:txBody>
      </p:sp>
      <p:sp>
        <p:nvSpPr>
          <p:cNvPr id="15" name="Скругленный прямоугольник 14" descr="«Идеал всеединства —это Вечная Женственность, «действительно вместившая полноту добра и истины, а через них нетленное сияние красоты».  Он разделял и  философски обосновывал идею Достоевского о том, что «красота спасет мир», говоря здесь о Красоте как венчающей полноту и торжество Добра и Истины. "/>
          <p:cNvSpPr/>
          <p:nvPr/>
        </p:nvSpPr>
        <p:spPr bwMode="auto">
          <a:xfrm>
            <a:off x="4643438" y="981075"/>
            <a:ext cx="3384550" cy="4913313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 scaled="1"/>
            <a:tileRect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2200" dirty="0"/>
              <a:t>У символистов творчество сосредоточенно в основном на выражении интуитивно постигаемых идей и смутных чувств и ощущений посредством </a:t>
            </a:r>
            <a:r>
              <a:rPr lang="ru-RU" sz="2200" b="1" dirty="0"/>
              <a:t>символа</a:t>
            </a:r>
            <a:r>
              <a:rPr lang="ru-RU" sz="2200" dirty="0"/>
              <a:t>.  По словам крупнейшего среди символистов теоретика Вячеслава  Иванова, поэзия есть «тайнопись неизреченного»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endParaRPr lang="ru-RU" sz="2200" dirty="0"/>
          </a:p>
        </p:txBody>
      </p:sp>
      <p:sp>
        <p:nvSpPr>
          <p:cNvPr id="10" name="Скругленный прямоугольник 9" descr="«Идеал всеединства —это Вечная Женственность, «действительно вместившая полноту добра и истины, а через них нетленное сияние красоты».  Он разделял и  философски обосновывал идею Достоевского о том, что «красота спасет мир», говоря здесь о Красоте как венчающей полноту и торжество Добра и Истины. "/>
          <p:cNvSpPr/>
          <p:nvPr/>
        </p:nvSpPr>
        <p:spPr bwMode="auto">
          <a:xfrm>
            <a:off x="4643438" y="981075"/>
            <a:ext cx="3313112" cy="4738688"/>
          </a:xfrm>
          <a:prstGeom prst="roundRect">
            <a:avLst/>
          </a:prstGeom>
          <a:gradFill flip="none" rotWithShape="1"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0" scaled="1"/>
            <a:tileRect/>
          </a:gradFill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1003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>
            <a:spAutoFit/>
          </a:bodyPr>
          <a:lstStyle/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r>
              <a:rPr lang="ru-RU" sz="2000" dirty="0"/>
              <a:t>«Идеал всеединства —это </a:t>
            </a:r>
            <a:r>
              <a:rPr lang="ru-RU" sz="2000" b="1" dirty="0"/>
              <a:t>Вечная Женственность, </a:t>
            </a:r>
            <a:r>
              <a:rPr lang="ru-RU" sz="2000" dirty="0"/>
              <a:t>«действительно вместившая полноту добра и истины, а через них нетленное сияние красоты».  Он разделял и  философски обосновывал идею Достоевского о том, что </a:t>
            </a:r>
            <a:r>
              <a:rPr lang="ru-RU" sz="2000" b="1" dirty="0"/>
              <a:t>«красота спасет мир», </a:t>
            </a:r>
            <a:r>
              <a:rPr lang="ru-RU" sz="2000" dirty="0"/>
              <a:t>говоря здесь о Красоте как венчающей полноту и </a:t>
            </a:r>
            <a:r>
              <a:rPr lang="ru-RU" sz="2000" b="1" dirty="0"/>
              <a:t>торжество Добра и Истины. 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defRPr/>
            </a:pPr>
            <a:endParaRPr lang="ru-RU" sz="2000" b="1" i="1" dirty="0">
              <a:solidFill>
                <a:schemeClr val="bg2"/>
              </a:solidFill>
              <a:latin typeface="+mj-lt"/>
            </a:endParaRPr>
          </a:p>
        </p:txBody>
      </p:sp>
      <p:pic>
        <p:nvPicPr>
          <p:cNvPr id="12" name="Скругленный прямоугольник 11" descr="«Идеал всеединства —это Вечная Женственность, «действительно вместившая полноту добра и истины, а через них нетленное сияние красоты».  Он разделял и  философски обосновывал идею Достоевского о том, что «красота спасет мир», говоря здесь о Красоте как венчающей полноту и торжество Добра и Истины. 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64075" y="1017588"/>
            <a:ext cx="3419475" cy="493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Заголовок 1"/>
          <p:cNvPicPr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82688" y="-6350"/>
            <a:ext cx="6132512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Блок Александр Незнакомка_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995738" y="59499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2987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 animBg="1"/>
      <p:bldP spid="15" grpId="1" animBg="1"/>
      <p:bldP spid="10" grpId="0" animBg="1"/>
      <p:bldP spid="10" grpId="1" animBg="1"/>
      <p:bldP spid="10" grpId="2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3796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олна 6"/>
          <p:cNvSpPr/>
          <p:nvPr/>
        </p:nvSpPr>
        <p:spPr>
          <a:xfrm>
            <a:off x="1187624" y="620688"/>
            <a:ext cx="6696744" cy="1440160"/>
          </a:xfrm>
          <a:prstGeom prst="wave">
            <a:avLst>
              <a:gd name="adj1" fmla="val 12500"/>
              <a:gd name="adj2" fmla="val -220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Композиция </a:t>
            </a:r>
          </a:p>
        </p:txBody>
      </p:sp>
      <p:sp>
        <p:nvSpPr>
          <p:cNvPr id="11" name="10-конечная звезда 10"/>
          <p:cNvSpPr/>
          <p:nvPr/>
        </p:nvSpPr>
        <p:spPr>
          <a:xfrm>
            <a:off x="468313" y="1484313"/>
            <a:ext cx="4535487" cy="4868862"/>
          </a:xfrm>
          <a:prstGeom prst="star10">
            <a:avLst>
              <a:gd name="adj" fmla="val 40598"/>
              <a:gd name="hf" fmla="val 105146"/>
            </a:avLst>
          </a:prstGeom>
          <a:gradFill flip="none" rotWithShape="1">
            <a:gsLst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lin ang="5400000" scaled="0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dirty="0"/>
              <a:t>Грязь, притворство, грубость, пошлость, убожество окружающего мира</a:t>
            </a:r>
          </a:p>
        </p:txBody>
      </p:sp>
      <p:sp>
        <p:nvSpPr>
          <p:cNvPr id="12" name="10-конечная звезда 11"/>
          <p:cNvSpPr/>
          <p:nvPr/>
        </p:nvSpPr>
        <p:spPr>
          <a:xfrm rot="1449231">
            <a:off x="4321175" y="1436688"/>
            <a:ext cx="4325938" cy="4875212"/>
          </a:xfrm>
          <a:prstGeom prst="star10">
            <a:avLst>
              <a:gd name="adj" fmla="val 40598"/>
              <a:gd name="hf" fmla="val 105146"/>
            </a:avLst>
          </a:prstGeom>
          <a:gradFill flip="none" rotWithShape="1">
            <a:gsLst>
              <a:gs pos="15000">
                <a:srgbClr val="000082">
                  <a:alpha val="5000"/>
                </a:srgbClr>
              </a:gs>
              <a:gs pos="30000">
                <a:srgbClr val="0047FF"/>
              </a:gs>
              <a:gs pos="87000">
                <a:srgbClr val="000082"/>
              </a:gs>
              <a:gs pos="42999">
                <a:srgbClr val="0047FF"/>
              </a:gs>
              <a:gs pos="58000">
                <a:srgbClr val="000082"/>
              </a:gs>
              <a:gs pos="72000">
                <a:srgbClr val="0047FF"/>
              </a:gs>
              <a:gs pos="87000">
                <a:srgbClr val="000082"/>
              </a:gs>
              <a:gs pos="100000">
                <a:srgbClr val="0047FF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gradFill flip="none" rotWithShape="1">
                <a:gsLst>
                  <a:gs pos="0">
                    <a:srgbClr val="000082"/>
                  </a:gs>
                  <a:gs pos="13000">
                    <a:srgbClr val="0047FF"/>
                  </a:gs>
                  <a:gs pos="28000">
                    <a:srgbClr val="000082"/>
                  </a:gs>
                  <a:gs pos="42999">
                    <a:schemeClr val="bg2"/>
                  </a:gs>
                  <a:gs pos="40000">
                    <a:schemeClr val="bg2">
                      <a:alpha val="78000"/>
                    </a:schemeClr>
                  </a:gs>
                  <a:gs pos="58000">
                    <a:srgbClr val="000082"/>
                  </a:gs>
                  <a:gs pos="72000">
                    <a:srgbClr val="0047FF"/>
                  </a:gs>
                  <a:gs pos="87000">
                    <a:srgbClr val="000082"/>
                  </a:gs>
                  <a:gs pos="100000">
                    <a:srgbClr val="0047FF"/>
                  </a:gs>
                </a:gsLst>
                <a:path path="shape">
                  <a:fillToRect l="50000" t="50000" r="50000" b="50000"/>
                </a:path>
                <a:tileRect/>
              </a:gradFill>
            </a:endParaRPr>
          </a:p>
        </p:txBody>
      </p:sp>
      <p:pic>
        <p:nvPicPr>
          <p:cNvPr id="1028" name="Picture 4" descr="C:\Documents and Settings\1\Рабочий стол\Блок модель\незнакомка 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332522"/>
              </a:clrFrom>
              <a:clrTo>
                <a:srgbClr val="33252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35600" y="2133600"/>
            <a:ext cx="2208213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3933825"/>
            <a:ext cx="7632700" cy="24479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А. Блок объяснял то, где он видел Незнакомку - оказывается, на картинах Врубеля:  «Передо мной возникло, наконец, то, что я (лично) называю «Незнакомкой»: красавица кукла, синий призрак, земное чудо... Незнакомка - это вовсе не просто дама в черном платье со страусовыми перьями на шляпе. Это - дьявольский сплав из многих миров, преимущественно синего и лилового. Если бы я обладал средствами Врубеля, я бы создал Демона, но всякий делает то, что ему назначено...».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2" descr="C:\Documents and Settings\1\Рабочий стол\Блок модель\2334451_DEMON_SIDYASCHIY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69988" y="811213"/>
            <a:ext cx="3316287" cy="293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3" name="Содержимое 4"/>
          <p:cNvSpPr>
            <a:spLocks noGrp="1"/>
          </p:cNvSpPr>
          <p:nvPr>
            <p:ph idx="1"/>
          </p:nvPr>
        </p:nvSpPr>
        <p:spPr>
          <a:xfrm>
            <a:off x="323850" y="981075"/>
            <a:ext cx="8496300" cy="5661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4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Волна 6"/>
          <p:cNvSpPr/>
          <p:nvPr/>
        </p:nvSpPr>
        <p:spPr>
          <a:xfrm>
            <a:off x="1187624" y="332656"/>
            <a:ext cx="6696744" cy="1728192"/>
          </a:xfrm>
          <a:prstGeom prst="wave">
            <a:avLst>
              <a:gd name="adj1" fmla="val 12500"/>
              <a:gd name="adj2" fmla="val -220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Вторая часть стихотворения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Образы - символы</a:t>
            </a:r>
          </a:p>
        </p:txBody>
      </p:sp>
      <p:pic>
        <p:nvPicPr>
          <p:cNvPr id="8" name="Прямоугольник 7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6413" y="2352675"/>
            <a:ext cx="4694237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Прямоугольник 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41900" y="2932113"/>
            <a:ext cx="3217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6413" y="3365500"/>
            <a:ext cx="3559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Выноска-облако 10"/>
          <p:cNvSpPr/>
          <p:nvPr/>
        </p:nvSpPr>
        <p:spPr>
          <a:xfrm>
            <a:off x="2916238" y="476250"/>
            <a:ext cx="5543550" cy="2592388"/>
          </a:xfrm>
          <a:prstGeom prst="cloudCallout">
            <a:avLst>
              <a:gd name="adj1" fmla="val 18082"/>
              <a:gd name="adj2" fmla="val 58776"/>
            </a:avLst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это не реальная Незнакомка, а только видение поэта, образ, созданный его воображением.</a:t>
            </a:r>
            <a:endParaRPr lang="ru-RU" sz="2800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116013" y="1989138"/>
            <a:ext cx="1868487" cy="646112"/>
          </a:xfrm>
          <a:prstGeom prst="rect">
            <a:avLst/>
          </a:prstGeom>
          <a:solidFill>
            <a:srgbClr val="ADC8F5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>
                <a:latin typeface="Calibri" pitchFamily="34" charset="0"/>
              </a:rPr>
              <a:t>анафора</a:t>
            </a:r>
          </a:p>
        </p:txBody>
      </p:sp>
      <p:sp>
        <p:nvSpPr>
          <p:cNvPr id="14" name="Выноска-облако 13"/>
          <p:cNvSpPr/>
          <p:nvPr/>
        </p:nvSpPr>
        <p:spPr>
          <a:xfrm>
            <a:off x="2051050" y="2565400"/>
            <a:ext cx="2449513" cy="1150938"/>
          </a:xfrm>
          <a:prstGeom prst="cloudCallout">
            <a:avLst>
              <a:gd name="adj1" fmla="val -2213"/>
              <a:gd name="adj2" fmla="val 67620"/>
            </a:avLst>
          </a:prstGeom>
          <a:solidFill>
            <a:srgbClr val="CC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Тайна </a:t>
            </a:r>
          </a:p>
        </p:txBody>
      </p:sp>
      <p:pic>
        <p:nvPicPr>
          <p:cNvPr id="5122" name="Picture 2" descr="C:\Documents and Settings\1\Рабочий стол\Блок модель\2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3125" y="2846388"/>
            <a:ext cx="2390775" cy="3713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Прямоугольник 14"/>
          <p:cNvPicPr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3550" y="4432300"/>
            <a:ext cx="8289925" cy="191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Прямоугольник 15">
            <a:hlinkClick r:id="rId8" action="ppaction://hlinksldjump"/>
          </p:cNvPr>
          <p:cNvPicPr>
            <a:picLocks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62613" y="2273300"/>
            <a:ext cx="3487737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11" grpId="0" animBg="1"/>
      <p:bldP spid="11" grpId="1" animBg="1"/>
      <p:bldP spid="13" grpId="0" animBg="1"/>
      <p:bldP spid="14" grpId="0" animBg="1"/>
      <p:bldP spid="14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45000"/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882015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endParaRPr lang="ru-RU" sz="2000" i="1">
              <a:solidFill>
                <a:srgbClr val="FFFFCC"/>
              </a:solidFill>
              <a:latin typeface="Calibri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50825" y="5516563"/>
            <a:ext cx="424973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ea typeface="Calibri" pitchFamily="34" charset="0"/>
                <a:cs typeface="Times New Roman" pitchFamily="18" charset="0"/>
              </a:rPr>
              <a:t>Дыш</a:t>
            </a:r>
            <a:r>
              <a:rPr lang="ru-RU" sz="24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 дух</a:t>
            </a:r>
            <a:r>
              <a:rPr lang="ru-RU" sz="24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ми и тум</a:t>
            </a:r>
            <a:r>
              <a:rPr lang="ru-RU" sz="24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н</a:t>
            </a:r>
            <a:r>
              <a:rPr lang="ru-RU" sz="240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ea typeface="Calibri" pitchFamily="34" charset="0"/>
                <a:cs typeface="Times New Roman" pitchFamily="18" charset="0"/>
              </a:rPr>
              <a:t>ми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9388" y="373063"/>
            <a:ext cx="4608512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И к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ждый вечер, в ч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с н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зн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ченный</a:t>
            </a:r>
          </a:p>
          <a:p>
            <a:pPr eaLnBrk="0" hangingPunct="0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(Иль это только снится мн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?),</a:t>
            </a:r>
          </a:p>
          <a:p>
            <a:pPr eaLnBrk="0" hangingPunct="0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Девичий ст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н, шелк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ми схв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ченный,</a:t>
            </a:r>
          </a:p>
          <a:p>
            <a:pPr eaLnBrk="0" hangingPunct="0"/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В туманном движется окн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sz="2400"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grpSp>
        <p:nvGrpSpPr>
          <p:cNvPr id="2" name="Прямоугольник 6"/>
          <p:cNvGrpSpPr>
            <a:grpSpLocks/>
          </p:cNvGrpSpPr>
          <p:nvPr/>
        </p:nvGrpSpPr>
        <p:grpSpPr bwMode="auto">
          <a:xfrm>
            <a:off x="4926013" y="5467350"/>
            <a:ext cx="3395662" cy="1214438"/>
            <a:chOff x="3103" y="3444"/>
            <a:chExt cx="2139" cy="765"/>
          </a:xfrm>
        </p:grpSpPr>
        <p:pic>
          <p:nvPicPr>
            <p:cNvPr id="36874" name="Прямоугольник 6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03" y="3444"/>
              <a:ext cx="2139" cy="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5" name="Text Box 6"/>
            <p:cNvSpPr txBox="1">
              <a:spLocks noChangeArrowheads="1"/>
            </p:cNvSpPr>
            <p:nvPr/>
          </p:nvSpPr>
          <p:spPr bwMode="auto">
            <a:xfrm>
              <a:off x="3107" y="3448"/>
              <a:ext cx="2132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>
                  <a:latin typeface="Calibri" pitchFamily="34" charset="0"/>
                </a:rPr>
                <a:t>иллюзия движения — шорох падающей звезды</a:t>
              </a:r>
            </a:p>
          </p:txBody>
        </p:sp>
      </p:grp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643438" y="404813"/>
            <a:ext cx="1557337" cy="522287"/>
          </a:xfrm>
          <a:prstGeom prst="rect">
            <a:avLst/>
          </a:prstGeom>
          <a:solidFill>
            <a:srgbClr val="ADC8F5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latin typeface="Calibri" pitchFamily="34" charset="0"/>
              </a:rPr>
              <a:t>ассонанс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1268760"/>
            <a:ext cx="3985194" cy="3888432"/>
          </a:xfrm>
          <a:prstGeom prst="rect">
            <a:avLst/>
          </a:prstGeom>
        </p:spPr>
        <p:txBody>
          <a:bodyPr spcFirstLastPara="1" wrap="none">
            <a:prstTxWarp prst="textCircle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glow rad="228600">
                    <a:srgbClr val="ADC8F5">
                      <a:alpha val="40000"/>
                    </a:srgbClr>
                  </a:glow>
                </a:effectLst>
                <a:latin typeface="+mn-lt"/>
              </a:rPr>
              <a:t>ощущение воздушности  и утонченности образ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79388" y="3213100"/>
            <a:ext cx="4597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«И вею(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)т древними поверьями 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 Ее 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пр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гие шелка, 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И шляпа с тра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рными перьями, </a:t>
            </a:r>
          </a:p>
          <a:p>
            <a:r>
              <a:rPr lang="ru-RU" sz="2400">
                <a:latin typeface="Calibri" pitchFamily="34" charset="0"/>
                <a:cs typeface="Times New Roman" pitchFamily="18" charset="0"/>
              </a:rPr>
              <a:t>Ив кольцах 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зкая р</a:t>
            </a:r>
            <a:r>
              <a:rPr lang="ru-RU" sz="240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У</a:t>
            </a:r>
            <a:r>
              <a:rPr lang="ru-RU" sz="2400">
                <a:latin typeface="Calibri" pitchFamily="34" charset="0"/>
                <a:cs typeface="Times New Roman" pitchFamily="18" charset="0"/>
              </a:rPr>
              <a:t>ка».</a:t>
            </a:r>
          </a:p>
        </p:txBody>
      </p:sp>
      <p:pic>
        <p:nvPicPr>
          <p:cNvPr id="14337" name="Picture 1" descr="C:\Documents and Settings\1\Рабочий стол\Блок модель\Рисунок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4048" y="1772816"/>
            <a:ext cx="2983409" cy="3538711"/>
          </a:xfrm>
          <a:prstGeom prst="star10">
            <a:avLst/>
          </a:prstGeom>
          <a:ln>
            <a:noFill/>
          </a:ln>
          <a:effectLst>
            <a:glow rad="228600">
              <a:srgbClr val="0070C0">
                <a:alpha val="40000"/>
              </a:srgb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3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" descr="C:\Documents and Settings\1\Рабочий стол\Блок модель\очарованная даль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Заголовок 3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0" name="Прямоугольник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563" y="1468438"/>
            <a:ext cx="5602287" cy="552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Волна 10"/>
          <p:cNvSpPr/>
          <p:nvPr/>
        </p:nvSpPr>
        <p:spPr>
          <a:xfrm>
            <a:off x="1331640" y="260648"/>
            <a:ext cx="6696744" cy="1512168"/>
          </a:xfrm>
          <a:prstGeom prst="wave">
            <a:avLst/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ln>
            <a:solidFill>
              <a:srgbClr val="9933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>
                <a:ln>
                  <a:solidFill>
                    <a:srgbClr val="993300"/>
                  </a:solidFill>
                </a:ln>
                <a:solidFill>
                  <a:srgbClr val="000000">
                    <a:lumMod val="65000"/>
                    <a:lumOff val="35000"/>
                  </a:srgbClr>
                </a:solidFill>
              </a:rPr>
              <a:t>Образы - символы 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547664" y="2996952"/>
            <a:ext cx="4752528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синие бездонные очи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267744" y="1772816"/>
            <a:ext cx="4262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очарованный берег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339752" y="2348880"/>
            <a:ext cx="40831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очарованная даль </a:t>
            </a: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6407150" y="2852738"/>
            <a:ext cx="2736850" cy="1655762"/>
          </a:xfrm>
          <a:prstGeom prst="wedgeRoundRectCallout">
            <a:avLst>
              <a:gd name="adj1" fmla="val -56625"/>
              <a:gd name="adj2" fmla="val -81822"/>
              <a:gd name="adj3" fmla="val 16667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возможности приплыть к другому берегу жизни</a:t>
            </a:r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4859338" y="4652963"/>
            <a:ext cx="3025775" cy="1944687"/>
          </a:xfrm>
          <a:prstGeom prst="wedgeRoundRectCallout">
            <a:avLst>
              <a:gd name="adj1" fmla="val -117591"/>
              <a:gd name="adj2" fmla="val -108180"/>
              <a:gd name="adj3" fmla="val 16667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1"/>
                </a:solidFill>
              </a:rPr>
              <a:t>Синий цвет означает у Блока звездное, высокое, недостижимое; лиловый – тревожное.</a:t>
            </a:r>
          </a:p>
        </p:txBody>
      </p:sp>
      <p:grpSp>
        <p:nvGrpSpPr>
          <p:cNvPr id="2" name="Группа 20"/>
          <p:cNvGrpSpPr>
            <a:grpSpLocks/>
          </p:cNvGrpSpPr>
          <p:nvPr/>
        </p:nvGrpSpPr>
        <p:grpSpPr bwMode="auto">
          <a:xfrm>
            <a:off x="0" y="3729038"/>
            <a:ext cx="4248150" cy="3128962"/>
            <a:chOff x="323528" y="3441699"/>
            <a:chExt cx="4248472" cy="3128270"/>
          </a:xfrm>
        </p:grpSpPr>
        <p:pic>
          <p:nvPicPr>
            <p:cNvPr id="37900" name="Picture 2" descr="C:\Documents and Settings\1\Рабочий стол\Блок модель\незнакомка 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23528" y="3441699"/>
              <a:ext cx="4248472" cy="3128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7901" name="TextBox 22"/>
            <p:cNvSpPr txBox="1">
              <a:spLocks noChangeArrowheads="1"/>
            </p:cNvSpPr>
            <p:nvPr/>
          </p:nvSpPr>
          <p:spPr bwMode="auto">
            <a:xfrm>
              <a:off x="2087216" y="3645025"/>
              <a:ext cx="2448272" cy="2554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>
                  <a:solidFill>
                    <a:schemeClr val="bg1"/>
                  </a:solidFill>
                  <a:latin typeface="Calibri" pitchFamily="34" charset="0"/>
                </a:rPr>
                <a:t>Этот образ исполнен поэтической прелести, отгорожен от грязи действительности возвышенным восприятием лирического героя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" fill="hold">
                      <p:stCondLst>
                        <p:cond delay="0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000">
              <a:srgbClr val="8488C4">
                <a:alpha val="56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Ramk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1691680" y="4509120"/>
            <a:ext cx="58646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И странной близостью закованный</a:t>
            </a:r>
          </a:p>
        </p:txBody>
      </p:sp>
      <p:sp>
        <p:nvSpPr>
          <p:cNvPr id="17" name="Овал 16">
            <a:hlinkClick r:id="rId3" action="ppaction://hlinksldjump"/>
          </p:cNvPr>
          <p:cNvSpPr/>
          <p:nvPr/>
        </p:nvSpPr>
        <p:spPr>
          <a:xfrm>
            <a:off x="684213" y="1412875"/>
            <a:ext cx="3887787" cy="2952750"/>
          </a:xfrm>
          <a:prstGeom prst="ellipse">
            <a:avLst/>
          </a:prstGeom>
          <a:gradFill flip="none" rotWithShape="1">
            <a:gsLst>
              <a:gs pos="95000">
                <a:srgbClr val="00B0F0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n w="31550" cmpd="sng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" name="Прямоугольник 17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2325" y="2073275"/>
            <a:ext cx="3756025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131840" y="476672"/>
            <a:ext cx="288032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CCCCFF"/>
                    </a:gs>
                    <a:gs pos="17999">
                      <a:srgbClr val="99CCFF"/>
                    </a:gs>
                    <a:gs pos="36000">
                      <a:srgbClr val="9966FF"/>
                    </a:gs>
                    <a:gs pos="61000">
                      <a:srgbClr val="CC99FF"/>
                    </a:gs>
                    <a:gs pos="82001">
                      <a:srgbClr val="99CCFF"/>
                    </a:gs>
                    <a:gs pos="100000">
                      <a:srgbClr val="CCCC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Одиночество</a:t>
            </a:r>
          </a:p>
        </p:txBody>
      </p:sp>
      <p:pic>
        <p:nvPicPr>
          <p:cNvPr id="23" name="Picture 1" descr="C:\Documents and Settings\1\Рабочий стол\Блок модель\Рисунок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508104" y="980728"/>
            <a:ext cx="2983409" cy="3538711"/>
          </a:xfrm>
          <a:prstGeom prst="star10">
            <a:avLst/>
          </a:prstGeom>
          <a:ln>
            <a:noFill/>
          </a:ln>
          <a:effectLst>
            <a:glow rad="228600">
              <a:srgbClr val="0070C0">
                <a:alpha val="40000"/>
              </a:srgbClr>
            </a:glow>
            <a:softEdge rad="112500"/>
          </a:effectLst>
        </p:spPr>
      </p:pic>
      <p:sp>
        <p:nvSpPr>
          <p:cNvPr id="24" name="Прямоугольник 23"/>
          <p:cNvSpPr/>
          <p:nvPr/>
        </p:nvSpPr>
        <p:spPr>
          <a:xfrm>
            <a:off x="1907704" y="5085184"/>
            <a:ext cx="482453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Глухие тайны мне поручены,                      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1835696" y="5661248"/>
            <a:ext cx="5184576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82"/>
                    </a:gs>
                    <a:gs pos="13000">
                      <a:srgbClr val="0047FF"/>
                    </a:gs>
                    <a:gs pos="28000">
                      <a:srgbClr val="000082"/>
                    </a:gs>
                    <a:gs pos="42999">
                      <a:srgbClr val="0047FF"/>
                    </a:gs>
                    <a:gs pos="58000">
                      <a:srgbClr val="000082"/>
                    </a:gs>
                    <a:gs pos="72000">
                      <a:srgbClr val="0047FF"/>
                    </a:gs>
                    <a:gs pos="87000">
                      <a:srgbClr val="000082"/>
                    </a:gs>
                    <a:gs pos="100000">
                      <a:srgbClr val="0047FF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Мне чье-то солнце вручено…</a:t>
            </a:r>
          </a:p>
        </p:txBody>
      </p:sp>
      <p:sp>
        <p:nvSpPr>
          <p:cNvPr id="26" name="Солнце 25"/>
          <p:cNvSpPr/>
          <p:nvPr/>
        </p:nvSpPr>
        <p:spPr>
          <a:xfrm>
            <a:off x="3995738" y="620713"/>
            <a:ext cx="5653087" cy="4176712"/>
          </a:xfrm>
          <a:prstGeom prst="sun">
            <a:avLst/>
          </a:prstGeom>
          <a:gradFill>
            <a:gsLst>
              <a:gs pos="0">
                <a:srgbClr val="825600"/>
              </a:gs>
              <a:gs pos="13000">
                <a:srgbClr val="FFA800"/>
              </a:gs>
              <a:gs pos="28000">
                <a:srgbClr val="825600"/>
              </a:gs>
              <a:gs pos="42999">
                <a:srgbClr val="FFA800"/>
              </a:gs>
              <a:gs pos="58000">
                <a:srgbClr val="825600"/>
              </a:gs>
              <a:gs pos="72000">
                <a:srgbClr val="FFA800"/>
              </a:gs>
              <a:gs pos="87000">
                <a:srgbClr val="825600"/>
              </a:gs>
              <a:gs pos="100000">
                <a:srgbClr val="FFA800"/>
              </a:gs>
            </a:gsLst>
            <a:lin ang="162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Солнце — символ Женственности символ счастья, любви.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28" name="Прямоугольник 27"/>
          <p:cNvPicPr>
            <a:picLocks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57325" y="4273550"/>
            <a:ext cx="59975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Прямоугольник 28"/>
          <p:cNvSpPr/>
          <p:nvPr/>
        </p:nvSpPr>
        <p:spPr>
          <a:xfrm>
            <a:off x="1187624" y="404664"/>
            <a:ext cx="6984776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открытие поэзии, </a:t>
            </a:r>
            <a:r>
              <a:rPr lang="ru-RU" sz="3600" b="1" spc="50" dirty="0" err="1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посвященность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162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n-lt"/>
              </a:rPr>
              <a:t> в тайны очарования другого мира, пусть и в воображении</a:t>
            </a:r>
          </a:p>
        </p:txBody>
      </p:sp>
      <p:grpSp>
        <p:nvGrpSpPr>
          <p:cNvPr id="2" name="Группа 29"/>
          <p:cNvGrpSpPr>
            <a:grpSpLocks/>
          </p:cNvGrpSpPr>
          <p:nvPr/>
        </p:nvGrpSpPr>
        <p:grpSpPr bwMode="auto">
          <a:xfrm>
            <a:off x="4140200" y="2492375"/>
            <a:ext cx="1360488" cy="1731963"/>
            <a:chOff x="4139952" y="2564904"/>
            <a:chExt cx="1360810" cy="1730820"/>
          </a:xfrm>
        </p:grpSpPr>
        <p:pic>
          <p:nvPicPr>
            <p:cNvPr id="38926" name="Picture 4" descr="C:\Documents and Settings\1\Рабочий стол\Блок модель\старое окно.jp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139952" y="2564904"/>
              <a:ext cx="1350733" cy="1728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927" name="Picture 5" descr="C:\Documents and Settings\1\Рабочий стол\Блок модель\стакан .jpg"/>
            <p:cNvPicPr>
              <a:picLocks noChangeAspect="1" noChangeArrowheads="1"/>
            </p:cNvPicPr>
            <p:nvPr/>
          </p:nvPicPr>
          <p:blipFill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932040" y="3429000"/>
              <a:ext cx="568722" cy="8667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3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</p:childTnLst>
        </p:cTn>
      </p:par>
    </p:tnLst>
    <p:bldLst>
      <p:bldP spid="17" grpId="0" animBg="1"/>
      <p:bldP spid="26" grpId="0" animBg="1"/>
      <p:bldP spid="26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/>
              <a:t>Источники: </a:t>
            </a:r>
          </a:p>
        </p:txBody>
      </p:sp>
      <p:sp>
        <p:nvSpPr>
          <p:cNvPr id="39939" name="Содержимое 5"/>
          <p:cNvSpPr>
            <a:spLocks noGrp="1"/>
          </p:cNvSpPr>
          <p:nvPr>
            <p:ph idx="1"/>
          </p:nvPr>
        </p:nvSpPr>
        <p:spPr>
          <a:xfrm>
            <a:off x="395288" y="1268413"/>
            <a:ext cx="8229600" cy="5184775"/>
          </a:xfrm>
        </p:spPr>
        <p:txBody>
          <a:bodyPr/>
          <a:lstStyle/>
          <a:p>
            <a:r>
              <a:rPr lang="en-US" sz="1800" smtClean="0"/>
              <a:t>Alexander_Blok.jpeg‎  - </a:t>
            </a:r>
            <a:r>
              <a:rPr lang="en-US" sz="1800" u="sng" smtClean="0">
                <a:hlinkClick r:id="rId2"/>
              </a:rPr>
              <a:t>http://upload.wikimedia.org/wikipedia/commons/9/98/Alexander_Blok.jpeg</a:t>
            </a:r>
            <a:r>
              <a:rPr lang="ru-RU" sz="1800" smtClean="0"/>
              <a:t> </a:t>
            </a:r>
          </a:p>
          <a:p>
            <a:r>
              <a:rPr lang="ru-RU" sz="1800" smtClean="0"/>
              <a:t>28 Он как "Незнакомка" А. Блока в изображении Ильи. - </a:t>
            </a:r>
            <a:r>
              <a:rPr lang="ru-RU" sz="1800" u="sng" smtClean="0">
                <a:hlinkClick r:id="rId3"/>
              </a:rPr>
              <a:t>http://glazunov.pereplet.ru/klassika_pic/28.jpg</a:t>
            </a:r>
            <a:r>
              <a:rPr lang="ru-RU" sz="1800" smtClean="0"/>
              <a:t> </a:t>
            </a:r>
          </a:p>
          <a:p>
            <a:r>
              <a:rPr lang="ru-RU" sz="1800" smtClean="0"/>
              <a:t>29 -Незнакомка Блока  -  </a:t>
            </a:r>
            <a:r>
              <a:rPr lang="ru-RU" sz="1800" u="sng" smtClean="0">
                <a:hlinkClick r:id="rId4"/>
              </a:rPr>
              <a:t>http://glazunov.pereplet.ru/klassika_pic/29.jpg</a:t>
            </a:r>
            <a:r>
              <a:rPr lang="ru-RU" sz="1800" smtClean="0"/>
              <a:t> </a:t>
            </a:r>
          </a:p>
          <a:p>
            <a:r>
              <a:rPr lang="ru-RU" sz="1800" u="sng" smtClean="0">
                <a:hlinkClick r:id="rId5"/>
              </a:rPr>
              <a:t>http://img.liveinternet.ru/images/attach/1/10081/10081745_1301673.jpg</a:t>
            </a:r>
            <a:r>
              <a:rPr lang="ru-RU" sz="1800" smtClean="0"/>
              <a:t> </a:t>
            </a:r>
          </a:p>
          <a:p>
            <a:r>
              <a:rPr lang="ru-RU" sz="1800" u="sng" smtClean="0">
                <a:hlinkClick r:id="rId6"/>
              </a:rPr>
              <a:t>http://s50.radikal.ru/i129/0809/e5/35f64261fb17.jpg</a:t>
            </a:r>
            <a:r>
              <a:rPr lang="ru-RU" sz="1800" smtClean="0"/>
              <a:t> </a:t>
            </a:r>
          </a:p>
          <a:p>
            <a:r>
              <a:rPr lang="ru-RU" sz="1800" u="sng" smtClean="0">
                <a:hlinkClick r:id="rId7"/>
              </a:rPr>
              <a:t>http://stat16.privet.ru/lr/091014c9b77aa167c505d90c577049b4</a:t>
            </a:r>
            <a:r>
              <a:rPr lang="ru-RU" sz="1800" smtClean="0"/>
              <a:t> </a:t>
            </a:r>
          </a:p>
          <a:p>
            <a:r>
              <a:rPr lang="ru-RU" sz="1800" smtClean="0"/>
              <a:t>Демон (сидящий). Картина художника М. А. Врубеля. - </a:t>
            </a:r>
            <a:r>
              <a:rPr lang="ru-RU" sz="1800" u="sng" smtClean="0">
                <a:hlinkClick r:id="rId8"/>
              </a:rPr>
              <a:t>http://img0.liveinternet.ru/images/attach/b/1/2334/2334451_DEMON_SIDYASCHIY.jpg</a:t>
            </a:r>
            <a:r>
              <a:rPr lang="ru-RU" sz="1800" smtClean="0"/>
              <a:t> </a:t>
            </a:r>
          </a:p>
          <a:p>
            <a:r>
              <a:rPr lang="ru-RU" sz="1800" smtClean="0"/>
              <a:t>весенний и тлетворный дух - </a:t>
            </a:r>
            <a:r>
              <a:rPr lang="ru-RU" sz="1800" u="sng" smtClean="0">
                <a:hlinkClick r:id="rId9"/>
              </a:rPr>
              <a:t>http://www.clubochek.ru/images/products/33276/802737058.jpeg</a:t>
            </a:r>
            <a:r>
              <a:rPr lang="ru-RU" sz="1800" smtClean="0"/>
              <a:t> </a:t>
            </a:r>
          </a:p>
          <a:p>
            <a:r>
              <a:rPr lang="ru-RU" sz="1800" smtClean="0"/>
              <a:t>незнакомка - </a:t>
            </a:r>
            <a:r>
              <a:rPr lang="ru-RU" sz="1800" u="sng" smtClean="0">
                <a:hlinkClick r:id="rId10"/>
              </a:rPr>
              <a:t>http://www.playcast.ru/uploads/2009/08/17/1148177.jpg</a:t>
            </a:r>
            <a:r>
              <a:rPr lang="ru-RU" sz="1800" smtClean="0"/>
              <a:t>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Содержимое 2"/>
          <p:cNvSpPr>
            <a:spLocks noGrp="1"/>
          </p:cNvSpPr>
          <p:nvPr>
            <p:ph idx="1"/>
          </p:nvPr>
        </p:nvSpPr>
        <p:spPr>
          <a:xfrm>
            <a:off x="323850" y="549275"/>
            <a:ext cx="8229600" cy="6308725"/>
          </a:xfrm>
        </p:spPr>
        <p:txBody>
          <a:bodyPr/>
          <a:lstStyle/>
          <a:p>
            <a:r>
              <a:rPr lang="ru-RU" sz="1800" smtClean="0"/>
              <a:t>незнакомка 2 -  </a:t>
            </a:r>
            <a:r>
              <a:rPr lang="ru-RU" sz="1800" u="sng" smtClean="0">
                <a:hlinkClick r:id="rId2"/>
              </a:rPr>
              <a:t>http://img-eburg.fotki.yandex.ru/get/23/vibpxhgglzd.b24/0_2efd2_8538de21_XL</a:t>
            </a:r>
            <a:r>
              <a:rPr lang="ru-RU" sz="1800" smtClean="0"/>
              <a:t> </a:t>
            </a:r>
          </a:p>
          <a:p>
            <a:r>
              <a:rPr lang="ru-RU" sz="1800" u="sng" smtClean="0">
                <a:hlinkClick r:id="rId3"/>
              </a:rPr>
              <a:t>http://upload.wikimedia.org/wikipedia/commons/thumb/c/ce/Kramskoy_Portrait_of_a_Woman.jpg/770px-Kramskoy_Portrait_of_a_Woman.jpg</a:t>
            </a:r>
            <a:r>
              <a:rPr lang="ru-RU" sz="1800" smtClean="0"/>
              <a:t> </a:t>
            </a:r>
          </a:p>
          <a:p>
            <a:r>
              <a:rPr lang="ru-RU" sz="1800" u="sng" smtClean="0">
                <a:hlinkClick r:id="rId4"/>
              </a:rPr>
              <a:t>http://img1.liveinternet.ru/images/attach/b/3/28/664/28664122_Boldini_Giovanni_Portrait_of_the_Marchesa_Luisa_Casati_with_a_Greyhound.jpg</a:t>
            </a:r>
            <a:r>
              <a:rPr lang="ru-RU" sz="1800" smtClean="0"/>
              <a:t> </a:t>
            </a:r>
          </a:p>
          <a:p>
            <a:r>
              <a:rPr lang="ru-RU" sz="1800" smtClean="0"/>
              <a:t>старое окно - </a:t>
            </a:r>
            <a:r>
              <a:rPr lang="ru-RU" sz="1800" u="sng" smtClean="0">
                <a:hlinkClick r:id="rId5"/>
              </a:rPr>
              <a:t>http://photos.lifeisphoto.ru/61/0/612033.jpg</a:t>
            </a:r>
            <a:r>
              <a:rPr lang="ru-RU" sz="1800" smtClean="0"/>
              <a:t> </a:t>
            </a:r>
          </a:p>
          <a:p>
            <a:endParaRPr lang="ru-RU" sz="1800" smtClean="0"/>
          </a:p>
          <a:p>
            <a:r>
              <a:rPr lang="ru-RU" sz="1800" smtClean="0"/>
              <a:t>ресторан - </a:t>
            </a:r>
            <a:r>
              <a:rPr lang="ru-RU" sz="1800" u="sng" smtClean="0">
                <a:hlinkClick r:id="rId6"/>
              </a:rPr>
              <a:t>http://www.ati.com.ua/photo/bb/big/1276498209.jpg</a:t>
            </a:r>
            <a:r>
              <a:rPr lang="ru-RU" sz="1800" smtClean="0"/>
              <a:t> </a:t>
            </a:r>
          </a:p>
          <a:p>
            <a:r>
              <a:rPr lang="ru-RU" sz="1800" smtClean="0"/>
              <a:t>крендель булочной - </a:t>
            </a:r>
            <a:r>
              <a:rPr lang="ru-RU" sz="1800" u="sng" smtClean="0">
                <a:hlinkClick r:id="rId7"/>
              </a:rPr>
              <a:t>http://img-eburg.fotki.yandex.ru/get/8/marvic-1983.19/0_4ca9_1782e454_XL</a:t>
            </a:r>
            <a:r>
              <a:rPr lang="ru-RU" sz="1800" smtClean="0"/>
              <a:t> </a:t>
            </a:r>
          </a:p>
          <a:p>
            <a:r>
              <a:rPr lang="ru-RU" sz="1800" smtClean="0"/>
              <a:t>фото Вечер за шлагбаумом - </a:t>
            </a:r>
            <a:r>
              <a:rPr lang="ru-RU" sz="1800" u="sng" smtClean="0">
                <a:hlinkClick r:id="rId8"/>
              </a:rPr>
              <a:t>http://www.photoforum.ru/f/photo/000/436/436359_65.jpg</a:t>
            </a:r>
            <a:r>
              <a:rPr lang="ru-RU" sz="1800" smtClean="0"/>
              <a:t> </a:t>
            </a:r>
          </a:p>
          <a:p>
            <a:r>
              <a:rPr lang="ru-RU" sz="1800" smtClean="0"/>
              <a:t>очарованная даль - http://img-fotki.yandex.ru/get/3206/kmrw2001.0/0_1b8d_a8614cc5_XL </a:t>
            </a:r>
          </a:p>
          <a:p>
            <a:r>
              <a:rPr lang="ru-RU" sz="1800" smtClean="0"/>
              <a:t> Kov-A-Blok - http://www.kovenatsky.ru/drawings/Kov-A-Blok.jpg </a:t>
            </a:r>
          </a:p>
          <a:p>
            <a:r>
              <a:rPr lang="ru-RU" sz="1800" smtClean="0"/>
              <a:t>Борис Ветров (аудио) читает стих «Незнакомка» - http://www.stihophone.ru/works.php?ID=15493 </a:t>
            </a:r>
          </a:p>
          <a:p>
            <a:endParaRPr lang="ru-RU" sz="1800" smtClean="0"/>
          </a:p>
          <a:p>
            <a:endParaRPr lang="ru-RU" smtClean="0">
              <a:solidFill>
                <a:srgbClr val="000000"/>
              </a:solidFill>
            </a:endParaRPr>
          </a:p>
          <a:p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4"/>
          <a:srcRect/>
          <a:stretch>
            <a:fillRect/>
          </a:stretch>
        </p:blipFill>
        <p:spPr>
          <a:xfrm>
            <a:off x="963613" y="201613"/>
            <a:ext cx="7431087" cy="1047750"/>
          </a:xfrm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187450" y="1052513"/>
            <a:ext cx="7272338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По вечерам над ресторанами</a:t>
            </a:r>
            <a:endParaRPr lang="ru-RU" sz="36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Горячий воздух дик и глух,</a:t>
            </a:r>
            <a:endParaRPr lang="ru-RU" sz="36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И правит окриками пьяными</a:t>
            </a:r>
            <a:endParaRPr lang="ru-RU" sz="3600"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Весенний и тлетворный дух.</a:t>
            </a:r>
          </a:p>
          <a:p>
            <a:endParaRPr lang="ru-RU" sz="3600"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 Вдали, над пылью переулочной,</a:t>
            </a:r>
          </a:p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Над скукой загородных дач,</a:t>
            </a:r>
          </a:p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Чуть золотится крендель булочной,</a:t>
            </a:r>
          </a:p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И раздается детский плач.</a:t>
            </a:r>
          </a:p>
          <a:p>
            <a:r>
              <a:rPr lang="ru-RU" sz="3600">
                <a:latin typeface="Calibri" pitchFamily="34" charset="0"/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988" y="0"/>
            <a:ext cx="7416800" cy="981075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42988" y="620713"/>
            <a:ext cx="7416800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Calibri" pitchFamily="34" charset="0"/>
              </a:rPr>
              <a:t> </a:t>
            </a:r>
          </a:p>
          <a:p>
            <a:r>
              <a:rPr lang="ru-RU" sz="3600">
                <a:latin typeface="Calibri" pitchFamily="34" charset="0"/>
              </a:rPr>
              <a:t>И каждый вечер, за шлагбаумами.</a:t>
            </a:r>
          </a:p>
          <a:p>
            <a:r>
              <a:rPr lang="ru-RU" sz="3600">
                <a:latin typeface="Calibri" pitchFamily="34" charset="0"/>
              </a:rPr>
              <a:t>Заламывая котелки,</a:t>
            </a:r>
          </a:p>
          <a:p>
            <a:r>
              <a:rPr lang="ru-RU" sz="3600">
                <a:latin typeface="Calibri" pitchFamily="34" charset="0"/>
              </a:rPr>
              <a:t>Среди канав гуляют с дамами</a:t>
            </a:r>
          </a:p>
          <a:p>
            <a:r>
              <a:rPr lang="ru-RU" sz="3600">
                <a:latin typeface="Calibri" pitchFamily="34" charset="0"/>
              </a:rPr>
              <a:t>Испытанные остряки. 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Над озером скрипят уключины,</a:t>
            </a:r>
          </a:p>
          <a:p>
            <a:r>
              <a:rPr lang="ru-RU" sz="3600">
                <a:latin typeface="Calibri" pitchFamily="34" charset="0"/>
              </a:rPr>
              <a:t>И раздается женский визг,</a:t>
            </a:r>
          </a:p>
          <a:p>
            <a:r>
              <a:rPr lang="ru-RU" sz="3600">
                <a:latin typeface="Calibri" pitchFamily="34" charset="0"/>
              </a:rPr>
              <a:t>А в небе, ко всему приученный,</a:t>
            </a:r>
          </a:p>
          <a:p>
            <a:r>
              <a:rPr lang="ru-RU" sz="3600">
                <a:latin typeface="Calibri" pitchFamily="34" charset="0"/>
              </a:rPr>
              <a:t>Бессмысленно кривится диск.</a:t>
            </a:r>
            <a:endParaRPr lang="ru-RU" sz="3600"/>
          </a:p>
        </p:txBody>
      </p:sp>
    </p:spTree>
  </p:cSld>
  <p:clrMapOvr>
    <a:masterClrMapping/>
  </p:clrMapOvr>
  <p:transition advClick="0" advTm="2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2458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988" y="0"/>
            <a:ext cx="7416800" cy="981075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116013" y="836613"/>
            <a:ext cx="7488237" cy="538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latin typeface="Calibri" pitchFamily="34" charset="0"/>
              </a:rPr>
              <a:t>И каждый вечер друг единственный</a:t>
            </a:r>
          </a:p>
          <a:p>
            <a:r>
              <a:rPr lang="ru-RU" sz="3600">
                <a:latin typeface="Calibri" pitchFamily="34" charset="0"/>
              </a:rPr>
              <a:t>В моем стакане отражен</a:t>
            </a:r>
          </a:p>
          <a:p>
            <a:r>
              <a:rPr lang="ru-RU" sz="3600">
                <a:latin typeface="Calibri" pitchFamily="34" charset="0"/>
              </a:rPr>
              <a:t>И влагой терпкой и таинственной,</a:t>
            </a:r>
          </a:p>
          <a:p>
            <a:r>
              <a:rPr lang="ru-RU" sz="3600">
                <a:latin typeface="Calibri" pitchFamily="34" charset="0"/>
              </a:rPr>
              <a:t>Как я, смирён и оглушен.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 А рядом у соседних столиков</a:t>
            </a:r>
          </a:p>
          <a:p>
            <a:r>
              <a:rPr lang="ru-RU" sz="3600">
                <a:latin typeface="Calibri" pitchFamily="34" charset="0"/>
              </a:rPr>
              <a:t>Лакеи сонные торчат,</a:t>
            </a:r>
          </a:p>
          <a:p>
            <a:r>
              <a:rPr lang="ru-RU" sz="3600">
                <a:latin typeface="Calibri" pitchFamily="34" charset="0"/>
              </a:rPr>
              <a:t>И пьяницы с глазами кроликов</a:t>
            </a:r>
          </a:p>
          <a:p>
            <a:r>
              <a:rPr lang="ru-RU" sz="3600">
                <a:latin typeface="Calibri" pitchFamily="34" charset="0"/>
              </a:rPr>
              <a:t>"In vino veritas!"* кричат.</a:t>
            </a:r>
            <a:endParaRPr lang="ru-RU" sz="2000">
              <a:latin typeface="Calibri" pitchFamily="34" charset="0"/>
            </a:endParaRPr>
          </a:p>
          <a:p>
            <a:r>
              <a:rPr lang="ru-RU" sz="2000">
                <a:latin typeface="Calibri" pitchFamily="34" charset="0"/>
              </a:rPr>
              <a:t> </a:t>
            </a:r>
          </a:p>
        </p:txBody>
      </p:sp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2988" y="0"/>
            <a:ext cx="7416800" cy="981075"/>
          </a:xfrm>
        </p:spPr>
        <p:txBody>
          <a:bodyPr rtlCol="0"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1042988" y="981075"/>
            <a:ext cx="74168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000">
                <a:latin typeface="Calibri" pitchFamily="34" charset="0"/>
              </a:rPr>
              <a:t> </a:t>
            </a:r>
            <a:r>
              <a:rPr lang="ru-RU" sz="3600">
                <a:latin typeface="Calibri" pitchFamily="34" charset="0"/>
              </a:rPr>
              <a:t>И каждый вечер, в час назначенный</a:t>
            </a:r>
          </a:p>
          <a:p>
            <a:r>
              <a:rPr lang="ru-RU" sz="3600">
                <a:latin typeface="Calibri" pitchFamily="34" charset="0"/>
              </a:rPr>
              <a:t>(Иль это только снится мне?),</a:t>
            </a:r>
          </a:p>
          <a:p>
            <a:r>
              <a:rPr lang="ru-RU" sz="3600">
                <a:latin typeface="Calibri" pitchFamily="34" charset="0"/>
              </a:rPr>
              <a:t>Девичий стан, шелками схваченный,</a:t>
            </a:r>
          </a:p>
          <a:p>
            <a:r>
              <a:rPr lang="ru-RU" sz="3600">
                <a:latin typeface="Calibri" pitchFamily="34" charset="0"/>
              </a:rPr>
              <a:t>В туманном движется окне. 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И медленно, пройдя меж пьяными,</a:t>
            </a:r>
          </a:p>
          <a:p>
            <a:r>
              <a:rPr lang="ru-RU" sz="3600">
                <a:latin typeface="Calibri" pitchFamily="34" charset="0"/>
              </a:rPr>
              <a:t>Всегда без спутников, одна,</a:t>
            </a:r>
          </a:p>
          <a:p>
            <a:r>
              <a:rPr lang="ru-RU" sz="3600">
                <a:latin typeface="Calibri" pitchFamily="34" charset="0"/>
              </a:rPr>
              <a:t>Дыша духами и туманами,</a:t>
            </a:r>
          </a:p>
          <a:p>
            <a:r>
              <a:rPr lang="ru-RU" sz="3600">
                <a:latin typeface="Calibri" pitchFamily="34" charset="0"/>
              </a:rPr>
              <a:t>Она садится у окна.</a:t>
            </a:r>
          </a:p>
        </p:txBody>
      </p:sp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042988" y="981075"/>
            <a:ext cx="7561262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latin typeface="Calibri" pitchFamily="34" charset="0"/>
              </a:rPr>
              <a:t>И веют древними поверьями</a:t>
            </a:r>
          </a:p>
          <a:p>
            <a:r>
              <a:rPr lang="ru-RU" sz="3600">
                <a:latin typeface="Calibri" pitchFamily="34" charset="0"/>
              </a:rPr>
              <a:t>Ее упругие шелка,</a:t>
            </a:r>
          </a:p>
          <a:p>
            <a:r>
              <a:rPr lang="ru-RU" sz="3600">
                <a:latin typeface="Calibri" pitchFamily="34" charset="0"/>
              </a:rPr>
              <a:t>И шляпа с траурными перьями,</a:t>
            </a:r>
          </a:p>
          <a:p>
            <a:r>
              <a:rPr lang="ru-RU" sz="3600">
                <a:latin typeface="Calibri" pitchFamily="34" charset="0"/>
              </a:rPr>
              <a:t>И в кольцах узкая рука.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И странной близостью закованный,</a:t>
            </a:r>
          </a:p>
          <a:p>
            <a:r>
              <a:rPr lang="ru-RU" sz="3600">
                <a:latin typeface="Calibri" pitchFamily="34" charset="0"/>
              </a:rPr>
              <a:t>Смотрю за темную вуаль,</a:t>
            </a:r>
          </a:p>
          <a:p>
            <a:r>
              <a:rPr lang="ru-RU" sz="3600">
                <a:latin typeface="Calibri" pitchFamily="34" charset="0"/>
              </a:rPr>
              <a:t>И вижу берег очарованный</a:t>
            </a:r>
          </a:p>
          <a:p>
            <a:r>
              <a:rPr lang="ru-RU" sz="3600">
                <a:latin typeface="Calibri" pitchFamily="34" charset="0"/>
              </a:rPr>
              <a:t>И очарованную даль.</a:t>
            </a:r>
          </a:p>
        </p:txBody>
      </p:sp>
      <p:sp>
        <p:nvSpPr>
          <p:cNvPr id="2048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1547813" y="765175"/>
            <a:ext cx="66611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latin typeface="Calibri" pitchFamily="34" charset="0"/>
              </a:rPr>
              <a:t>Глухие тайны мне поручены,</a:t>
            </a:r>
          </a:p>
          <a:p>
            <a:r>
              <a:rPr lang="ru-RU" sz="3600">
                <a:latin typeface="Calibri" pitchFamily="34" charset="0"/>
              </a:rPr>
              <a:t>Мне чье-то солнце вручено,</a:t>
            </a:r>
          </a:p>
          <a:p>
            <a:r>
              <a:rPr lang="ru-RU" sz="3600">
                <a:latin typeface="Calibri" pitchFamily="34" charset="0"/>
              </a:rPr>
              <a:t>И все души моей излучины</a:t>
            </a:r>
          </a:p>
          <a:p>
            <a:r>
              <a:rPr lang="ru-RU" sz="3600">
                <a:latin typeface="Calibri" pitchFamily="34" charset="0"/>
              </a:rPr>
              <a:t>Пронзило терпкое вино.</a:t>
            </a:r>
          </a:p>
          <a:p>
            <a:endParaRPr lang="ru-RU" sz="36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 И перья страуса склоненные</a:t>
            </a:r>
          </a:p>
          <a:p>
            <a:r>
              <a:rPr lang="ru-RU" sz="3600">
                <a:latin typeface="Calibri" pitchFamily="34" charset="0"/>
              </a:rPr>
              <a:t>В моем качаются мозгу,</a:t>
            </a:r>
          </a:p>
          <a:p>
            <a:r>
              <a:rPr lang="ru-RU" sz="3600">
                <a:latin typeface="Calibri" pitchFamily="34" charset="0"/>
              </a:rPr>
              <a:t>И очи синие бездонные</a:t>
            </a:r>
          </a:p>
          <a:p>
            <a:r>
              <a:rPr lang="ru-RU" sz="3600">
                <a:latin typeface="Calibri" pitchFamily="34" charset="0"/>
              </a:rPr>
              <a:t>Цветут на дальнем берегу. </a:t>
            </a:r>
          </a:p>
          <a:p>
            <a:endParaRPr lang="ru-RU" sz="2800">
              <a:latin typeface="Calibri" pitchFamily="34" charset="0"/>
            </a:endParaRPr>
          </a:p>
        </p:txBody>
      </p:sp>
      <p:sp>
        <p:nvSpPr>
          <p:cNvPr id="2150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endParaRPr lang="ru-RU" sz="4800" smtClean="0"/>
          </a:p>
        </p:txBody>
      </p:sp>
    </p:spTree>
  </p:cSld>
  <p:clrMapOvr>
    <a:masterClrMapping/>
  </p:clrMapOvr>
  <p:transition advClick="0" advTm="24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2458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3000"/>
                                        <p:tgtEl>
                                          <p:spTgt spid="2458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0"/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Ramk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971550" y="1412875"/>
            <a:ext cx="74168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800">
              <a:latin typeface="Calibri" pitchFamily="34" charset="0"/>
            </a:endParaRPr>
          </a:p>
          <a:p>
            <a:r>
              <a:rPr lang="ru-RU" sz="3600">
                <a:latin typeface="Calibri" pitchFamily="34" charset="0"/>
              </a:rPr>
              <a:t>В моей душе лежит сокровище,</a:t>
            </a:r>
          </a:p>
          <a:p>
            <a:r>
              <a:rPr lang="ru-RU" sz="3600">
                <a:latin typeface="Calibri" pitchFamily="34" charset="0"/>
              </a:rPr>
              <a:t>И ключ поручен только мне!</a:t>
            </a:r>
          </a:p>
          <a:p>
            <a:r>
              <a:rPr lang="ru-RU" sz="3600">
                <a:latin typeface="Calibri" pitchFamily="34" charset="0"/>
              </a:rPr>
              <a:t>Ты право, пьяное чудовище!</a:t>
            </a:r>
          </a:p>
          <a:p>
            <a:r>
              <a:rPr lang="ru-RU" sz="3600">
                <a:latin typeface="Calibri" pitchFamily="34" charset="0"/>
              </a:rPr>
              <a:t>Я знаю: истина в вине.</a:t>
            </a:r>
            <a:endParaRPr lang="ru-RU" sz="3600"/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700338" y="5178425"/>
            <a:ext cx="53276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latin typeface="Calibri" pitchFamily="34" charset="0"/>
              </a:rPr>
              <a:t>24 апреля 1906. Озерки</a:t>
            </a:r>
          </a:p>
        </p:txBody>
      </p:sp>
      <p:sp>
        <p:nvSpPr>
          <p:cNvPr id="22533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0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3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build="p"/>
      <p:bldP spid="1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1520</TotalTime>
  <Words>877</Words>
  <Application>Microsoft Office PowerPoint</Application>
  <PresentationFormat>Экран (4:3)</PresentationFormat>
  <Paragraphs>175</Paragraphs>
  <Slides>27</Slides>
  <Notes>1</Notes>
  <HiddenSlides>1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План работы: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Источники: 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hp</dc:creator>
  <cp:lastModifiedBy>hp</cp:lastModifiedBy>
  <cp:revision>167</cp:revision>
  <dcterms:modified xsi:type="dcterms:W3CDTF">2019-12-18T21:29:35Z</dcterms:modified>
</cp:coreProperties>
</file>