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72" autoAdjust="0"/>
    <p:restoredTop sz="94660"/>
  </p:normalViewPr>
  <p:slideViewPr>
    <p:cSldViewPr>
      <p:cViewPr varScale="1">
        <p:scale>
          <a:sx n="54" d="100"/>
          <a:sy n="54" d="100"/>
        </p:scale>
        <p:origin x="-90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1EB0E-BE42-48D4-B343-B3D04A90F16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C584D-287E-4B4D-98D8-1F15849D2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1EB0E-BE42-48D4-B343-B3D04A90F16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C584D-287E-4B4D-98D8-1F15849D2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1EB0E-BE42-48D4-B343-B3D04A90F16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C584D-287E-4B4D-98D8-1F15849D2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1EB0E-BE42-48D4-B343-B3D04A90F16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C584D-287E-4B4D-98D8-1F15849D2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1EB0E-BE42-48D4-B343-B3D04A90F16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C584D-287E-4B4D-98D8-1F15849D2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1EB0E-BE42-48D4-B343-B3D04A90F16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C584D-287E-4B4D-98D8-1F15849D2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1EB0E-BE42-48D4-B343-B3D04A90F16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C584D-287E-4B4D-98D8-1F15849D2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1EB0E-BE42-48D4-B343-B3D04A90F16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C584D-287E-4B4D-98D8-1F15849D2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1EB0E-BE42-48D4-B343-B3D04A90F16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C584D-287E-4B4D-98D8-1F15849D2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1EB0E-BE42-48D4-B343-B3D04A90F16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C584D-287E-4B4D-98D8-1F15849D2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1EB0E-BE42-48D4-B343-B3D04A90F16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C584D-287E-4B4D-98D8-1F15849D2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71EB0E-BE42-48D4-B343-B3D04A90F16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C584D-287E-4B4D-98D8-1F15849D27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Пальто для любимой мамы</a:t>
            </a:r>
            <a:br>
              <a:rPr lang="ru-RU" b="1" dirty="0" smtClean="0"/>
            </a:br>
            <a:r>
              <a:rPr lang="ru-RU" dirty="0" smtClean="0"/>
              <a:t>пошив </a:t>
            </a:r>
            <a:r>
              <a:rPr lang="ru-RU" dirty="0"/>
              <a:t>демисезонного пальто на </a:t>
            </a:r>
            <a:r>
              <a:rPr lang="ru-RU" dirty="0" smtClean="0"/>
              <a:t>подкладке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Выполнила:</a:t>
            </a:r>
          </a:p>
          <a:p>
            <a:r>
              <a:rPr lang="ru-RU" dirty="0">
                <a:solidFill>
                  <a:schemeClr val="tx1"/>
                </a:solidFill>
              </a:rPr>
              <a:t>ученица 7 класса </a:t>
            </a:r>
            <a:r>
              <a:rPr lang="ru-RU" dirty="0" smtClean="0">
                <a:solidFill>
                  <a:schemeClr val="tx1"/>
                </a:solidFill>
              </a:rPr>
              <a:t>………..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МБОУ СШ </a:t>
            </a:r>
            <a:r>
              <a:rPr lang="ru-RU" dirty="0" smtClean="0">
                <a:solidFill>
                  <a:schemeClr val="tx1"/>
                </a:solidFill>
              </a:rPr>
              <a:t>…….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Руководитель:</a:t>
            </a:r>
          </a:p>
          <a:p>
            <a:r>
              <a:rPr lang="ru-RU" dirty="0">
                <a:solidFill>
                  <a:schemeClr val="tx1"/>
                </a:solidFill>
              </a:rPr>
              <a:t>учитель </a:t>
            </a:r>
            <a:r>
              <a:rPr lang="ru-RU" dirty="0" smtClean="0">
                <a:solidFill>
                  <a:schemeClr val="tx1"/>
                </a:solidFill>
              </a:rPr>
              <a:t>технологии ..........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 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/>
              <a:t>Экологическая оценка готового изделия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204864"/>
            <a:ext cx="7859216" cy="3921299"/>
          </a:xfrm>
        </p:spPr>
        <p:txBody>
          <a:bodyPr/>
          <a:lstStyle/>
          <a:p>
            <a:pPr>
              <a:buNone/>
            </a:pPr>
            <a:r>
              <a:rPr lang="ru-RU" dirty="0"/>
              <a:t>Моё изделия получилось полностью безопасно для здоровья,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</a:t>
            </a:r>
            <a:r>
              <a:rPr lang="ru-RU" dirty="0" smtClean="0"/>
              <a:t>так </a:t>
            </a:r>
            <a:r>
              <a:rPr lang="ru-RU" dirty="0"/>
              <a:t>как использовались </a:t>
            </a:r>
            <a:r>
              <a:rPr lang="ru-RU" dirty="0" err="1" smtClean="0"/>
              <a:t>экологичные</a:t>
            </a:r>
            <a:r>
              <a:rPr lang="ru-RU" dirty="0" smtClean="0"/>
              <a:t> безвредные </a:t>
            </a:r>
            <a:r>
              <a:rPr lang="ru-RU" dirty="0"/>
              <a:t>материалы.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Кроме </a:t>
            </a:r>
            <a:r>
              <a:rPr lang="ru-RU" dirty="0"/>
              <a:t>этого оно тёплое, что в осенне-весенний период защищает от холода</a:t>
            </a:r>
            <a:r>
              <a:rPr lang="ru-RU" dirty="0" smtClean="0"/>
              <a:t>. 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Экономический анализ проекта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83568" y="1412776"/>
          <a:ext cx="7599047" cy="5040560"/>
        </p:xfrm>
        <a:graphic>
          <a:graphicData uri="http://schemas.openxmlformats.org/drawingml/2006/table">
            <a:tbl>
              <a:tblPr/>
              <a:tblGrid>
                <a:gridCol w="3070479"/>
                <a:gridCol w="994918"/>
                <a:gridCol w="2120838"/>
                <a:gridCol w="1412812"/>
              </a:tblGrid>
              <a:tr h="6300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Cambria"/>
                          <a:ea typeface="Calibri"/>
                          <a:cs typeface="Times New Roman"/>
                        </a:rPr>
                        <a:t>Наименование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 smtClean="0">
                          <a:latin typeface="Cambria"/>
                          <a:ea typeface="Calibri"/>
                          <a:cs typeface="Times New Roman"/>
                        </a:rPr>
                        <a:t>Кол-во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Cambria"/>
                          <a:ea typeface="Calibri"/>
                          <a:cs typeface="Times New Roman"/>
                        </a:rPr>
                        <a:t>цена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Cambria"/>
                          <a:ea typeface="Calibri"/>
                          <a:cs typeface="Times New Roman"/>
                        </a:rPr>
                        <a:t>сумма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0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mbria"/>
                          <a:ea typeface="Calibri"/>
                          <a:cs typeface="Times New Roman"/>
                        </a:rPr>
                        <a:t>Ткань пальтовая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mbria"/>
                          <a:ea typeface="Calibri"/>
                          <a:cs typeface="Times New Roman"/>
                        </a:rPr>
                        <a:t>3 м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mbria"/>
                          <a:ea typeface="Calibri"/>
                          <a:cs typeface="Times New Roman"/>
                        </a:rPr>
                        <a:t>600 руб/метр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54635" algn="l"/>
                        </a:tabLst>
                      </a:pPr>
                      <a:r>
                        <a:rPr lang="ru-RU" sz="2000">
                          <a:latin typeface="Cambria"/>
                          <a:ea typeface="Calibri"/>
                          <a:cs typeface="Times New Roman"/>
                        </a:rPr>
                        <a:t>1800 руб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0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mbria"/>
                          <a:ea typeface="Calibri"/>
                          <a:cs typeface="Times New Roman"/>
                        </a:rPr>
                        <a:t>Ткань подкладочная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mbria"/>
                          <a:ea typeface="Calibri"/>
                          <a:cs typeface="Times New Roman"/>
                        </a:rPr>
                        <a:t>2,8 м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mbria"/>
                          <a:ea typeface="Calibri"/>
                          <a:cs typeface="Times New Roman"/>
                        </a:rPr>
                        <a:t>250 руб/ метр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mbria"/>
                          <a:ea typeface="Calibri"/>
                          <a:cs typeface="Times New Roman"/>
                        </a:rPr>
                        <a:t>700 руб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0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>
                          <a:latin typeface="Cambria"/>
                          <a:ea typeface="Calibri"/>
                          <a:cs typeface="Times New Roman"/>
                        </a:rPr>
                        <a:t>Дублерин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mbria"/>
                          <a:ea typeface="Calibri"/>
                          <a:cs typeface="Times New Roman"/>
                        </a:rPr>
                        <a:t>1,2 м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mbria"/>
                          <a:ea typeface="Calibri"/>
                          <a:cs typeface="Times New Roman"/>
                        </a:rPr>
                        <a:t>98 </a:t>
                      </a:r>
                      <a:r>
                        <a:rPr lang="ru-RU" sz="2000" dirty="0" err="1">
                          <a:latin typeface="Cambria"/>
                          <a:ea typeface="Calibri"/>
                          <a:cs typeface="Times New Roman"/>
                        </a:rPr>
                        <a:t>руб</a:t>
                      </a:r>
                      <a:r>
                        <a:rPr lang="ru-RU" sz="2000" dirty="0">
                          <a:latin typeface="Cambria"/>
                          <a:ea typeface="Calibri"/>
                          <a:cs typeface="Times New Roman"/>
                        </a:rPr>
                        <a:t> / метр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mbria"/>
                          <a:ea typeface="Calibri"/>
                          <a:cs typeface="Times New Roman"/>
                        </a:rPr>
                        <a:t>117,6 руб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0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mbria"/>
                          <a:ea typeface="Calibri"/>
                          <a:cs typeface="Times New Roman"/>
                        </a:rPr>
                        <a:t>Нитки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mbria"/>
                          <a:ea typeface="Calibri"/>
                          <a:cs typeface="Times New Roman"/>
                        </a:rPr>
                        <a:t>3 шт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mbria"/>
                          <a:ea typeface="Calibri"/>
                          <a:cs typeface="Times New Roman"/>
                        </a:rPr>
                        <a:t>45 </a:t>
                      </a:r>
                      <a:r>
                        <a:rPr lang="ru-RU" sz="2000" dirty="0" err="1">
                          <a:latin typeface="Cambria"/>
                          <a:ea typeface="Calibri"/>
                          <a:cs typeface="Times New Roman"/>
                        </a:rPr>
                        <a:t>руб</a:t>
                      </a:r>
                      <a:r>
                        <a:rPr lang="ru-RU" sz="2000" dirty="0">
                          <a:latin typeface="Cambria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2000" dirty="0" err="1">
                          <a:latin typeface="Cambria"/>
                          <a:ea typeface="Calibri"/>
                          <a:cs typeface="Times New Roman"/>
                        </a:rPr>
                        <a:t>шт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mbria"/>
                          <a:ea typeface="Calibri"/>
                          <a:cs typeface="Times New Roman"/>
                        </a:rPr>
                        <a:t>135 руб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0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mbria"/>
                          <a:ea typeface="Calibri"/>
                          <a:cs typeface="Times New Roman"/>
                        </a:rPr>
                        <a:t>Пуговицы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mbria"/>
                          <a:ea typeface="Calibri"/>
                          <a:cs typeface="Times New Roman"/>
                        </a:rPr>
                        <a:t> 4 шт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mbria"/>
                          <a:ea typeface="Calibri"/>
                          <a:cs typeface="Times New Roman"/>
                        </a:rPr>
                        <a:t>27 </a:t>
                      </a:r>
                      <a:r>
                        <a:rPr lang="ru-RU" sz="2000" dirty="0" err="1">
                          <a:latin typeface="Cambria"/>
                          <a:ea typeface="Calibri"/>
                          <a:cs typeface="Times New Roman"/>
                        </a:rPr>
                        <a:t>руб</a:t>
                      </a:r>
                      <a:r>
                        <a:rPr lang="ru-RU" sz="2000" dirty="0">
                          <a:latin typeface="Cambria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2000" dirty="0" err="1">
                          <a:latin typeface="Cambria"/>
                          <a:ea typeface="Calibri"/>
                          <a:cs typeface="Times New Roman"/>
                        </a:rPr>
                        <a:t>шт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mbria"/>
                          <a:ea typeface="Calibri"/>
                          <a:cs typeface="Times New Roman"/>
                        </a:rPr>
                        <a:t>108 руб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07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mbria"/>
                          <a:ea typeface="Calibri"/>
                          <a:cs typeface="Times New Roman"/>
                        </a:rPr>
                        <a:t>Крючки 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mbria"/>
                          <a:ea typeface="Calibri"/>
                          <a:cs typeface="Times New Roman"/>
                        </a:rPr>
                        <a:t>2 шт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mbria"/>
                          <a:ea typeface="Calibri"/>
                          <a:cs typeface="Times New Roman"/>
                        </a:rPr>
                        <a:t>50 коп/шт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mbria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2000" dirty="0" err="1">
                          <a:latin typeface="Cambria"/>
                          <a:ea typeface="Calibri"/>
                          <a:cs typeface="Times New Roman"/>
                        </a:rPr>
                        <a:t>руб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0070"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ambria"/>
                          <a:ea typeface="Calibri"/>
                          <a:cs typeface="Times New Roman"/>
                        </a:rPr>
                        <a:t>ИТОГО: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mbria"/>
                          <a:ea typeface="Calibri"/>
                          <a:cs typeface="Times New Roman"/>
                        </a:rPr>
                        <a:t>2753,6 </a:t>
                      </a:r>
                      <a:r>
                        <a:rPr lang="ru-RU" sz="2000" dirty="0" err="1">
                          <a:latin typeface="Cambria"/>
                          <a:ea typeface="Calibri"/>
                          <a:cs typeface="Times New Roman"/>
                        </a:rPr>
                        <a:t>руб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30824" cy="1143000"/>
          </a:xfrm>
        </p:spPr>
        <p:txBody>
          <a:bodyPr/>
          <a:lstStyle/>
          <a:p>
            <a:r>
              <a:rPr lang="ru-RU" dirty="0" smtClean="0"/>
              <a:t>Самооценка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682752" cy="4525963"/>
          </a:xfrm>
        </p:spPr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None/>
            </a:pPr>
            <a:r>
              <a:rPr lang="ru-RU" dirty="0"/>
              <a:t>Моя задача была: </a:t>
            </a:r>
            <a:endParaRPr lang="ru-RU" dirty="0" smtClean="0"/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сшить </a:t>
            </a:r>
            <a:r>
              <a:rPr lang="ru-RU" dirty="0"/>
              <a:t>маме пальто, </a:t>
            </a:r>
            <a:endParaRPr lang="ru-RU" dirty="0" smtClean="0"/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чтобы  оно </a:t>
            </a:r>
            <a:r>
              <a:rPr lang="ru-RU" dirty="0"/>
              <a:t>ей </a:t>
            </a:r>
            <a:r>
              <a:rPr lang="ru-RU" dirty="0" smtClean="0"/>
              <a:t>понравилось. 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И, </a:t>
            </a:r>
            <a:r>
              <a:rPr lang="ru-RU" dirty="0"/>
              <a:t>я считаю, </a:t>
            </a:r>
            <a:endParaRPr lang="ru-RU" dirty="0" smtClean="0"/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что </a:t>
            </a:r>
            <a:r>
              <a:rPr lang="ru-RU" dirty="0"/>
              <a:t>я </a:t>
            </a:r>
            <a:r>
              <a:rPr lang="ru-RU" dirty="0" smtClean="0"/>
              <a:t>справилась с поставленной задачей.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Я </a:t>
            </a:r>
            <a:r>
              <a:rPr lang="ru-RU" dirty="0"/>
              <a:t>очень собой довольна!</a:t>
            </a:r>
          </a:p>
        </p:txBody>
      </p:sp>
      <p:pic>
        <p:nvPicPr>
          <p:cNvPr id="4" name="Рисунок 3" descr="C:\Users\Сотрудник\Documents\Олимпиада\пальто 1.jpg"/>
          <p:cNvPicPr/>
          <p:nvPr/>
        </p:nvPicPr>
        <p:blipFill>
          <a:blip r:embed="rId2" cstate="print"/>
          <a:srcRect l="5433" r="22003"/>
          <a:stretch>
            <a:fillRect/>
          </a:stretch>
        </p:blipFill>
        <p:spPr bwMode="auto">
          <a:xfrm>
            <a:off x="4860032" y="620688"/>
            <a:ext cx="3768998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143000"/>
          </a:xfrm>
        </p:spPr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2564904"/>
            <a:ext cx="79928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Во время работы над проектом я поняла, что когда мы шьём одежду сами, мы экономим семейный бюджет и получаем индивидуальные, авторские, а иногда даже дизайнерские вещи, идеально сидящие на нашей фигуре!</a:t>
            </a:r>
            <a:endParaRPr lang="ru-RU" sz="32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36912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Цели и задачи проекта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100" dirty="0"/>
              <a:t>Цель: Разработать модель и сшить пальто для </a:t>
            </a:r>
            <a:r>
              <a:rPr lang="ru-RU" sz="4100" dirty="0" smtClean="0"/>
              <a:t>любимой мамы</a:t>
            </a:r>
            <a:r>
              <a:rPr lang="ru-RU" sz="4100" dirty="0"/>
              <a:t>.</a:t>
            </a:r>
          </a:p>
          <a:p>
            <a:pPr>
              <a:buNone/>
            </a:pPr>
            <a:r>
              <a:rPr lang="ru-RU" sz="4100" dirty="0"/>
              <a:t>Задачи:	</a:t>
            </a:r>
          </a:p>
          <a:p>
            <a:pPr lvl="0"/>
            <a:r>
              <a:rPr lang="ru-RU" dirty="0"/>
              <a:t>Провести исследование и разработать эскиз </a:t>
            </a:r>
            <a:r>
              <a:rPr lang="ru-RU" dirty="0" smtClean="0"/>
              <a:t>изделия</a:t>
            </a:r>
            <a:endParaRPr lang="ru-RU" dirty="0"/>
          </a:p>
          <a:p>
            <a:pPr lvl="0"/>
            <a:r>
              <a:rPr lang="ru-RU" dirty="0"/>
              <a:t>Подобрать </a:t>
            </a:r>
            <a:r>
              <a:rPr lang="ru-RU" dirty="0" smtClean="0"/>
              <a:t>материалы</a:t>
            </a:r>
            <a:endParaRPr lang="ru-RU" dirty="0"/>
          </a:p>
          <a:p>
            <a:pPr lvl="0"/>
            <a:r>
              <a:rPr lang="ru-RU" dirty="0"/>
              <a:t>Подготовить выкройку пальто и </a:t>
            </a:r>
            <a:r>
              <a:rPr lang="ru-RU" dirty="0" smtClean="0"/>
              <a:t>ткань</a:t>
            </a:r>
          </a:p>
          <a:p>
            <a:pPr lvl="0"/>
            <a:r>
              <a:rPr lang="ru-RU" dirty="0" smtClean="0"/>
              <a:t>Выкроить изделие</a:t>
            </a:r>
            <a:endParaRPr lang="ru-RU" dirty="0"/>
          </a:p>
          <a:p>
            <a:pPr lvl="0"/>
            <a:r>
              <a:rPr lang="ru-RU" dirty="0"/>
              <a:t>Подготовить изделие к примерке и провести примерку</a:t>
            </a:r>
          </a:p>
          <a:p>
            <a:pPr lvl="0"/>
            <a:r>
              <a:rPr lang="ru-RU" dirty="0"/>
              <a:t>Обработать пальто после 1 </a:t>
            </a:r>
            <a:r>
              <a:rPr lang="ru-RU" dirty="0" smtClean="0"/>
              <a:t>примерки</a:t>
            </a:r>
            <a:r>
              <a:rPr lang="ru-RU" dirty="0"/>
              <a:t>.</a:t>
            </a:r>
          </a:p>
          <a:p>
            <a:pPr lvl="0"/>
            <a:r>
              <a:rPr lang="ru-RU" dirty="0"/>
              <a:t>Подготовить и провести вторую примерку</a:t>
            </a:r>
          </a:p>
          <a:p>
            <a:pPr lvl="0"/>
            <a:r>
              <a:rPr lang="ru-RU" dirty="0"/>
              <a:t>Соединить подкладку с верхом </a:t>
            </a:r>
            <a:r>
              <a:rPr lang="ru-RU" dirty="0" smtClean="0"/>
              <a:t>изделия</a:t>
            </a:r>
          </a:p>
          <a:p>
            <a:pPr lvl="0"/>
            <a:r>
              <a:rPr lang="ru-RU" dirty="0" smtClean="0"/>
              <a:t>Выполнить </a:t>
            </a:r>
            <a:r>
              <a:rPr lang="ru-RU" dirty="0"/>
              <a:t>окончательную </a:t>
            </a:r>
            <a:r>
              <a:rPr lang="ru-RU" dirty="0" smtClean="0"/>
              <a:t>обработку</a:t>
            </a:r>
            <a:r>
              <a:rPr lang="ru-RU" dirty="0"/>
              <a:t>.</a:t>
            </a:r>
          </a:p>
          <a:p>
            <a:pPr lvl="0"/>
            <a:r>
              <a:rPr lang="ru-RU" dirty="0"/>
              <a:t>Оценить качество готового изделия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Из истории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3898776" cy="4785395"/>
          </a:xfrm>
        </p:spPr>
        <p:txBody>
          <a:bodyPr/>
          <a:lstStyle/>
          <a:p>
            <a:pPr marL="0">
              <a:spcBef>
                <a:spcPts val="0"/>
              </a:spcBef>
              <a:buNone/>
            </a:pPr>
            <a:r>
              <a:rPr lang="ru-RU" dirty="0"/>
              <a:t>История пальто </a:t>
            </a:r>
            <a:endParaRPr lang="ru-RU" dirty="0" smtClean="0"/>
          </a:p>
          <a:p>
            <a:pPr marL="0">
              <a:spcBef>
                <a:spcPts val="0"/>
              </a:spcBef>
              <a:buNone/>
            </a:pPr>
            <a:r>
              <a:rPr lang="ru-RU" dirty="0" smtClean="0"/>
              <a:t>берет </a:t>
            </a:r>
            <a:r>
              <a:rPr lang="ru-RU" dirty="0"/>
              <a:t>свое начало в </a:t>
            </a:r>
            <a:endParaRPr lang="ru-RU" dirty="0" smtClean="0"/>
          </a:p>
          <a:p>
            <a:pPr marL="0">
              <a:spcBef>
                <a:spcPts val="0"/>
              </a:spcBef>
              <a:buNone/>
            </a:pPr>
            <a:r>
              <a:rPr lang="ru-RU" dirty="0" smtClean="0"/>
              <a:t>XVIII </a:t>
            </a:r>
            <a:r>
              <a:rPr lang="ru-RU" dirty="0"/>
              <a:t>веке во Франции. </a:t>
            </a:r>
            <a:endParaRPr lang="ru-RU" dirty="0" smtClean="0"/>
          </a:p>
          <a:p>
            <a:pPr marL="0">
              <a:spcBef>
                <a:spcPts val="0"/>
              </a:spcBef>
              <a:buNone/>
            </a:pPr>
            <a:r>
              <a:rPr lang="ru-RU" dirty="0" smtClean="0"/>
              <a:t>Слово </a:t>
            </a:r>
            <a:r>
              <a:rPr lang="ru-RU" dirty="0"/>
              <a:t>«пальто» произошло от испанского слова «</a:t>
            </a:r>
            <a:r>
              <a:rPr lang="ru-RU" dirty="0" err="1"/>
              <a:t>пальтоке</a:t>
            </a:r>
            <a:r>
              <a:rPr lang="ru-RU" dirty="0"/>
              <a:t>» (исп. </a:t>
            </a:r>
            <a:r>
              <a:rPr lang="ru-RU" dirty="0" err="1"/>
              <a:t>palletoque</a:t>
            </a:r>
            <a:r>
              <a:rPr lang="ru-RU" dirty="0" smtClean="0"/>
              <a:t>). </a:t>
            </a:r>
            <a:endParaRPr lang="ru-RU" dirty="0"/>
          </a:p>
        </p:txBody>
      </p:sp>
      <p:pic>
        <p:nvPicPr>
          <p:cNvPr id="11266" name="Picture 2" descr="https://cs6.livemaster.ru/storage/61/d1/580dbc1d57c2e3321c9f43a325c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6198" y="1052736"/>
            <a:ext cx="4567802" cy="50143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современной моды</a:t>
            </a:r>
            <a:endParaRPr lang="ru-RU" dirty="0"/>
          </a:p>
        </p:txBody>
      </p:sp>
      <p:pic>
        <p:nvPicPr>
          <p:cNvPr id="9217" name="Picture 1" descr="C:\Users\Сотрудник\Documents\Олимпиада\modnye-palto-osen-zima-2019-2020-osnovnye-tendencii_887009Q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5065515" cy="5065515"/>
          </a:xfrm>
          <a:prstGeom prst="rect">
            <a:avLst/>
          </a:prstGeom>
          <a:noFill/>
        </p:spPr>
      </p:pic>
      <p:pic>
        <p:nvPicPr>
          <p:cNvPr id="9218" name="Picture 2" descr="C:\Users\Сотрудник\Documents\Олимпиада\993445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412776"/>
            <a:ext cx="3384376" cy="50765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прототипов</a:t>
            </a:r>
            <a:endParaRPr lang="ru-RU" dirty="0"/>
          </a:p>
        </p:txBody>
      </p:sp>
      <p:pic>
        <p:nvPicPr>
          <p:cNvPr id="8194" name="Picture 2" descr="https://cstor.nn2.ru/userfiles/data/ufiles/1/7/17/17/7171714.Pal-to_zenskoe-_art._1036.0_bezevi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268760"/>
            <a:ext cx="3216357" cy="4824536"/>
          </a:xfrm>
          <a:prstGeom prst="rect">
            <a:avLst/>
          </a:prstGeom>
          <a:noFill/>
        </p:spPr>
      </p:pic>
      <p:pic>
        <p:nvPicPr>
          <p:cNvPr id="8196" name="Picture 4" descr="https://cdn2.imgbb.ru/community/53/538972/201611/e37707fe00f8c060187b249c1ea3905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268760"/>
            <a:ext cx="3214268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/>
              <a:t>Выбор оптимальной идеи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3500" b="1" dirty="0"/>
              <a:t>Критерии выбора:	</a:t>
            </a:r>
            <a:endParaRPr lang="ru-RU" sz="3500" dirty="0"/>
          </a:p>
          <a:p>
            <a:pPr lvl="0">
              <a:buNone/>
            </a:pPr>
            <a:r>
              <a:rPr lang="ru-RU" sz="3500" dirty="0" smtClean="0"/>
              <a:t>Модное и красивое изделие</a:t>
            </a:r>
          </a:p>
          <a:p>
            <a:pPr lvl="0">
              <a:buNone/>
            </a:pPr>
            <a:r>
              <a:rPr lang="ru-RU" sz="3500" dirty="0" smtClean="0"/>
              <a:t>Красивый нежный цвет</a:t>
            </a:r>
          </a:p>
          <a:p>
            <a:pPr lvl="0">
              <a:buNone/>
            </a:pPr>
            <a:r>
              <a:rPr lang="ru-RU" sz="3500" dirty="0" smtClean="0"/>
              <a:t>Удобное в носке изделие</a:t>
            </a:r>
          </a:p>
          <a:p>
            <a:pPr lvl="0">
              <a:buNone/>
            </a:pPr>
            <a:r>
              <a:rPr lang="ru-RU" sz="3500" dirty="0" smtClean="0"/>
              <a:t>Быстрое </a:t>
            </a:r>
            <a:r>
              <a:rPr lang="ru-RU" sz="3500" dirty="0"/>
              <a:t>и не сложное изготовление изделия</a:t>
            </a:r>
          </a:p>
          <a:p>
            <a:pPr lvl="0">
              <a:buNone/>
            </a:pPr>
            <a:r>
              <a:rPr lang="ru-RU" sz="3500" dirty="0" smtClean="0"/>
              <a:t>Технология </a:t>
            </a:r>
            <a:r>
              <a:rPr lang="ru-RU" sz="3500" dirty="0"/>
              <a:t>изготовления и </a:t>
            </a:r>
            <a:r>
              <a:rPr lang="ru-RU" sz="3500" dirty="0" smtClean="0"/>
              <a:t>конструкция выкройки </a:t>
            </a:r>
            <a:r>
              <a:rPr lang="ru-RU" sz="3500" dirty="0"/>
              <a:t>простая и соответствует программе</a:t>
            </a:r>
          </a:p>
          <a:p>
            <a:pPr lvl="0">
              <a:buNone/>
            </a:pPr>
            <a:r>
              <a:rPr lang="ru-RU" sz="3500" dirty="0"/>
              <a:t>Экономичный расход материалов</a:t>
            </a:r>
          </a:p>
          <a:p>
            <a:pPr lvl="0">
              <a:buNone/>
            </a:pPr>
            <a:r>
              <a:rPr lang="ru-RU" sz="3500" dirty="0"/>
              <a:t>Недорогие материалы</a:t>
            </a:r>
          </a:p>
          <a:p>
            <a:pPr lvl="0">
              <a:buNone/>
            </a:pPr>
            <a:r>
              <a:rPr lang="ru-RU" sz="3500" dirty="0"/>
              <a:t>Материалы не вредят здоровью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194920" cy="922114"/>
          </a:xfrm>
        </p:spPr>
        <p:txBody>
          <a:bodyPr/>
          <a:lstStyle/>
          <a:p>
            <a:r>
              <a:rPr lang="ru-RU" b="1" dirty="0"/>
              <a:t>Описание </a:t>
            </a:r>
            <a:r>
              <a:rPr lang="ru-RU" b="1" dirty="0" smtClean="0"/>
              <a:t>изделия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5194920" cy="5328592"/>
          </a:xfrm>
        </p:spPr>
        <p:txBody>
          <a:bodyPr>
            <a:normAutofit fontScale="92500" lnSpcReduction="20000"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dirty="0"/>
              <a:t>Пальто прямого силуэта </a:t>
            </a:r>
            <a:endParaRPr lang="ru-RU" dirty="0" smtClean="0"/>
          </a:p>
          <a:p>
            <a:pPr marL="0">
              <a:spcBef>
                <a:spcPts val="0"/>
              </a:spcBef>
              <a:buNone/>
            </a:pPr>
            <a:r>
              <a:rPr lang="ru-RU" dirty="0" smtClean="0"/>
              <a:t>со спущенным </a:t>
            </a:r>
            <a:r>
              <a:rPr lang="ru-RU" dirty="0" err="1" smtClean="0"/>
              <a:t>втачным</a:t>
            </a:r>
            <a:r>
              <a:rPr lang="ru-RU" dirty="0" smtClean="0"/>
              <a:t> </a:t>
            </a:r>
            <a:r>
              <a:rPr lang="ru-RU" dirty="0"/>
              <a:t>рукавом, с </a:t>
            </a:r>
            <a:r>
              <a:rPr lang="ru-RU" dirty="0" smtClean="0"/>
              <a:t>поясом, </a:t>
            </a:r>
          </a:p>
          <a:p>
            <a:pPr marL="0">
              <a:spcBef>
                <a:spcPts val="0"/>
              </a:spcBef>
              <a:buNone/>
            </a:pPr>
            <a:r>
              <a:rPr lang="ru-RU" dirty="0" smtClean="0"/>
              <a:t>с карманами в боковом шве.</a:t>
            </a:r>
          </a:p>
          <a:p>
            <a:pPr marL="0">
              <a:spcBef>
                <a:spcPts val="0"/>
              </a:spcBef>
              <a:buNone/>
            </a:pPr>
            <a:r>
              <a:rPr lang="ru-RU" dirty="0" smtClean="0"/>
              <a:t>Пальто </a:t>
            </a:r>
            <a:r>
              <a:rPr lang="ru-RU" dirty="0"/>
              <a:t>с цельнокроёной </a:t>
            </a:r>
            <a:r>
              <a:rPr lang="ru-RU" dirty="0" smtClean="0"/>
              <a:t>стойкой, </a:t>
            </a:r>
            <a:r>
              <a:rPr lang="ru-RU" dirty="0"/>
              <a:t>переходящей в воротник «Апаш», </a:t>
            </a:r>
            <a:endParaRPr lang="ru-RU" dirty="0" smtClean="0"/>
          </a:p>
          <a:p>
            <a:pPr marL="0">
              <a:spcBef>
                <a:spcPts val="0"/>
              </a:spcBef>
              <a:buNone/>
            </a:pPr>
            <a:r>
              <a:rPr lang="ru-RU" dirty="0" smtClean="0"/>
              <a:t>с асимметричной застёжкой </a:t>
            </a:r>
            <a:r>
              <a:rPr lang="ru-RU" dirty="0"/>
              <a:t>на петли и </a:t>
            </a:r>
            <a:r>
              <a:rPr lang="ru-RU" dirty="0" smtClean="0"/>
              <a:t>пуговицы, и потайные крючки.</a:t>
            </a:r>
            <a:endParaRPr lang="ru-RU" dirty="0" smtClean="0"/>
          </a:p>
          <a:p>
            <a:pPr marL="0">
              <a:spcBef>
                <a:spcPts val="0"/>
              </a:spcBef>
              <a:buNone/>
            </a:pPr>
            <a:r>
              <a:rPr lang="ru-RU" dirty="0" smtClean="0"/>
              <a:t> </a:t>
            </a:r>
            <a:r>
              <a:rPr lang="ru-RU" dirty="0" smtClean="0"/>
              <a:t>Сшито из пальтовой ткани бежевого цвета, </a:t>
            </a:r>
          </a:p>
          <a:p>
            <a:pPr marL="0">
              <a:spcBef>
                <a:spcPts val="0"/>
              </a:spcBef>
              <a:buNone/>
            </a:pPr>
            <a:r>
              <a:rPr lang="ru-RU" dirty="0" smtClean="0"/>
              <a:t>на подкладке. </a:t>
            </a:r>
          </a:p>
          <a:p>
            <a:pPr marL="0">
              <a:spcBef>
                <a:spcPts val="0"/>
              </a:spcBef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4" name="Рисунок 3" descr="C:\Users\Сотрудник\Documents\Олимпиада\пальто 1.jpg"/>
          <p:cNvPicPr/>
          <p:nvPr/>
        </p:nvPicPr>
        <p:blipFill>
          <a:blip r:embed="rId2" cstate="print"/>
          <a:srcRect l="5433" r="22003"/>
          <a:stretch>
            <a:fillRect/>
          </a:stretch>
        </p:blipFill>
        <p:spPr bwMode="auto">
          <a:xfrm>
            <a:off x="5796136" y="332656"/>
            <a:ext cx="2736304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Сотрудник\Documents\Олимпиада\пальто 3.jpg"/>
          <p:cNvPicPr/>
          <p:nvPr/>
        </p:nvPicPr>
        <p:blipFill>
          <a:blip r:embed="rId3" cstate="print"/>
          <a:srcRect l="16551" r="11148"/>
          <a:stretch>
            <a:fillRect/>
          </a:stretch>
        </p:blipFill>
        <p:spPr bwMode="auto">
          <a:xfrm>
            <a:off x="7236296" y="4077072"/>
            <a:ext cx="1683488" cy="2536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Подбор материалов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/>
              <a:t>Расчёт количества ткани:</a:t>
            </a:r>
            <a:endParaRPr lang="ru-RU" dirty="0"/>
          </a:p>
          <a:p>
            <a:pPr lvl="0">
              <a:buNone/>
            </a:pPr>
            <a:r>
              <a:rPr lang="ru-RU" dirty="0"/>
              <a:t>Драп при ширине 1,5 м – 3 м </a:t>
            </a:r>
          </a:p>
          <a:p>
            <a:pPr lvl="0">
              <a:buNone/>
            </a:pPr>
            <a:r>
              <a:rPr lang="ru-RU" dirty="0"/>
              <a:t>Подкладочная ткань при ширине 1,5 м – 2,8 м </a:t>
            </a:r>
          </a:p>
          <a:p>
            <a:pPr>
              <a:buNone/>
            </a:pPr>
            <a:endParaRPr lang="ru-RU" b="1" dirty="0"/>
          </a:p>
          <a:p>
            <a:pPr>
              <a:buNone/>
            </a:pPr>
            <a:r>
              <a:rPr lang="ru-RU" b="1" dirty="0" smtClean="0"/>
              <a:t>Дополнительные </a:t>
            </a:r>
            <a:r>
              <a:rPr lang="ru-RU" b="1" dirty="0"/>
              <a:t>материалы: </a:t>
            </a:r>
            <a:endParaRPr lang="ru-RU" dirty="0"/>
          </a:p>
          <a:p>
            <a:pPr lvl="0">
              <a:buNone/>
            </a:pPr>
            <a:r>
              <a:rPr lang="ru-RU" dirty="0" smtClean="0"/>
              <a:t>клеевой </a:t>
            </a:r>
            <a:r>
              <a:rPr lang="ru-RU" dirty="0" err="1"/>
              <a:t>дублерин</a:t>
            </a:r>
            <a:r>
              <a:rPr lang="ru-RU" dirty="0"/>
              <a:t> белого цвета – ……… м </a:t>
            </a:r>
          </a:p>
          <a:p>
            <a:pPr lvl="0">
              <a:buNone/>
            </a:pPr>
            <a:r>
              <a:rPr lang="ru-RU" dirty="0"/>
              <a:t>нитки в тон ткани – 3 катушки</a:t>
            </a:r>
          </a:p>
          <a:p>
            <a:pPr lvl="0">
              <a:buNone/>
            </a:pPr>
            <a:r>
              <a:rPr lang="ru-RU" dirty="0"/>
              <a:t>пуговицы – 6  </a:t>
            </a:r>
            <a:r>
              <a:rPr lang="ru-RU" dirty="0" err="1"/>
              <a:t>шт</a:t>
            </a:r>
            <a:r>
              <a:rPr lang="ru-RU" dirty="0"/>
              <a:t> </a:t>
            </a:r>
          </a:p>
          <a:p>
            <a:pPr>
              <a:buNone/>
            </a:pPr>
            <a:r>
              <a:rPr lang="ru-RU" dirty="0"/>
              <a:t>крючки – 2 </a:t>
            </a:r>
            <a:r>
              <a:rPr lang="ru-RU" dirty="0" err="1"/>
              <a:t>шт</a:t>
            </a:r>
            <a:r>
              <a:rPr lang="ru-RU" dirty="0"/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Autofit/>
          </a:bodyPr>
          <a:lstStyle/>
          <a:p>
            <a:r>
              <a:rPr lang="ru-RU" sz="3600" b="1" dirty="0"/>
              <a:t> 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b="1" dirty="0"/>
              <a:t>Технологическая последовательность изготовления изделия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504056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Снятие мерок с маминой фигуры.</a:t>
            </a:r>
          </a:p>
          <a:p>
            <a:pPr lvl="0"/>
            <a:r>
              <a:rPr lang="ru-RU" dirty="0"/>
              <a:t>Подготовка </a:t>
            </a:r>
            <a:r>
              <a:rPr lang="ru-RU" dirty="0" smtClean="0"/>
              <a:t>выкройки и тканей </a:t>
            </a:r>
            <a:r>
              <a:rPr lang="ru-RU" dirty="0"/>
              <a:t>(</a:t>
            </a:r>
            <a:r>
              <a:rPr lang="ru-RU" dirty="0" err="1"/>
              <a:t>декатирование</a:t>
            </a:r>
            <a:r>
              <a:rPr lang="ru-RU" dirty="0"/>
              <a:t>).</a:t>
            </a:r>
          </a:p>
          <a:p>
            <a:pPr lvl="0"/>
            <a:r>
              <a:rPr lang="ru-RU" dirty="0" smtClean="0"/>
              <a:t>Раскрой основной ткани и подкладки</a:t>
            </a:r>
          </a:p>
          <a:p>
            <a:pPr lvl="0"/>
            <a:r>
              <a:rPr lang="ru-RU" dirty="0"/>
              <a:t>Дублирование </a:t>
            </a:r>
            <a:r>
              <a:rPr lang="ru-RU" dirty="0" err="1"/>
              <a:t>подбортов</a:t>
            </a:r>
            <a:r>
              <a:rPr lang="ru-RU" dirty="0"/>
              <a:t>.</a:t>
            </a:r>
          </a:p>
          <a:p>
            <a:pPr lvl="0"/>
            <a:r>
              <a:rPr lang="ru-RU" dirty="0"/>
              <a:t>Подготовка к 1 </a:t>
            </a:r>
            <a:r>
              <a:rPr lang="ru-RU" dirty="0" smtClean="0"/>
              <a:t>примерке</a:t>
            </a:r>
            <a:endParaRPr lang="ru-RU" dirty="0"/>
          </a:p>
          <a:p>
            <a:pPr lvl="0"/>
            <a:r>
              <a:rPr lang="ru-RU" dirty="0"/>
              <a:t>Проведение примерки и внесение уточнений</a:t>
            </a:r>
          </a:p>
          <a:p>
            <a:pPr lvl="0"/>
            <a:r>
              <a:rPr lang="ru-RU" dirty="0" smtClean="0"/>
              <a:t>Пошив</a:t>
            </a:r>
          </a:p>
          <a:p>
            <a:pPr lvl="0"/>
            <a:r>
              <a:rPr lang="ru-RU" dirty="0" smtClean="0"/>
              <a:t>Подготовка </a:t>
            </a:r>
            <a:r>
              <a:rPr lang="ru-RU" dirty="0"/>
              <a:t>ко 2 </a:t>
            </a:r>
            <a:r>
              <a:rPr lang="ru-RU" dirty="0" smtClean="0"/>
              <a:t>примерке</a:t>
            </a:r>
          </a:p>
          <a:p>
            <a:pPr lvl="0"/>
            <a:r>
              <a:rPr lang="ru-RU" dirty="0"/>
              <a:t>Проведение примерки и обработка после </a:t>
            </a:r>
            <a:r>
              <a:rPr lang="ru-RU" dirty="0" smtClean="0"/>
              <a:t>примерки</a:t>
            </a:r>
          </a:p>
          <a:p>
            <a:pPr lvl="0"/>
            <a:r>
              <a:rPr lang="ru-RU" dirty="0"/>
              <a:t>Обработка </a:t>
            </a:r>
            <a:r>
              <a:rPr lang="ru-RU" dirty="0" smtClean="0"/>
              <a:t>застёжки</a:t>
            </a:r>
          </a:p>
          <a:p>
            <a:pPr lvl="0"/>
            <a:r>
              <a:rPr lang="ru-RU" dirty="0"/>
              <a:t>Окончательная обработка </a:t>
            </a:r>
            <a:r>
              <a:rPr lang="ru-RU" dirty="0" smtClean="0"/>
              <a:t>изделия</a:t>
            </a:r>
          </a:p>
          <a:p>
            <a:r>
              <a:rPr lang="ru-RU" dirty="0"/>
              <a:t>Обработка пояса обтачным швом</a:t>
            </a:r>
          </a:p>
          <a:p>
            <a:pPr lvl="0"/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392</Words>
  <Application>Microsoft Office PowerPoint</Application>
  <PresentationFormat>Экран (4:3)</PresentationFormat>
  <Paragraphs>113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Пальто для любимой мамы пошив демисезонного пальто на подкладке  </vt:lpstr>
      <vt:lpstr>Цели и задачи проекта </vt:lpstr>
      <vt:lpstr>Из истории </vt:lpstr>
      <vt:lpstr>Анализ современной моды</vt:lpstr>
      <vt:lpstr>Анализ прототипов</vt:lpstr>
      <vt:lpstr>Выбор оптимальной идеи </vt:lpstr>
      <vt:lpstr>Описание изделия</vt:lpstr>
      <vt:lpstr>Подбор материалов</vt:lpstr>
      <vt:lpstr>  Технологическая последовательность изготовления изделия </vt:lpstr>
      <vt:lpstr>Экологическая оценка готового изделия </vt:lpstr>
      <vt:lpstr>Экономический анализ проекта</vt:lpstr>
      <vt:lpstr>Самооценка</vt:lpstr>
      <vt:lpstr>Вывод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Сотрудник</dc:creator>
  <cp:lastModifiedBy>Сотрудник</cp:lastModifiedBy>
  <cp:revision>46</cp:revision>
  <dcterms:created xsi:type="dcterms:W3CDTF">2019-11-27T10:37:36Z</dcterms:created>
  <dcterms:modified xsi:type="dcterms:W3CDTF">2019-11-28T12:01:45Z</dcterms:modified>
</cp:coreProperties>
</file>