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2" r:id="rId16"/>
    <p:sldId id="270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4" r:id="rId26"/>
    <p:sldId id="283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4" r:id="rId36"/>
    <p:sldId id="293" r:id="rId37"/>
    <p:sldId id="295" r:id="rId38"/>
    <p:sldId id="296" r:id="rId39"/>
    <p:sldId id="297" r:id="rId40"/>
    <p:sldId id="298" r:id="rId41"/>
    <p:sldId id="299" r:id="rId42"/>
    <p:sldId id="303" r:id="rId43"/>
    <p:sldId id="300" r:id="rId44"/>
    <p:sldId id="301" r:id="rId45"/>
    <p:sldId id="302" r:id="rId46"/>
    <p:sldId id="271" r:id="rId47"/>
    <p:sldId id="273" r:id="rId48"/>
    <p:sldId id="274" r:id="rId49"/>
    <p:sldId id="304" r:id="rId5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30CC68B-FA35-44EB-B69E-F5BBBAE1C29A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ACD53E8-1892-40DE-8D66-71533F6CC5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9E73CC-922D-49FE-B1EE-8074179D7BC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B8798-5D97-4219-8056-3A43603D4F0D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CA0E3-E4FD-4F6F-82C9-034B5937AB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EAFC28-51E2-4BCB-AE8A-3164BF15A5C1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51CE6-7B32-43DD-A27C-3E2FAAAC2F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96704-ADE2-42B8-8C42-EE88E2E4C7FF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4465-AC4E-4E28-B2F7-CE1B758B69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5C45EE-463E-4A86-861C-D313B09A6DB7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4600D-AADD-4794-8E5B-D406AD14E7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DDCB7-7B81-4028-92AF-C8214CAF9612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2B2E-EB7D-4B34-955D-DD276BB124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B6065-242C-4676-ACAA-959189DF91CA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AEF50-6041-4BE6-9F66-ACF65E43B3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344A79-96CB-436E-9ADD-58A537FFD960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DC8C76-749E-4D23-B88B-496B701CD3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EE6D8-6CC4-4B52-8C35-7E9C842A3F10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7F677-9BFF-49F6-827B-362251EF66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E3E85-1D68-4F80-8735-5004E72FD7D9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1CE45-DACA-4ECD-ADAB-781F9646BE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9615F7-1A02-45ED-9A9F-2B52A05DD3A8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D46E95-46B5-4531-9E78-21B78E7856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EDD97-6421-4912-BB4E-A0DFCDB56ED8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51D6E9-C059-44B6-9BEC-E2DEC0C35B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85C93B5-50E9-4007-A7FF-98F33DE2A251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3423F89-9A8C-4C33-85E0-F419E07747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74" r:id="rId7"/>
    <p:sldLayoutId id="2147483675" r:id="rId8"/>
    <p:sldLayoutId id="2147483676" r:id="rId9"/>
    <p:sldLayoutId id="2147483667" r:id="rId10"/>
    <p:sldLayoutId id="214748367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813"/>
            <a:ext cx="7772400" cy="15843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600" dirty="0">
                <a:solidFill>
                  <a:srgbClr val="073E8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073E8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73E8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73E8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73E8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073E8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КОМИТЕТ ПО ОБРАЗОВАНИЮ АДМИНИСТРАЦИИ ГОРОДСКОГО ОКРУГА</a:t>
            </a:r>
            <a:b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«ГОРОД КАЛИНИНГРАД»</a:t>
            </a:r>
            <a:b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</a:t>
            </a:r>
            <a:b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УЧРЕЖДЕНИЕ ГОРОДА КАЛИНИНГРАДА ЦЕНТР РАЗВИТИЯ РЕБЕНКА ДЕТСКИЙ САД №87</a:t>
            </a:r>
            <a:r>
              <a:rPr lang="ru-RU" sz="1400" dirty="0" smtClean="0">
                <a:solidFill>
                  <a:srgbClr val="073E8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rgbClr val="073E8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rgbClr val="073E8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073E8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rgbClr val="073E8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73E87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200" dirty="0"/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57338"/>
            <a:ext cx="6400800" cy="5040312"/>
          </a:xfrm>
        </p:spPr>
        <p:txBody>
          <a:bodyPr/>
          <a:lstStyle/>
          <a:p>
            <a:pPr eaLnBrk="1" hangingPunct="1"/>
            <a:endParaRPr lang="ru-RU" sz="2400" b="1" smtClean="0"/>
          </a:p>
          <a:p>
            <a:pPr eaLnBrk="1" hangingPunct="1"/>
            <a:r>
              <a:rPr lang="ru-RU" sz="2400" b="1" smtClean="0"/>
              <a:t> </a:t>
            </a:r>
            <a:r>
              <a:rPr lang="ru-RU" sz="2400" b="1" u="sng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Проект «Игралочка»</a:t>
            </a:r>
            <a:endParaRPr lang="ru-RU" sz="240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(сюжетно-ролевые игры)</a:t>
            </a:r>
            <a:endParaRPr lang="ru-RU" sz="240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 обучению игровой деятельности</a:t>
            </a:r>
            <a:endParaRPr lang="ru-RU" sz="240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группе компенсирующей направленности для детей с ЗПР </a:t>
            </a:r>
            <a:endParaRPr lang="ru-RU" sz="240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400" b="1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800" smtClean="0"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ru-RU" sz="1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Участники  проекта: учитель – дефектолог Третьякова Е.С..</a:t>
            </a:r>
            <a:endParaRPr lang="ru-RU" sz="140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ru-RU" sz="1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учитель – логопед Чухина М.А.</a:t>
            </a:r>
            <a:endParaRPr lang="ru-RU" sz="140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1" hangingPunct="1"/>
            <a:r>
              <a:rPr lang="ru-RU" sz="1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воспитатель: Игнатьева А.В.</a:t>
            </a:r>
            <a:endParaRPr lang="ru-RU" sz="140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1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2018/2019    уч. год</a:t>
            </a:r>
            <a:endParaRPr lang="ru-RU" sz="140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1538" y="692150"/>
            <a:ext cx="7408862" cy="5434013"/>
          </a:xfrm>
        </p:spPr>
        <p:txBody>
          <a:bodyPr rtlCol="0">
            <a:normAutofit fontScale="6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u="sng" dirty="0">
                <a:latin typeface="Times New Roman" pitchFamily="18" charset="0"/>
                <a:cs typeface="Times New Roman" pitchFamily="18" charset="0"/>
              </a:rPr>
              <a:t>2 квартал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Цель работы - направленное обучение игровым действиям.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Детей учат выполнять элементарные действия с основными игрушками, особенно с куклой (кормление, укладывание спать, одевание/раздевание, катание, купание и др.). Игровые действия, хотя и складываются на основе предметных, но являются особыми действиями, в которых предметное содержание передается в обобщенной и сокращенной схеме.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Преобразование предметных действий в игровые осуществляется после того, как проявляется игровая ситуация – специальные отношения между ребёнком и объектом действия, Умственно отсталые дошкольники соскальзывают с выполнения игровых действий на предметные. Однако и они далеки от совершенства. Поэтому вначале отрабатываются предметные действия с игрушками, затем – игровые. Методика формирования игровых действий: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        Демонстрация игровых действий педагогом.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        Вовлечение детей в игровую ситуацию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        Выполнение детьми игровых действий по подражанию.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4.        Самостоятельное выполнение детьми игровых действий.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Но начинаться занятие обязательно должно с создания игровой ситуации (разными способами), и иметь логическое завершение. Основные приёмы обучения на данном этапе – показ игровых действий с игрушками, сопровождающийся словесными объяснениями, выполнение действий по подражанию и образцу (сопряжённые или отражённые действия за педагогом – сильными детьми, совместные – слабыми). В результате обучения дети приобретают новые игровые умения. Каждое игровое действие, сформированное на занятиях, многократно повторяется на других занятиях и с другими игрушками.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1538" y="404813"/>
            <a:ext cx="7408862" cy="5721350"/>
          </a:xfrm>
        </p:spPr>
        <p:txBody>
          <a:bodyPr rtlCol="0">
            <a:normAutofit fontScale="9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u="sng" dirty="0">
                <a:latin typeface="Times New Roman" pitchFamily="18" charset="0"/>
                <a:cs typeface="Times New Roman" pitchFamily="18" charset="0"/>
              </a:rPr>
              <a:t>3 квартал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Цель работы – учить детей соединять отдельные игровые действия в логическую цепочку и овладевать последовательностью перехода от одного действия к другому.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Основные приёмы – наблюдение и анализ аналогичных действий в повседневной жизни; специальная организация на занятиях ряда действий путём подбора игрушек и атрибутики, заведомо предполагающих ряд подготовительных или дополнительных к основному действий (например, купание куклы: подготовить ведро, ванну, стул с чистой одеждой).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Таким образом, осуществляется обучение сюжетно-ролевой игре (формирование ряда игровых действий, воспитание особого отношения к кукле как к заместителю живого человека и равноценного партнера по играм, развитие способности к перевоплощению как элемента ролевого поведения в последующем).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1538" y="1844675"/>
            <a:ext cx="7408862" cy="4281488"/>
          </a:xfrm>
        </p:spPr>
        <p:txBody>
          <a:bodyPr rtlCol="0">
            <a:normAutofit fontScale="77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Дети должны научиться: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-проявлять эмоциональный интерес к игрушкам и действиям с ними;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-выполнять предметно-игровые действия, играя рядом со               сверстниками, не мешая другим; затем играть небольшими группами,   подчиняясь простому сюжету игры 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-совершать адекватные действия с куклой и машиной;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-выражать положительное эмоциональное отношение к кукле;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-по просьбе взрослого производить с игрушками цепочку знакомых игровых действий (кормить куклу, катать в коляске; нагружать в машинку игрушки, перевозить их);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-по предложению педагога и воспитателя выполнять знакомые роли;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вводить в игру постройки и обыгрывать, разворачивая сюжет;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участвовать под руководством взрослого в драматизации знакомых сказок.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Ожидаемые результаты выполнения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8588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Уложим куклу спать»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26626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989138"/>
            <a:ext cx="3160713" cy="4214812"/>
          </a:xfrm>
        </p:spPr>
      </p:pic>
      <p:pic>
        <p:nvPicPr>
          <p:cNvPr id="26627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4859338" y="2420938"/>
            <a:ext cx="3114675" cy="421005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844675"/>
            <a:ext cx="3238500" cy="4371975"/>
          </a:xfrm>
        </p:spPr>
      </p:pic>
      <p:pic>
        <p:nvPicPr>
          <p:cNvPr id="27650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5508625" y="2636838"/>
            <a:ext cx="2959100" cy="3944937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Подготовка и обучение сюжетно-ролевой игре "Напоим куклу чаем"</a:t>
            </a:r>
          </a:p>
        </p:txBody>
      </p:sp>
      <p:pic>
        <p:nvPicPr>
          <p:cNvPr id="28674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989138"/>
            <a:ext cx="4032250" cy="3806825"/>
          </a:xfrm>
        </p:spPr>
      </p:pic>
      <p:pic>
        <p:nvPicPr>
          <p:cNvPr id="28675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5148263" y="2349500"/>
            <a:ext cx="3016250" cy="4021138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5003800" y="1820863"/>
            <a:ext cx="3513138" cy="4333875"/>
          </a:xfrm>
        </p:spPr>
      </p:pic>
      <p:pic>
        <p:nvPicPr>
          <p:cNvPr id="29698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539750" y="836613"/>
            <a:ext cx="3160713" cy="4214812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Подготовка к сюжетно-ролевой игре "Магазин".</a:t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endParaRPr lang="ru-RU" sz="32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/>
          <a:srcRect/>
          <a:stretch>
            <a:fillRect/>
          </a:stretch>
        </p:blipFill>
        <p:spPr>
          <a:xfrm>
            <a:off x="752475" y="2060575"/>
            <a:ext cx="3184525" cy="4065588"/>
          </a:xfrm>
        </p:spPr>
      </p:pic>
      <p:pic>
        <p:nvPicPr>
          <p:cNvPr id="30723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4"/>
          <a:srcRect/>
          <a:stretch>
            <a:fillRect/>
          </a:stretch>
        </p:blipFill>
        <p:spPr>
          <a:xfrm>
            <a:off x="5651500" y="2924175"/>
            <a:ext cx="2628900" cy="35052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2205038"/>
            <a:ext cx="3822700" cy="2622550"/>
          </a:xfrm>
        </p:spPr>
      </p:pic>
      <p:pic>
        <p:nvPicPr>
          <p:cNvPr id="32770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5214938" y="2679700"/>
            <a:ext cx="2682875" cy="3446463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43213" y="2170113"/>
            <a:ext cx="3600450" cy="4635500"/>
          </a:xfrm>
        </p:spPr>
      </p:pic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Дети на экскурсии в магазине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1538" y="1412875"/>
            <a:ext cx="7408862" cy="4713288"/>
          </a:xfrm>
        </p:spPr>
        <p:txBody>
          <a:bodyPr rtlCol="0"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особая форма освоения ребенком окружающей действительности во всем многообразии норм и отношений между людьми путем их воспроизведения и моделирования. Именно в процессе игры ребенок усваивает ценность, направленность и содержание социальных контактов между людьми. На данных занятиях у детей формируется интерес к игрушкам, предметно-игровым действиям с ними, формируются сами предметно-игровые действия, сюжетная игра и закладываются основы сюжетно-ролевой игры. 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ходе игры происходит формирование важнейших психических процессов и действий: развиваются восприятие, образы восприятия и образы-представления, все основные виды мышления, речь и воображение. В игре дети активно усваивают нормы поведения, разнообразные правила взаимоотношений между детьми, нормы отношения детей и взрослых. Детей учат играть рядом, не отнимая игрушки друг у друга, сотрудничать, достигая общей цели. В ходе игры дети усваивают моральные нормы действенно, активно, присваивая стиль взаимоотношений взрослых людей, который складывается в процессе их личной жизни и профессиональной деятельности.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Пояснительная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записка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1916113"/>
            <a:ext cx="2713037" cy="3441700"/>
          </a:xfrm>
        </p:spPr>
      </p:pic>
      <p:pic>
        <p:nvPicPr>
          <p:cNvPr id="34818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5364163" y="2565400"/>
            <a:ext cx="2651125" cy="344170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2060575"/>
            <a:ext cx="3024187" cy="4032250"/>
          </a:xfrm>
        </p:spPr>
      </p:pic>
      <p:pic>
        <p:nvPicPr>
          <p:cNvPr id="35842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5148263" y="2651125"/>
            <a:ext cx="3095625" cy="3914775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dirty="0"/>
              <a:t/>
            </a:r>
            <a:br>
              <a:rPr lang="ru-RU" sz="2400" dirty="0"/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Сюжетно-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ролевая  игра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"Магазин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1820863"/>
            <a:ext cx="3105150" cy="3614737"/>
          </a:xfrm>
        </p:spPr>
      </p:pic>
      <p:pic>
        <p:nvPicPr>
          <p:cNvPr id="36867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5148263" y="2601913"/>
            <a:ext cx="3173412" cy="3697287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973263"/>
            <a:ext cx="3444875" cy="3832225"/>
          </a:xfrm>
        </p:spPr>
      </p:pic>
      <p:pic>
        <p:nvPicPr>
          <p:cNvPr id="37890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5435600" y="2552700"/>
            <a:ext cx="3275013" cy="3829050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/>
          <a:srcRect/>
          <a:stretch>
            <a:fillRect/>
          </a:stretch>
        </p:blipFill>
        <p:spPr>
          <a:xfrm>
            <a:off x="5076825" y="2781300"/>
            <a:ext cx="3132138" cy="3579813"/>
          </a:xfrm>
        </p:spPr>
      </p:pic>
      <p:pic>
        <p:nvPicPr>
          <p:cNvPr id="38914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/>
          <a:srcRect/>
          <a:stretch>
            <a:fillRect/>
          </a:stretch>
        </p:blipFill>
        <p:spPr>
          <a:xfrm>
            <a:off x="514350" y="2205038"/>
            <a:ext cx="3309938" cy="3802062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Учимся играть в игру "Строители"</a:t>
            </a:r>
            <a:br>
              <a:rPr lang="ru-RU" sz="3600" smtClean="0">
                <a:latin typeface="Times New Roman" pitchFamily="18" charset="0"/>
                <a:cs typeface="Times New Roman" pitchFamily="18" charset="0"/>
              </a:rPr>
            </a:br>
            <a:endParaRPr lang="ru-RU" sz="36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8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2060575"/>
            <a:ext cx="3017837" cy="4022725"/>
          </a:xfrm>
        </p:spPr>
      </p:pic>
      <p:pic>
        <p:nvPicPr>
          <p:cNvPr id="39939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5148263" y="2636838"/>
            <a:ext cx="3308350" cy="3446462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Сюжетно-ролевая игра «Строители»</a:t>
            </a:r>
          </a:p>
        </p:txBody>
      </p:sp>
      <p:pic>
        <p:nvPicPr>
          <p:cNvPr id="40962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2"/>
          <a:srcRect/>
          <a:stretch>
            <a:fillRect/>
          </a:stretch>
        </p:blipFill>
        <p:spPr>
          <a:xfrm>
            <a:off x="5508625" y="2420938"/>
            <a:ext cx="3087688" cy="4117975"/>
          </a:xfrm>
        </p:spPr>
      </p:pic>
      <p:pic>
        <p:nvPicPr>
          <p:cNvPr id="40963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3"/>
          <a:srcRect/>
          <a:stretch>
            <a:fillRect/>
          </a:stretch>
        </p:blipFill>
        <p:spPr>
          <a:xfrm>
            <a:off x="684213" y="2060575"/>
            <a:ext cx="3267075" cy="4357688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916113"/>
            <a:ext cx="3268662" cy="4413250"/>
          </a:xfrm>
        </p:spPr>
      </p:pic>
      <p:pic>
        <p:nvPicPr>
          <p:cNvPr id="4198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5003800" y="2565400"/>
            <a:ext cx="3060700" cy="4079875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1439863"/>
          </a:xfrm>
        </p:spPr>
        <p:txBody>
          <a:bodyPr/>
          <a:lstStyle/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Беседа о пожарных и знакомство с новой игрой "Пожарные" 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2"/>
          <a:srcRect/>
          <a:stretch>
            <a:fillRect/>
          </a:stretch>
        </p:blipFill>
        <p:spPr>
          <a:xfrm>
            <a:off x="5724525" y="2708275"/>
            <a:ext cx="2835275" cy="3783013"/>
          </a:xfrm>
        </p:spPr>
      </p:pic>
      <p:pic>
        <p:nvPicPr>
          <p:cNvPr id="43011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3"/>
          <a:srcRect/>
          <a:stretch>
            <a:fillRect/>
          </a:stretch>
        </p:blipFill>
        <p:spPr>
          <a:xfrm>
            <a:off x="395288" y="2276475"/>
            <a:ext cx="4419600" cy="3200400"/>
          </a:xfr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960563"/>
            <a:ext cx="3124200" cy="4165600"/>
          </a:xfrm>
        </p:spPr>
      </p:pic>
      <p:pic>
        <p:nvPicPr>
          <p:cNvPr id="44034" name="Объект 11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4787900" y="3068638"/>
            <a:ext cx="3822700" cy="286702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Нарушение психического развития детей  с ОВЗ обусловливает своеобразие их игровой деятельности - ведущей деятельности в дошкольном возрасте.  У дошкольников с ОВЗ отмечается запаздывание появления игровой деятельности, отставание в сроках ее развития. Уровень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игровой деятельности у детей с ОВЗ не прошедших специальное обучение не позволяет ей в полной мере выполнять функцию ведущей и повлиять на коррекцию познавательного, речевого развития, эмоционально-волевой сферы.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/>
              <a:t> 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1100" smtClean="0"/>
              <a:t/>
            </a:r>
            <a:br>
              <a:rPr lang="ru-RU" sz="1100" smtClean="0"/>
            </a:br>
            <a:r>
              <a:rPr lang="ru-RU" sz="1100" smtClean="0"/>
              <a:t/>
            </a:r>
            <a:br>
              <a:rPr lang="ru-RU" sz="1100" smtClean="0"/>
            </a:br>
            <a:r>
              <a:rPr lang="ru-RU" sz="1100" smtClean="0"/>
              <a:t/>
            </a:r>
            <a:br>
              <a:rPr lang="ru-RU" sz="1100" smtClean="0"/>
            </a:br>
            <a:r>
              <a:rPr lang="ru-RU" sz="1100" smtClean="0"/>
              <a:t/>
            </a:r>
            <a:br>
              <a:rPr lang="ru-RU" sz="1100" smtClean="0"/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>Сюжетно - ролевая игра "Моряки"</a:t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smtClean="0">
                <a:latin typeface="Times New Roman" pitchFamily="18" charset="0"/>
                <a:cs typeface="Times New Roman" pitchFamily="18" charset="0"/>
              </a:rPr>
            </a:br>
            <a:endParaRPr lang="ru-RU" sz="32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442913" y="2133600"/>
            <a:ext cx="3919537" cy="2938463"/>
          </a:xfrm>
        </p:spPr>
      </p:pic>
      <p:pic>
        <p:nvPicPr>
          <p:cNvPr id="45059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4645025" y="2970213"/>
            <a:ext cx="3822700" cy="2867025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Экскурсия в медицинский кабинет</a:t>
            </a:r>
            <a:br>
              <a:rPr lang="ru-RU" sz="3600" smtClean="0">
                <a:latin typeface="Times New Roman" pitchFamily="18" charset="0"/>
                <a:cs typeface="Times New Roman" pitchFamily="18" charset="0"/>
              </a:rPr>
            </a:br>
            <a:endParaRPr lang="ru-RU" sz="36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6082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2133600"/>
            <a:ext cx="2439987" cy="4341813"/>
          </a:xfrm>
        </p:spPr>
      </p:pic>
      <p:pic>
        <p:nvPicPr>
          <p:cNvPr id="46083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4284663" y="2698750"/>
            <a:ext cx="4391025" cy="3294063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1989138"/>
            <a:ext cx="2441575" cy="4341812"/>
          </a:xfrm>
        </p:spPr>
      </p:pic>
      <p:pic>
        <p:nvPicPr>
          <p:cNvPr id="4710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5292725" y="2565400"/>
            <a:ext cx="2232025" cy="3971925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29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1784350"/>
            <a:ext cx="2439987" cy="4341813"/>
          </a:xfrm>
        </p:spPr>
      </p:pic>
      <p:pic>
        <p:nvPicPr>
          <p:cNvPr id="48130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5508625" y="2852738"/>
            <a:ext cx="2087563" cy="3716337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503238"/>
            <a:ext cx="5761037" cy="5543550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Подготовка  к  сюжетно-ролевой игре «Больница»</a:t>
            </a:r>
            <a:br>
              <a:rPr lang="ru-RU" sz="2800" smtClean="0">
                <a:latin typeface="Times New Roman" pitchFamily="18" charset="0"/>
                <a:cs typeface="Times New Roman" pitchFamily="18" charset="0"/>
              </a:rPr>
            </a:br>
            <a:endParaRPr lang="ru-RU" sz="28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017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2205038"/>
            <a:ext cx="2584450" cy="3446462"/>
          </a:xfrm>
        </p:spPr>
      </p:pic>
      <p:pic>
        <p:nvPicPr>
          <p:cNvPr id="50179" name="Объект 8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5264150" y="2679700"/>
            <a:ext cx="2584450" cy="3446463"/>
          </a:xfr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2060575"/>
            <a:ext cx="2584450" cy="3446463"/>
          </a:xfrm>
        </p:spPr>
      </p:pic>
      <p:pic>
        <p:nvPicPr>
          <p:cNvPr id="51202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5264150" y="2679700"/>
            <a:ext cx="2584450" cy="3446463"/>
          </a:xfr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smtClean="0">
                <a:latin typeface="Times New Roman" pitchFamily="18" charset="0"/>
                <a:cs typeface="Times New Roman" pitchFamily="18" charset="0"/>
              </a:rPr>
              <a:t>«Больница»</a:t>
            </a:r>
            <a:br>
              <a:rPr lang="ru-RU" sz="5400" smtClean="0">
                <a:latin typeface="Times New Roman" pitchFamily="18" charset="0"/>
                <a:cs typeface="Times New Roman" pitchFamily="18" charset="0"/>
              </a:rPr>
            </a:br>
            <a:endParaRPr lang="ru-RU" sz="5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2226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1617663" y="2679700"/>
            <a:ext cx="1939925" cy="3446463"/>
          </a:xfrm>
        </p:spPr>
      </p:pic>
      <p:pic>
        <p:nvPicPr>
          <p:cNvPr id="52227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5586413" y="2679700"/>
            <a:ext cx="1939925" cy="3446463"/>
          </a:xfr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9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1914525"/>
            <a:ext cx="2370138" cy="4211638"/>
          </a:xfrm>
        </p:spPr>
      </p:pic>
      <p:pic>
        <p:nvPicPr>
          <p:cNvPr id="53250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5364163" y="2708275"/>
            <a:ext cx="2162175" cy="3843338"/>
          </a:xfr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Беседа о людях военных профессий </a:t>
            </a:r>
            <a:br>
              <a:rPr lang="ru-RU" sz="3600" smtClean="0">
                <a:latin typeface="Times New Roman" pitchFamily="18" charset="0"/>
                <a:cs typeface="Times New Roman" pitchFamily="18" charset="0"/>
              </a:rPr>
            </a:br>
            <a:endParaRPr lang="ru-RU" sz="36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4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2133600"/>
            <a:ext cx="2584450" cy="3446463"/>
          </a:xfrm>
        </p:spPr>
      </p:pic>
      <p:pic>
        <p:nvPicPr>
          <p:cNvPr id="54275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5264150" y="2679700"/>
            <a:ext cx="2584450" cy="34464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288" y="1341438"/>
            <a:ext cx="8424862" cy="5183187"/>
          </a:xfrm>
        </p:spPr>
        <p:txBody>
          <a:bodyPr rtlCol="0"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/>
              <a:t> 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ставит перед собой следующие цели и задачи.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: коррекция познавательного, речевого развития, эмоционально-волевой сферы через обучение сюжетно-ролевой игре.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 Учить детей воспроизводить цепочку игровых действий, вводить в игру элементы сюжетной игры.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Учить детей играть вместе, небольшими группами, согласовывая действия между собой, подчиняясь требованиям игры.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 Учить принимать на себя роль другого лица (матери, отца, бабушки, шофера, воспитателя, музыкального работника, доктора, продавца)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4.  Учить детей наблюдать за деятельностью взрослых, фиксировать результаты своих наблюдений в речевых высказываниях.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 Формировать у детей адекватные формы поведения в воображаемой ситуации («Это магазин, а Маша - продавец», «Коля ведет машину. Коля - шофер. А все мы - пассажиры, едем в детский сад»)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6.  Учить детей участвовать в драматизации сказок с простым сюжетом.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Цели 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"Мы - военные"</a:t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1700213"/>
            <a:ext cx="2368550" cy="4213225"/>
          </a:xfrm>
        </p:spPr>
      </p:pic>
      <p:pic>
        <p:nvPicPr>
          <p:cNvPr id="55299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5292725" y="2276475"/>
            <a:ext cx="2305050" cy="4098925"/>
          </a:xfr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1916113"/>
            <a:ext cx="2513013" cy="4468812"/>
          </a:xfrm>
        </p:spPr>
      </p:pic>
      <p:pic>
        <p:nvPicPr>
          <p:cNvPr id="56322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5795963" y="2636838"/>
            <a:ext cx="2233612" cy="3970337"/>
          </a:xfrm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71538" y="1125538"/>
            <a:ext cx="7408862" cy="5000625"/>
          </a:xfrm>
        </p:spPr>
        <p:txBody>
          <a:bodyPr rtlCol="0"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  <a:p>
            <a:pPr marL="0" indent="0" algn="ctr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любят в детстве все играть,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Жизнь, что вокруг, изображать!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"Семью", в "Больницу", в " Пароход",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"Войну", в "Кафе" и в "Самолёт",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"Библиотеку", в "Ателье"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 в "Королевство на Луне".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1868488"/>
            <a:ext cx="2728913" cy="3638550"/>
          </a:xfrm>
        </p:spPr>
      </p:pic>
      <p:pic>
        <p:nvPicPr>
          <p:cNvPr id="58370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5148263" y="2525713"/>
            <a:ext cx="2700337" cy="3600450"/>
          </a:xfr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1989138"/>
            <a:ext cx="3082925" cy="4108450"/>
          </a:xfrm>
        </p:spPr>
      </p:pic>
      <p:pic>
        <p:nvPicPr>
          <p:cNvPr id="59394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5264150" y="2679700"/>
            <a:ext cx="3052763" cy="4070350"/>
          </a:xfrm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960563"/>
            <a:ext cx="3124200" cy="4165600"/>
          </a:xfrm>
        </p:spPr>
      </p:pic>
      <p:pic>
        <p:nvPicPr>
          <p:cNvPr id="60418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5264150" y="2679700"/>
            <a:ext cx="2979738" cy="3973513"/>
          </a:xfr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960563"/>
            <a:ext cx="3124200" cy="4165600"/>
          </a:xfrm>
        </p:spPr>
      </p:pic>
      <p:pic>
        <p:nvPicPr>
          <p:cNvPr id="61442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5264150" y="2679700"/>
            <a:ext cx="2979738" cy="3973513"/>
          </a:xfrm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863600" y="2060575"/>
            <a:ext cx="3124200" cy="4167188"/>
          </a:xfrm>
        </p:spPr>
      </p:pic>
      <p:pic>
        <p:nvPicPr>
          <p:cNvPr id="6246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5264150" y="2679700"/>
            <a:ext cx="2908300" cy="3878263"/>
          </a:xfr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2055813"/>
            <a:ext cx="3052762" cy="4070350"/>
          </a:xfrm>
        </p:spPr>
      </p:pic>
      <p:pic>
        <p:nvPicPr>
          <p:cNvPr id="63490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/>
          <a:stretch>
            <a:fillRect/>
          </a:stretch>
        </p:blipFill>
        <p:spPr>
          <a:xfrm>
            <a:off x="5264150" y="2679700"/>
            <a:ext cx="2979738" cy="3973513"/>
          </a:xfrm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Clr>
                <a:srgbClr val="31B6FD"/>
              </a:buClr>
              <a:buFont typeface="Symbol" pitchFamily="18" charset="2"/>
              <a:buNone/>
              <a:defRPr/>
            </a:pPr>
            <a:r>
              <a:rPr lang="ru-RU" sz="8000" dirty="0">
                <a:solidFill>
                  <a:srgbClr val="073E87"/>
                </a:solidFill>
              </a:rPr>
              <a:t>Спасибо за внимание!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1538" y="620713"/>
            <a:ext cx="7408862" cy="5761037"/>
          </a:xfrm>
        </p:spPr>
        <p:txBody>
          <a:bodyPr rtlCol="0">
            <a:normAutofit fontScale="9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Возраст детей: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3-8 лет.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Состав группы: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Дети с ОВЗ.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Принципы формирования группы: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Группы формируются по принципу добровольного участия детей в игре, с учетом их заинтересованности, индивидуальных особенностей и психофизического развития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Сроки реализации проекта.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Реализация проекта рассчитана на один учебный год ( сентябрь 2018 г. – май 2019 г.)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Тип проекта:  долгосрочный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творческий, познавательный, групповой.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дошкольники 3 – 8 лет группы компенсирующей направленности для детей с ЗПР, педагоги, родители.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1538" y="1268413"/>
            <a:ext cx="7408862" cy="4857750"/>
          </a:xfrm>
        </p:spPr>
        <p:txBody>
          <a:bodyPr rtlCol="0"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. Подготовительный,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включает в себя: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составление перспективного плана работы по проведению проекта;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беседы с  родителями об организации игровой деятельности дома;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подбор литературы, открыток, стихотворений, рассказов, загадок, пословиц;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организация  игрового уголка и оборудование  его в соответствии с поставленными задачами обучения игре;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-  пополнение предметно – развивающей среды.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dirty="0"/>
              <a:t> 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8588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Этапы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реализации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1538" y="549275"/>
            <a:ext cx="7408862" cy="5576888"/>
          </a:xfrm>
        </p:spPr>
        <p:txBody>
          <a:bodyPr rtlCol="0">
            <a:normAutofit fontScale="92500"/>
          </a:bodyPr>
          <a:lstStyle/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2. Основной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этап,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Включает в себя: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экскурсия по детскому саду,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-беседы , презентации и альбомы по  темам «Магазин», «Парикмахерская», «Больница».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чтение художественной литературы;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наблюдения;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обучение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преобразованию предметных действий в игровые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-обучение игровым действиям на основе игровой ситуации.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сюжетно - ролевые игры;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игры-драматизации;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-игры со строительным материалом и обыгрывание построек.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1538" y="765175"/>
            <a:ext cx="7408862" cy="5360988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3. Заключительный </a:t>
            </a:r>
            <a:r>
              <a:rPr lang="ru-RU" sz="4000" b="1" i="1" dirty="0">
                <a:latin typeface="Times New Roman" pitchFamily="18" charset="0"/>
                <a:cs typeface="Times New Roman" pitchFamily="18" charset="0"/>
              </a:rPr>
              <a:t>этап,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включает в себя: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-сюжетная –ролевая  игра с объединением сюжетов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- оформление фотоальбома «Мы играем».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1538" y="1557338"/>
            <a:ext cx="7408862" cy="4568825"/>
          </a:xfrm>
        </p:spPr>
        <p:txBody>
          <a:bodyPr rtlCol="0">
            <a:normAutofit fontScale="9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Всю работу можно разделить на 3 квартала: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u="sng" dirty="0">
                <a:latin typeface="Times New Roman" pitchFamily="18" charset="0"/>
                <a:cs typeface="Times New Roman" pitchFamily="18" charset="0"/>
              </a:rPr>
              <a:t>1 квартал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Цель работы – привлечь внимание детей к игрушкам.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этот период происходит формирование у детей интереса к игрушкам, пробуждение желания действовать с ними. Детей знакомят с необходимым набором игрушек. По мере постепенного заполнения игрового уголка новыми игрушками происходит ознакомление с названием очередной игрушки, ее внешним видом, действием с нею и названиями действий, а также формирование положительного эмоционального отношения к ней.</a:t>
            </a:r>
          </a:p>
          <a:p>
            <a:pPr marL="0" indent="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Основные методические приёмы – обыгрывание игрушек педагогом, эмоциональное сопровождение, показ игровых действий с различными игрушками, выполнение совместных игровых действий педагогом и детьми.</a:t>
            </a:r>
          </a:p>
          <a:p>
            <a:pPr marL="274320" indent="-274320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7143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Содержание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242</TotalTime>
  <Words>1117</Words>
  <Application>Microsoft Office PowerPoint</Application>
  <PresentationFormat>Экран (4:3)</PresentationFormat>
  <Paragraphs>119</Paragraphs>
  <Slides>49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49</vt:i4>
      </vt:variant>
    </vt:vector>
  </HeadingPairs>
  <TitlesOfParts>
    <vt:vector size="61" baseType="lpstr">
      <vt:lpstr>Arial</vt:lpstr>
      <vt:lpstr>Candara</vt:lpstr>
      <vt:lpstr>Symbol</vt:lpstr>
      <vt:lpstr>Calibri</vt:lpstr>
      <vt:lpstr>Times New Roman</vt:lpstr>
      <vt:lpstr>Волна</vt:lpstr>
      <vt:lpstr>Волна</vt:lpstr>
      <vt:lpstr>Волна</vt:lpstr>
      <vt:lpstr>Волна</vt:lpstr>
      <vt:lpstr>Волна</vt:lpstr>
      <vt:lpstr>Волна</vt:lpstr>
      <vt:lpstr>Волна</vt:lpstr>
      <vt:lpstr>   КОМИТЕТ ПО ОБРАЗОВАНИЮ АДМИНИСТРАЦИИ ГОРОДСКОГО ОКРУГА «ГОРОД КАЛИНИНГРАД» МУНИЦИПАЛЬНОЕ АВТОНОМНОЕ ДОШКОЛЬНОЕ ОБРАЗОВАТЕЛЬНОЕ УЧРЕЖДЕНИЕ ГОРОДА КАЛИНИНГРАДА ЦЕНТР РАЗВИТИЯ РЕБЕНКА ДЕТСКИЙ САД №87   </vt:lpstr>
      <vt:lpstr>Пояснительная записка  </vt:lpstr>
      <vt:lpstr>Актуальность </vt:lpstr>
      <vt:lpstr>Цели и задачи </vt:lpstr>
      <vt:lpstr>Слайд 5</vt:lpstr>
      <vt:lpstr> Этапы реализации проекта </vt:lpstr>
      <vt:lpstr>Слайд 7</vt:lpstr>
      <vt:lpstr>Слайд 8</vt:lpstr>
      <vt:lpstr> Содержание </vt:lpstr>
      <vt:lpstr>Слайд 10</vt:lpstr>
      <vt:lpstr>Слайд 11</vt:lpstr>
      <vt:lpstr>Ожидаемые результаты выполнения проекта</vt:lpstr>
      <vt:lpstr>    «Уложим куклу спать»    </vt:lpstr>
      <vt:lpstr>Слайд 14</vt:lpstr>
      <vt:lpstr>Подготовка и обучение сюжетно-ролевой игре "Напоим куклу чаем"</vt:lpstr>
      <vt:lpstr>Слайд 16</vt:lpstr>
      <vt:lpstr>Подготовка к сюжетно-ролевой игре "Магазин". </vt:lpstr>
      <vt:lpstr>Слайд 18</vt:lpstr>
      <vt:lpstr>Дети на экскурсии в магазине</vt:lpstr>
      <vt:lpstr>Слайд 20</vt:lpstr>
      <vt:lpstr>Слайд 21</vt:lpstr>
      <vt:lpstr> Сюжетно- ролевая  игра "Магазин" </vt:lpstr>
      <vt:lpstr>Слайд 23</vt:lpstr>
      <vt:lpstr>Слайд 24</vt:lpstr>
      <vt:lpstr> Учимся играть в игру "Строители" </vt:lpstr>
      <vt:lpstr>Сюжетно-ролевая игра «Строители»</vt:lpstr>
      <vt:lpstr>Слайд 27</vt:lpstr>
      <vt:lpstr>  Беседа о пожарных и знакомство с новой игрой "Пожарные"    </vt:lpstr>
      <vt:lpstr>Слайд 29</vt:lpstr>
      <vt:lpstr>    Сюжетно - ролевая игра "Моряки"  </vt:lpstr>
      <vt:lpstr> Экскурсия в медицинский кабинет </vt:lpstr>
      <vt:lpstr>Слайд 32</vt:lpstr>
      <vt:lpstr>Слайд 33</vt:lpstr>
      <vt:lpstr>Слайд 34</vt:lpstr>
      <vt:lpstr>Подготовка  к  сюжетно-ролевой игре «Больница» </vt:lpstr>
      <vt:lpstr>Слайд 36</vt:lpstr>
      <vt:lpstr> «Больница» </vt:lpstr>
      <vt:lpstr>Слайд 38</vt:lpstr>
      <vt:lpstr> Беседа о людях военных профессий  </vt:lpstr>
      <vt:lpstr> "Мы - военные" 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  <vt:lpstr>Слайд 49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«Игралочка» (сюжетно-ролевые игры)   по обучению игровой деятельности в группе компенсирующей направленности для детей с ЗПР    </dc:title>
  <dc:creator>Lenovo</dc:creator>
  <cp:lastModifiedBy>Zgelezyaka</cp:lastModifiedBy>
  <cp:revision>25</cp:revision>
  <dcterms:created xsi:type="dcterms:W3CDTF">2019-12-16T17:12:41Z</dcterms:created>
  <dcterms:modified xsi:type="dcterms:W3CDTF">2019-12-19T12:08:48Z</dcterms:modified>
</cp:coreProperties>
</file>