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0" r:id="rId4"/>
    <p:sldId id="274" r:id="rId5"/>
    <p:sldId id="261" r:id="rId6"/>
    <p:sldId id="276" r:id="rId7"/>
    <p:sldId id="275" r:id="rId8"/>
    <p:sldId id="264" r:id="rId9"/>
    <p:sldId id="262" r:id="rId10"/>
    <p:sldId id="277" r:id="rId11"/>
    <p:sldId id="278" r:id="rId12"/>
    <p:sldId id="263" r:id="rId13"/>
    <p:sldId id="266" r:id="rId14"/>
    <p:sldId id="268" r:id="rId15"/>
    <p:sldId id="265" r:id="rId16"/>
    <p:sldId id="269" r:id="rId17"/>
    <p:sldId id="270" r:id="rId18"/>
    <p:sldId id="271" r:id="rId19"/>
    <p:sldId id="272" r:id="rId20"/>
    <p:sldId id="27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18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DAD564-5775-4111-A4C6-8C1B45DEDB95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C427D-554C-4FF8-89AF-F745CBEA93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DAD564-5775-4111-A4C6-8C1B45DEDB95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C427D-554C-4FF8-89AF-F745CBEA9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DAD564-5775-4111-A4C6-8C1B45DEDB95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C427D-554C-4FF8-89AF-F745CBEA9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DAD564-5775-4111-A4C6-8C1B45DEDB95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C427D-554C-4FF8-89AF-F745CBEA9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DAD564-5775-4111-A4C6-8C1B45DEDB95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C427D-554C-4FF8-89AF-F745CBEA93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DAD564-5775-4111-A4C6-8C1B45DEDB95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C427D-554C-4FF8-89AF-F745CBEA9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DAD564-5775-4111-A4C6-8C1B45DEDB95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C427D-554C-4FF8-89AF-F745CBEA9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DAD564-5775-4111-A4C6-8C1B45DEDB95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C427D-554C-4FF8-89AF-F745CBEA9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DAD564-5775-4111-A4C6-8C1B45DEDB95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C427D-554C-4FF8-89AF-F745CBEA93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DAD564-5775-4111-A4C6-8C1B45DEDB95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C427D-554C-4FF8-89AF-F745CBEA93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3DAD564-5775-4111-A4C6-8C1B45DEDB95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DAC427D-554C-4FF8-89AF-F745CBEA93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3DAD564-5775-4111-A4C6-8C1B45DEDB95}" type="datetimeFigureOut">
              <a:rPr lang="ru-RU" smtClean="0"/>
              <a:pPr/>
              <a:t>05.04.2014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DAC427D-554C-4FF8-89AF-F745CBEA937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764704"/>
            <a:ext cx="7406640" cy="302148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Проект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С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оздание </a:t>
            </a:r>
            <a:r>
              <a:rPr lang="ru-RU" dirty="0" err="1" smtClean="0">
                <a:solidFill>
                  <a:schemeClr val="accent5">
                    <a:lumMod val="75000"/>
                  </a:schemeClr>
                </a:solidFill>
              </a:rPr>
              <a:t>сказки-шумелки</a:t>
            </a: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«Медведь и пчелы»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725144"/>
            <a:ext cx="4147552" cy="918434"/>
          </a:xfrm>
        </p:spPr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latin typeface="Book Antiqua" pitchFamily="18" charset="0"/>
              </a:rPr>
              <a:t>Выполнила: студентка</a:t>
            </a:r>
          </a:p>
          <a:p>
            <a:pPr algn="r"/>
            <a:r>
              <a:rPr lang="ru-RU" dirty="0" smtClean="0">
                <a:latin typeface="Book Antiqua" pitchFamily="18" charset="0"/>
              </a:rPr>
              <a:t>гр. СУРДОБАК-3</a:t>
            </a:r>
          </a:p>
          <a:p>
            <a:pPr algn="r"/>
            <a:r>
              <a:rPr lang="ru-RU" dirty="0" err="1" smtClean="0">
                <a:latin typeface="Book Antiqua" pitchFamily="18" charset="0"/>
              </a:rPr>
              <a:t>Балохина</a:t>
            </a:r>
            <a:r>
              <a:rPr lang="ru-RU" dirty="0" smtClean="0">
                <a:latin typeface="Book Antiqua" pitchFamily="18" charset="0"/>
              </a:rPr>
              <a:t> </a:t>
            </a:r>
            <a:r>
              <a:rPr lang="ru-RU" dirty="0" smtClean="0">
                <a:latin typeface="Book Antiqua" pitchFamily="18" charset="0"/>
              </a:rPr>
              <a:t>И. А.</a:t>
            </a:r>
            <a:endParaRPr lang="ru-RU" dirty="0"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User\Documents\Проектная деятельность\Звук\Фото\P22103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5856" y="3789040"/>
            <a:ext cx="3269357" cy="2452234"/>
          </a:xfrm>
          <a:prstGeom prst="round2DiagRect">
            <a:avLst/>
          </a:prstGeom>
          <a:noFill/>
          <a:ln w="15875" cmpd="thickThin">
            <a:solidFill>
              <a:srgbClr val="7030A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Деятельность детей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1340768"/>
            <a:ext cx="4032448" cy="466344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Дети группы 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Говорунчики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 демонстрируют странички альбома «Звуки вокруг нас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«Звучит»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«Звенит»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«Скрипит»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«Шуршит»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«Жужжит»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«Молчит»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26" name="Picture 2" descr="C:\Users\User\Documents\Проектная деятельность\Звук\Фото\P221038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2385" t="5558" r="3116" b="2568"/>
          <a:stretch>
            <a:fillRect/>
          </a:stretch>
        </p:blipFill>
        <p:spPr bwMode="auto">
          <a:xfrm>
            <a:off x="5652120" y="1412776"/>
            <a:ext cx="3258874" cy="2376263"/>
          </a:xfrm>
          <a:prstGeom prst="round2DiagRect">
            <a:avLst/>
          </a:prstGeom>
          <a:noFill/>
          <a:ln w="15875" cmpd="thickThin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Деятельность детей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1556792"/>
            <a:ext cx="4032448" cy="2160240"/>
          </a:xfrm>
        </p:spPr>
        <p:txBody>
          <a:bodyPr/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Дети группы «Музыканты» демонстрируют странички альбома «Музыкальные инструменты»</a:t>
            </a:r>
          </a:p>
          <a:p>
            <a:endParaRPr lang="ru-RU" dirty="0"/>
          </a:p>
        </p:txBody>
      </p:sp>
      <p:pic>
        <p:nvPicPr>
          <p:cNvPr id="2050" name="Picture 2" descr="C:\Users\User\Documents\Проектная деятельность\Звук\Фото\P221037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2385" t="5558" r="3116" b="5193"/>
          <a:stretch>
            <a:fillRect/>
          </a:stretch>
        </p:blipFill>
        <p:spPr bwMode="auto">
          <a:xfrm>
            <a:off x="5220072" y="1772816"/>
            <a:ext cx="3456384" cy="2448272"/>
          </a:xfrm>
          <a:prstGeom prst="round2DiagRect">
            <a:avLst/>
          </a:prstGeom>
          <a:noFill/>
          <a:ln w="15875" cmpd="thickThin">
            <a:solidFill>
              <a:srgbClr val="7030A0"/>
            </a:solidFill>
          </a:ln>
        </p:spPr>
      </p:pic>
      <p:pic>
        <p:nvPicPr>
          <p:cNvPr id="2051" name="Picture 3" descr="C:\Users\User\Documents\Проектная деятельность\Звук\Фото\P2210375.JPG"/>
          <p:cNvPicPr>
            <a:picLocks noChangeAspect="1" noChangeArrowheads="1"/>
          </p:cNvPicPr>
          <p:nvPr/>
        </p:nvPicPr>
        <p:blipFill>
          <a:blip r:embed="rId3" cstate="print"/>
          <a:srcRect l="513" t="6540" r="4108" b="3321"/>
          <a:stretch>
            <a:fillRect/>
          </a:stretch>
        </p:blipFill>
        <p:spPr bwMode="auto">
          <a:xfrm>
            <a:off x="1403648" y="3789040"/>
            <a:ext cx="3528392" cy="2501139"/>
          </a:xfrm>
          <a:prstGeom prst="round2DiagRect">
            <a:avLst/>
          </a:prstGeom>
          <a:noFill/>
          <a:ln w="15875" cmpd="thickThin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Деятельность</a:t>
            </a:r>
            <a:r>
              <a:rPr lang="ru-RU" sz="4000" dirty="0" smtClean="0"/>
              <a:t> детей</a:t>
            </a:r>
            <a:br>
              <a:rPr lang="ru-RU" sz="4000" dirty="0" smtClean="0"/>
            </a:br>
            <a:endParaRPr lang="ru-RU" sz="2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1538" y="1214422"/>
            <a:ext cx="4643470" cy="5214974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Игра «Свойства шумов»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Дети исследуют предложенные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предметы: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деревянные: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- палочки, кубики,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-  стучат ими,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- определяют свойства звука (сухой, теплый),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- находят в группе предметы, мебель, которые могут издавать деревянные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звуки;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 стеклянные:   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стеклянные  стаканы,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- стучат ими друг о друга,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- стучат по ним ложкой,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-  определяют свойства звука (нежный, прозрачный, чистый, тонкий),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- находят в группе предметы, мебель, которые могут издавать стеклянные звуки (окно, 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зеркало</a:t>
            </a: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);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металлические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связка ключей,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- звенят ими,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-определяют свойства звука (яркий, звонкий),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- находят в группе предметы, мебель, которые могут издавать металлические звуки.</a:t>
            </a:r>
          </a:p>
          <a:p>
            <a:endParaRPr lang="ru-RU" sz="1800" dirty="0" smtClean="0"/>
          </a:p>
          <a:p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  <p:pic>
        <p:nvPicPr>
          <p:cNvPr id="5" name="Содержимое 4" descr="P2220390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929322" y="1142984"/>
            <a:ext cx="2952771" cy="2214578"/>
          </a:xfrm>
          <a:prstGeom prst="round2DiagRect">
            <a:avLst/>
          </a:prstGeom>
          <a:ln w="15875" cmpd="thickThin">
            <a:solidFill>
              <a:srgbClr val="7030A0"/>
            </a:solidFill>
          </a:ln>
        </p:spPr>
      </p:pic>
      <p:pic>
        <p:nvPicPr>
          <p:cNvPr id="6" name="Рисунок 5" descr="P222038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57884" y="3714752"/>
            <a:ext cx="3005804" cy="2254353"/>
          </a:xfrm>
          <a:prstGeom prst="round2DiagRect">
            <a:avLst/>
          </a:prstGeom>
          <a:ln w="15875" cmpd="thickThin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Деятельность детей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подбирают названия предметов, которые способны издавать указанные шумы и располагают их в правильном порядке.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Деревянные                                                связка ключей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Стеклянные                                                 дом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Пластмассовые                                           посуда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Металлические                                           стакан</a:t>
            </a:r>
          </a:p>
          <a:p>
            <a:pPr marL="0" indent="0">
              <a:spcBef>
                <a:spcPts val="0"/>
              </a:spcBef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III</a:t>
            </a:r>
            <a:r>
              <a:rPr lang="ru-RU" sz="3600" dirty="0" smtClean="0"/>
              <a:t>. Практическая деятельность по решению проблемы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Деятельность педагога: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1. Организует работу над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проектом: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гры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развивающие слуховое внимание и восприятие «Замри и слушай», «Звуки наших музыкальных инструментов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 (участвуют обе группы);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вигательные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образные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импровизации (участвуют обе группы);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лушание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музыкальных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произведений (участвуют обе группы).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2. Оказывает помощь в сочинении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сказки группе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Говорунчики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3. Дает рекомендации в подборе музыкального сопровождения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сказки группе «Музыканты».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Деятельность</a:t>
            </a:r>
            <a:r>
              <a:rPr lang="ru-RU" sz="4000" dirty="0" smtClean="0"/>
              <a:t> детей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1428736"/>
            <a:ext cx="7498080" cy="48006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называют услышанные звуки природы, улицы, дома и подбирают к ним схожие по звучанию звуки музыкальных инструментов (например, шум веток деревьев изобразили звуком погремушки, грохот отъезжающей машины – ударами барабана, капельки дождя – металлофоном).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слушают звучание музыкальных инструментов и подбирают к нему образные сравнения (например, звук металлофона дети сравнили с капельками дождя, звук барабана – с ударами грома, звук погремушки – с сыпучим песком).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2220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0694" y="4286256"/>
            <a:ext cx="3077242" cy="2307932"/>
          </a:xfrm>
          <a:prstGeom prst="round2DiagRect">
            <a:avLst/>
          </a:prstGeom>
          <a:ln w="15875" cmpd="thickThin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282154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Деятельность детей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Прыгают под бубен, как зайчики.</a:t>
            </a:r>
          </a:p>
          <a:p>
            <a:pPr marL="0" indent="0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Под металлофон, как бабочки порхают над цветами, изображают клюющих зернышки цыплят.</a:t>
            </a:r>
          </a:p>
          <a:p>
            <a:pPr marL="0" indent="0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Под колокольчик изображают воробышков, которые радуются солнцу. </a:t>
            </a:r>
          </a:p>
          <a:p>
            <a:pPr marL="0" indent="0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Под звучание барабана ходят как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мишки.</a:t>
            </a:r>
          </a:p>
          <a:p>
            <a:pPr marL="0" indent="0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«Необычная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песенка».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Исполнение знакомых песен с помощью шумовых звуков (щелканье языком, шумный вздох, хлопанье и т.д.)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60648"/>
            <a:ext cx="7330124" cy="10966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>Деятельность детей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700808"/>
            <a:ext cx="7498080" cy="4547592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Слушают в аудиозаписи звуки природы, улицы дома и музыкальные произведения, в которых  музыкальные образы – это явления природы, объекты рукотворного мира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Е.Тиличеева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«Часы», «Дождик»,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В.Мурадели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«Дятел», Э.Григ «Ручеек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»).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Слушают пример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сказки-шумелки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Е. Железновой «Весна в лесу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Придумывание </a:t>
            </a:r>
            <a:r>
              <a:rPr lang="ru-RU" sz="3600" dirty="0" err="1" smtClean="0"/>
              <a:t>сказки-шумелки</a:t>
            </a:r>
            <a:r>
              <a:rPr lang="ru-RU" sz="3600" dirty="0" smtClean="0"/>
              <a:t> «Медведь и пчелы»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00100" y="1357298"/>
            <a:ext cx="4429156" cy="5000660"/>
          </a:xfrm>
        </p:spPr>
        <p:txBody>
          <a:bodyPr/>
          <a:lstStyle/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группы «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Говорунчики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» совместно с педагогом придумывают сюжет сказки, готовят по ней кукольный спектакль и показывают детям группы «Музыканты».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 группы «Музыканты» после просмотра кукольного спектакля «Медведь и пчелы» с помощью педагога подбирают музыкальное сопровождение.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www.eduvluki.ru/data/detsad/26/42/publ/54738/0663009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4143380"/>
            <a:ext cx="3469843" cy="2385517"/>
          </a:xfrm>
          <a:prstGeom prst="round2DiagRect">
            <a:avLst/>
          </a:prstGeom>
          <a:noFill/>
          <a:ln w="15875" cmpd="thickThin">
            <a:solidFill>
              <a:srgbClr val="7030A0"/>
            </a:solidFill>
          </a:ln>
        </p:spPr>
      </p:pic>
      <p:pic>
        <p:nvPicPr>
          <p:cNvPr id="3076" name="Picture 4" descr="http://www.eduvluki.ru/data/detsad/26/42/publ/54738/5265452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1500174"/>
            <a:ext cx="3417889" cy="2272897"/>
          </a:xfrm>
          <a:prstGeom prst="round2DiagRect">
            <a:avLst/>
          </a:prstGeom>
          <a:noFill/>
          <a:ln w="15875" cmpd="thickThin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E:\8 марта 3 группа\IMG_4166.JPG"/>
          <p:cNvPicPr>
            <a:picLocks noChangeAspect="1" noChangeArrowheads="1"/>
          </p:cNvPicPr>
          <p:nvPr/>
        </p:nvPicPr>
        <p:blipFill>
          <a:blip r:embed="rId2" cstate="print"/>
          <a:srcRect l="32675" t="22832" r="27951" b="31100"/>
          <a:stretch>
            <a:fillRect/>
          </a:stretch>
        </p:blipFill>
        <p:spPr bwMode="auto">
          <a:xfrm>
            <a:off x="4644008" y="4365104"/>
            <a:ext cx="2830469" cy="2207765"/>
          </a:xfrm>
          <a:prstGeom prst="round2DiagRect">
            <a:avLst/>
          </a:prstGeom>
          <a:noFill/>
          <a:ln w="12700" cmpd="thickThin">
            <a:solidFill>
              <a:srgbClr val="7030A0"/>
            </a:solidFill>
          </a:ln>
        </p:spPr>
      </p:pic>
      <p:pic>
        <p:nvPicPr>
          <p:cNvPr id="3077" name="Picture 5" descr="E:\8 марта 3 группа\IMG_4162.JPG"/>
          <p:cNvPicPr>
            <a:picLocks noChangeAspect="1" noChangeArrowheads="1"/>
          </p:cNvPicPr>
          <p:nvPr/>
        </p:nvPicPr>
        <p:blipFill>
          <a:blip r:embed="rId3" cstate="print"/>
          <a:srcRect l="37400" t="3932" r="9838" b="3932"/>
          <a:stretch>
            <a:fillRect/>
          </a:stretch>
        </p:blipFill>
        <p:spPr bwMode="auto">
          <a:xfrm>
            <a:off x="7007828" y="3140968"/>
            <a:ext cx="1979297" cy="2304256"/>
          </a:xfrm>
          <a:prstGeom prst="round2DiagRect">
            <a:avLst/>
          </a:prstGeom>
          <a:noFill/>
          <a:ln w="12700" cmpd="thickThin">
            <a:solidFill>
              <a:srgbClr val="7030A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3600" dirty="0" smtClean="0"/>
              <a:t>IV</a:t>
            </a:r>
            <a:r>
              <a:rPr lang="ru-RU" sz="3600" dirty="0" smtClean="0"/>
              <a:t>. Презентация продукта деятельности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5616" y="1524000"/>
            <a:ext cx="3977592" cy="500134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Деятельность педагога</a:t>
            </a:r>
          </a:p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Помогает готовить презентацию: творческое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музицирование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Приходит на помощь в случае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затруднения.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Деятельность детей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Представляют инсценировку </a:t>
            </a:r>
            <a:r>
              <a:rPr lang="ru-RU" sz="2000" dirty="0" err="1" smtClean="0">
                <a:latin typeface="Times New Roman"/>
                <a:ea typeface="Calibri"/>
                <a:cs typeface="Times New Roman"/>
              </a:rPr>
              <a:t>сказки-шумелки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 «Медведь и пчелы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». 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Читают наизусть стихи про музыкальные инструменты.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Разыгрывают по ролям сказку.</a:t>
            </a:r>
            <a:endParaRPr lang="ru-RU" sz="1800" dirty="0" smtClean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sz="2000" dirty="0" smtClean="0">
                <a:latin typeface="Times New Roman"/>
                <a:ea typeface="Calibri"/>
              </a:rPr>
              <a:t>Играют на музыкальных инструментах и предметах, издающих звук.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E:\8 марта 3 группа\IMG_416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 l="5906" t="5906" b="5501"/>
          <a:stretch>
            <a:fillRect/>
          </a:stretch>
        </p:blipFill>
        <p:spPr bwMode="auto">
          <a:xfrm rot="20922134">
            <a:off x="5110299" y="1368922"/>
            <a:ext cx="3441576" cy="2160240"/>
          </a:xfrm>
          <a:prstGeom prst="round2DiagRect">
            <a:avLst/>
          </a:prstGeom>
          <a:noFill/>
          <a:ln w="12700" cmpd="thickThin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/>
              <a:t>Паспорт проекта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412776"/>
            <a:ext cx="7962088" cy="4968552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Тип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Исследовательско-творческий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(смешанный)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Класс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		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Монопроект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Длительность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Краткосрочный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Сложность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Сложный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Участники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Воспитанники смешанной разновозрастной группы (дети с нарушением слуха и слышащие дети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 в возрасте от 2 до 6 лет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Учитель-дефектолог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Воспитатели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</a:p>
          <a:p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Межпредметные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взаимодействия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образовательные области: «познание», «социально-коммуникативная», «художественно-эстетическая», «речевая»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 smtClean="0"/>
              <a:t>V</a:t>
            </a:r>
            <a:r>
              <a:rPr lang="ru-RU" sz="3600" dirty="0" smtClean="0"/>
              <a:t>. Рефлексия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Педагог.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Ставит новую проблему: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эта сказка получилась хорошо, но мы еще не все звуки изучили. Будем дальше изучать звуки вокруг нас, чтобы подготовить новую (другую) сказку.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Определяют цель нового проекта: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будем изучать звуки вокруг нас дальше, чтобы подготовить другую сказку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88640"/>
            <a:ext cx="7848872" cy="640871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подготовить инсценировку сказки  со звуковым подражанием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Задачи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Предметные результаты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группе «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Говорунчики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» совместно с педагогом придумать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сказку;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группе «Музыканты» совместно с педагогом подобрать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 сказке инструменты и предметы, издающие звуки; презентовать сказку на утреннике, посвященному женскому дню </a:t>
            </a:r>
          </a:p>
          <a:p>
            <a:pPr>
              <a:buNone/>
            </a:pPr>
            <a:r>
              <a:rPr lang="ru-RU" b="1" i="1" dirty="0" err="1" smtClean="0">
                <a:latin typeface="Times New Roman" pitchFamily="18" charset="0"/>
                <a:cs typeface="Times New Roman" pitchFamily="18" charset="0"/>
              </a:rPr>
              <a:t>Метапредметные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результаты: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1. Познавательные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формулировать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проблему совместно с педагогом;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реализовать проектно-исследовательскую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деятельность совместно с педагогом;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сравнивать 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анализировать.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2. Регулятивные: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обнаруживать и формулировать проблему совместно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педагогом;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выполнять свою работу в соответствии с имеющимися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критериями.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3. Коммуникативные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слушать и вступать в диалог, задавать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вопросы;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работать 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текстом;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мение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вступать в диалог, а также участвовать в коллективном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обсуждении.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4.Личностные: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отовность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способность к участию в групповом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мероприятии;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стойчивый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познавательный интерес и становление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смыслообразующей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функции познавательного мотива. </a:t>
            </a:r>
          </a:p>
          <a:p>
            <a:pPr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5. Коррекционные результаты обучени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я: развитие слухового восприятия и слухового внимания, памяти, мышления; различение на слух долготу, темп, громкость и ритм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звучаний; совершенствование и коррекция звукопроизношения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1052736"/>
            <a:ext cx="7498080" cy="3960440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Cambria Math" pitchFamily="18" charset="0"/>
                <a:ea typeface="Cambria Math" pitchFamily="18" charset="0"/>
              </a:rPr>
              <a:t>Ход реализации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/>
              <a:t> </a:t>
            </a:r>
            <a:br>
              <a:rPr lang="ru-RU" sz="4400" dirty="0" smtClean="0"/>
            </a:br>
            <a:r>
              <a:rPr lang="en-US" sz="4400" dirty="0" smtClean="0"/>
              <a:t>I</a:t>
            </a:r>
            <a:r>
              <a:rPr lang="ru-RU" sz="4400" dirty="0" smtClean="0"/>
              <a:t>. Мотивационный этап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43608" y="332656"/>
            <a:ext cx="4049600" cy="633670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Деятельность педагога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Введение в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ситуацию.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Демонстрирует аудиозапись «Шум леса»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Затем раздает детям музыкальные инструменты и просит одновременно играть на них. Получается тоже шум.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Какой шум приятно слушать? Шум леса или беспорядочная игра на инструментах? А можно шуметь так, чтобы было приятно слушать?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Цель.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Шуметь может все что угодно. Шум нам понадобится для создания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сказки-шумелки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Задачи.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Изучить свойства и звучание музыкальных инструментов, а так же предметов обихода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Послушать пример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сказки-шумелки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 которой используются инструменты и предметы, имитирующие звуки.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Придумать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совместно с педагогом свою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сказку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Совместно с педагогом подобрать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звуки, необходимые для создания сказки.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404664"/>
            <a:ext cx="3657600" cy="288032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Деятельность детей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ru-RU" sz="21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В ходе игровой ситуации дети понимают, что беспорядочный шум слушать неприятно, если шуметь организованно, то получается музыкальный шум, шум, который приятно слушать.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ru-RU" sz="2100" i="1" dirty="0" smtClean="0">
                <a:latin typeface="Times New Roman" pitchFamily="18" charset="0"/>
                <a:cs typeface="Times New Roman" pitchFamily="18" charset="0"/>
              </a:rPr>
              <a:t>Принимают задачи проекта</a:t>
            </a: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: нужно изучить звуки окружающего мира и звучание музыкальных инструментов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C:\Users\User\Documents\Проектная деятельность\Звук\Фото\P21003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194974"/>
            <a:ext cx="3960440" cy="2970330"/>
          </a:xfrm>
          <a:prstGeom prst="round2DiagRect">
            <a:avLst/>
          </a:prstGeom>
          <a:noFill/>
          <a:ln w="19050" cmpd="thickThin">
            <a:solidFill>
              <a:schemeClr val="accent6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331640" y="1412776"/>
            <a:ext cx="7498080" cy="1728192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II</a:t>
            </a:r>
            <a:r>
              <a:rPr lang="ru-RU" dirty="0" smtClean="0"/>
              <a:t>. Организация работы над проектом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138138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Деятельность</a:t>
            </a:r>
            <a:r>
              <a:rPr lang="ru-RU" sz="4000" dirty="0" smtClean="0"/>
              <a:t> педагога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1. Актуализирует знания дошкольников о звуках природы, улицы, дома, музыкальных инструментов (барабана, колокольчика, бубна, дудочки, металлофона). Организация игр «Угадай на чем я играю», «Угадай что делать», «Где позвонили?», «Солнце или дождик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2. Знакомит с новыми звуками:  звуки деревянных, металлических, стеклянных предметов; знакомство со звучанием музыкального инструмента – треугольника.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3. Помогает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детям разделится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две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группы (по желанию детей):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Говорунчики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 и «Музыканты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188640"/>
            <a:ext cx="7498080" cy="106613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Деятельность</a:t>
            </a:r>
            <a:r>
              <a:rPr lang="ru-RU" sz="4400" dirty="0" smtClean="0"/>
              <a:t> педагога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115616" y="1340768"/>
            <a:ext cx="7818072" cy="504056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4. Распределяет задания между участниками в группах:</a:t>
            </a:r>
          </a:p>
          <a:p>
            <a:pPr marL="0" indent="0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группе 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Говорунчики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 каждый ребенок дома с родителями  готовит страничку альбома «Звуки вокруг нас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»;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группе «Музыканты» дети готовят странички альбома «Музыкальные инструменты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5. Распределяет задания между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группами: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Говорунчики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» -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совместно с педагогом сочиняют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сказку, инсценируют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ее;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«Музыканты» –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совместно с педагогом подбирают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музыкальное сопровождение к сказке и озвучивают ее.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6. Планирование совместной деятельности: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sz="2200" dirty="0" smtClean="0">
                <a:latin typeface="Times New Roman"/>
                <a:ea typeface="Calibri"/>
              </a:rPr>
              <a:t>и</a:t>
            </a:r>
            <a:r>
              <a:rPr lang="ru-RU" sz="2200" dirty="0" smtClean="0">
                <a:latin typeface="Times New Roman"/>
                <a:ea typeface="Calibri"/>
              </a:rPr>
              <a:t>сследование шумов;</a:t>
            </a:r>
            <a:endParaRPr lang="ru-RU" sz="2200" dirty="0" smtClean="0">
              <a:latin typeface="Times New Roman"/>
              <a:ea typeface="Calibri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sz="2200" dirty="0" smtClean="0">
                <a:latin typeface="Times New Roman"/>
                <a:ea typeface="Calibri"/>
              </a:rPr>
              <a:t>р</a:t>
            </a:r>
            <a:r>
              <a:rPr lang="ru-RU" sz="2200" dirty="0" smtClean="0">
                <a:latin typeface="Times New Roman"/>
                <a:ea typeface="Calibri"/>
              </a:rPr>
              <a:t>ассмотреть </a:t>
            </a:r>
            <a:r>
              <a:rPr lang="ru-RU" sz="2200" dirty="0" smtClean="0">
                <a:latin typeface="Times New Roman"/>
                <a:ea typeface="Calibri"/>
              </a:rPr>
              <a:t>предметы окружающего мира, издающие звуки, подобные музыкальным </a:t>
            </a:r>
            <a:r>
              <a:rPr lang="ru-RU" sz="2200" dirty="0" smtClean="0">
                <a:latin typeface="Times New Roman"/>
                <a:ea typeface="Calibri"/>
              </a:rPr>
              <a:t>инструментам;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ослушать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пример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сказки-шумелки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User\Documents\Проектная деятельность\Звук\Фото\P21803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221088"/>
            <a:ext cx="3270024" cy="2452518"/>
          </a:xfrm>
          <a:prstGeom prst="round2DiagRect">
            <a:avLst/>
          </a:prstGeom>
          <a:noFill/>
          <a:ln w="15875" cmpd="thickThin">
            <a:solidFill>
              <a:srgbClr val="7030A0"/>
            </a:solidFill>
          </a:ln>
        </p:spPr>
      </p:pic>
      <p:pic>
        <p:nvPicPr>
          <p:cNvPr id="2051" name="Picture 3" descr="C:\Users\User\Documents\Проектная деятельность\Звук\Фото\P21803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564904"/>
            <a:ext cx="2837976" cy="2128482"/>
          </a:xfrm>
          <a:prstGeom prst="round2DiagRect">
            <a:avLst/>
          </a:prstGeom>
          <a:noFill/>
          <a:ln w="15875" cmpd="thickThin">
            <a:solidFill>
              <a:srgbClr val="7030A0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4000" dirty="0" smtClean="0"/>
              <a:t>Деятельность</a:t>
            </a:r>
            <a:r>
              <a:rPr lang="ru-RU" sz="4400" dirty="0" smtClean="0"/>
              <a:t> детей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115616" y="1268760"/>
            <a:ext cx="4248472" cy="5256584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Различают на слух звучание музыкальных инструментов «Угадай на чем я играю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Соотносят свои действия со звучанием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инструмента «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Угадай, что делать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Определяют направление звука «Где позвонили?»</a:t>
            </a:r>
          </a:p>
          <a:p>
            <a:pPr marL="0" indent="0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Соотносят свои действия с темпом звучания бубна «Солнце или дождик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ocuments\Проектная деятельность\Звук\Фото\P218033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088" y="1196752"/>
            <a:ext cx="2496277" cy="1872208"/>
          </a:xfrm>
          <a:prstGeom prst="round2DiagRect">
            <a:avLst/>
          </a:prstGeom>
          <a:noFill/>
          <a:ln w="15875" cmpd="thickThin">
            <a:solidFill>
              <a:srgbClr val="7030A0"/>
            </a:solidFill>
          </a:ln>
        </p:spPr>
      </p:pic>
      <p:pic>
        <p:nvPicPr>
          <p:cNvPr id="2052" name="Picture 4" descr="C:\Users\User\Documents\Проектная деятельность\Звук\Фото\P218035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15616" y="3933056"/>
            <a:ext cx="3270024" cy="2452518"/>
          </a:xfrm>
          <a:prstGeom prst="round2DiagRect">
            <a:avLst/>
          </a:prstGeom>
          <a:noFill/>
          <a:ln w="15875" cmpd="thickThin">
            <a:solidFill>
              <a:srgbClr val="7030A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440</TotalTime>
  <Words>1178</Words>
  <Application>Microsoft Office PowerPoint</Application>
  <PresentationFormat>Экран (4:3)</PresentationFormat>
  <Paragraphs>155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Солнцестояние</vt:lpstr>
      <vt:lpstr>Проект  Создание сказки-шумелки «Медведь и пчелы»</vt:lpstr>
      <vt:lpstr>Паспорт проекта</vt:lpstr>
      <vt:lpstr>Слайд 3</vt:lpstr>
      <vt:lpstr>Ход реализации проекта   I. Мотивационный этап   </vt:lpstr>
      <vt:lpstr>Слайд 5</vt:lpstr>
      <vt:lpstr>II. Организация работы над проектом</vt:lpstr>
      <vt:lpstr>Деятельность педагога</vt:lpstr>
      <vt:lpstr> Деятельность педагога </vt:lpstr>
      <vt:lpstr> Деятельность детей </vt:lpstr>
      <vt:lpstr>Деятельность детей</vt:lpstr>
      <vt:lpstr>Деятельность детей</vt:lpstr>
      <vt:lpstr>Деятельность детей </vt:lpstr>
      <vt:lpstr>Деятельность детей</vt:lpstr>
      <vt:lpstr>III. Практическая деятельность по решению проблемы</vt:lpstr>
      <vt:lpstr>Деятельность детей </vt:lpstr>
      <vt:lpstr>Деятельность детей</vt:lpstr>
      <vt:lpstr> Деятельность детей </vt:lpstr>
      <vt:lpstr>Придумывание сказки-шумелки «Медведь и пчелы»</vt:lpstr>
      <vt:lpstr>IV. Презентация продукта деятельности</vt:lpstr>
      <vt:lpstr>V. Рефлексия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oleghome</cp:lastModifiedBy>
  <cp:revision>55</cp:revision>
  <dcterms:created xsi:type="dcterms:W3CDTF">2014-03-11T17:54:01Z</dcterms:created>
  <dcterms:modified xsi:type="dcterms:W3CDTF">2014-04-05T18:19:09Z</dcterms:modified>
</cp:coreProperties>
</file>