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61" r:id="rId2"/>
    <p:sldId id="262" r:id="rId3"/>
    <p:sldId id="263" r:id="rId4"/>
    <p:sldId id="265" r:id="rId5"/>
    <p:sldId id="266" r:id="rId6"/>
    <p:sldId id="268" r:id="rId7"/>
    <p:sldId id="271" r:id="rId8"/>
    <p:sldId id="273" r:id="rId9"/>
    <p:sldId id="280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80166" autoAdjust="0"/>
  </p:normalViewPr>
  <p:slideViewPr>
    <p:cSldViewPr snapToGrid="0">
      <p:cViewPr varScale="1">
        <p:scale>
          <a:sx n="69" d="100"/>
          <a:sy n="69" d="100"/>
        </p:scale>
        <p:origin x="-8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Office_Excel2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plotArea>
      <c:layout/>
      <c:bar3D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Семейное чтение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Лист1!$A$2:$A$6</c:f>
              <c:strCache>
                <c:ptCount val="5"/>
                <c:pt idx="0">
                  <c:v>любят, когда читают</c:v>
                </c:pt>
                <c:pt idx="1">
                  <c:v>дома есть книги</c:v>
                </c:pt>
                <c:pt idx="2">
                  <c:v>ребёнку читает мама</c:v>
                </c:pt>
                <c:pt idx="3">
                  <c:v>ребёнку читает папа</c:v>
                </c:pt>
                <c:pt idx="4">
                  <c:v>ребёнку часто читают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97</c:v>
                </c:pt>
                <c:pt idx="1">
                  <c:v>100</c:v>
                </c:pt>
                <c:pt idx="2">
                  <c:v>72</c:v>
                </c:pt>
                <c:pt idx="3">
                  <c:v>12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CCB-4661-B9BD-F7B9467C3748}"/>
            </c:ext>
          </c:extLst>
        </c:ser>
        <c:shape val="cone"/>
        <c:axId val="54445952"/>
        <c:axId val="54447488"/>
        <c:axId val="0"/>
      </c:bar3DChart>
      <c:catAx>
        <c:axId val="54445952"/>
        <c:scaling>
          <c:orientation val="minMax"/>
        </c:scaling>
        <c:axPos val="l"/>
        <c:numFmt formatCode="General" sourceLinked="0"/>
        <c:tickLblPos val="nextTo"/>
        <c:txPr>
          <a:bodyPr/>
          <a:lstStyle/>
          <a:p>
            <a:pPr>
              <a:defRPr sz="105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54447488"/>
        <c:crosses val="autoZero"/>
        <c:auto val="1"/>
        <c:lblAlgn val="ctr"/>
        <c:lblOffset val="100"/>
      </c:catAx>
      <c:valAx>
        <c:axId val="54447488"/>
        <c:scaling>
          <c:orientation val="minMax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54445952"/>
        <c:crosses val="autoZero"/>
        <c:crossBetween val="between"/>
      </c:valAx>
    </c:plotArea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bar"/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регулярно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inBase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Лист1!$A$2:$A$8</c:f>
              <c:strCache>
                <c:ptCount val="7"/>
                <c:pt idx="0">
                  <c:v>читают ребёнку</c:v>
                </c:pt>
                <c:pt idx="1">
                  <c:v>по своей инициативе</c:v>
                </c:pt>
                <c:pt idx="2">
                  <c:v>обсуждают прочитанное</c:v>
                </c:pt>
                <c:pt idx="3">
                  <c:v>ребёнок рассказывает об услышанном</c:v>
                </c:pt>
                <c:pt idx="4">
                  <c:v>записан в библиотеку</c:v>
                </c:pt>
                <c:pt idx="5">
                  <c:v>есть дома библиотека</c:v>
                </c:pt>
                <c:pt idx="6">
                  <c:v>читающие родители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</c:v>
                </c:pt>
                <c:pt idx="1">
                  <c:v>27</c:v>
                </c:pt>
                <c:pt idx="2">
                  <c:v>12</c:v>
                </c:pt>
                <c:pt idx="3">
                  <c:v>3</c:v>
                </c:pt>
                <c:pt idx="4">
                  <c:v>3</c:v>
                </c:pt>
                <c:pt idx="5">
                  <c:v>11</c:v>
                </c:pt>
                <c:pt idx="6">
                  <c:v>12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086-4D91-9C53-913A1EC6FA87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иногда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>
                    <a:solidFill>
                      <a:schemeClr val="bg1"/>
                    </a:solidFill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dLblPos val="ctr"/>
            <c:showVal val="1"/>
            <c:extLst xmlns:c16r2="http://schemas.microsoft.com/office/drawing/2015/06/chart"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Лист1!$A$2:$A$8</c:f>
              <c:strCache>
                <c:ptCount val="7"/>
                <c:pt idx="0">
                  <c:v>читают ребёнку</c:v>
                </c:pt>
                <c:pt idx="1">
                  <c:v>по своей инициативе</c:v>
                </c:pt>
                <c:pt idx="2">
                  <c:v>обсуждают прочитанное</c:v>
                </c:pt>
                <c:pt idx="3">
                  <c:v>ребёнок рассказывает об услышанном</c:v>
                </c:pt>
                <c:pt idx="4">
                  <c:v>записан в библиотеку</c:v>
                </c:pt>
                <c:pt idx="5">
                  <c:v>есть дома библиотека</c:v>
                </c:pt>
                <c:pt idx="6">
                  <c:v>читающие родители</c:v>
                </c:pt>
              </c:strCache>
            </c:strRef>
          </c:cat>
          <c:val>
            <c:numRef>
              <c:f>Лист1!$C$2:$C$8</c:f>
              <c:numCache>
                <c:formatCode>General</c:formatCode>
                <c:ptCount val="7"/>
                <c:pt idx="0">
                  <c:v>92</c:v>
                </c:pt>
                <c:pt idx="1">
                  <c:v>64</c:v>
                </c:pt>
                <c:pt idx="2">
                  <c:v>61</c:v>
                </c:pt>
                <c:pt idx="3">
                  <c:v>19</c:v>
                </c:pt>
                <c:pt idx="4">
                  <c:v>0</c:v>
                </c:pt>
                <c:pt idx="5">
                  <c:v>0</c:v>
                </c:pt>
                <c:pt idx="6">
                  <c:v>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086-4D91-9C53-913A1EC6FA87}"/>
            </c:ext>
          </c:extLst>
        </c:ser>
        <c:overlap val="100"/>
        <c:axId val="82114048"/>
        <c:axId val="82115584"/>
      </c:barChart>
      <c:catAx>
        <c:axId val="82114048"/>
        <c:scaling>
          <c:orientation val="minMax"/>
        </c:scaling>
        <c:axPos val="l"/>
        <c:numFmt formatCode="General" sourceLinked="0"/>
        <c:tickLblPos val="nextTo"/>
        <c:txPr>
          <a:bodyPr/>
          <a:lstStyle/>
          <a:p>
            <a:pPr>
              <a:defRPr sz="9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2115584"/>
        <c:crosses val="autoZero"/>
        <c:auto val="1"/>
        <c:lblAlgn val="ctr"/>
        <c:lblOffset val="100"/>
      </c:catAx>
      <c:valAx>
        <c:axId val="82115584"/>
        <c:scaling>
          <c:orientation val="minMax"/>
        </c:scaling>
        <c:axPos val="b"/>
        <c:majorGridlines/>
        <c:numFmt formatCode="General" sourceLinked="1"/>
        <c:tickLblPos val="nextTo"/>
        <c:txPr>
          <a:bodyPr/>
          <a:lstStyle/>
          <a:p>
            <a:pPr>
              <a:defRPr sz="9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8211404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9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externalData r:id="rId2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BDB0CE-87CC-4C65-8223-CA29ED2CC002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1F98CA-DBAC-45F1-AA23-D6B38679011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6843887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0DA319-4789-4B27-B86B-14B50F1BCEE6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AE3F7-E4EF-4051-9570-6EE78DAC2DC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5135824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наше время проблема отсутствия у детей тяги к чтению является весьма актуальной. 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AAE3F7-E4EF-4051-9570-6EE78DAC2DC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Ведь все больше и больше дошкольников предпочитают вместо чтения посидеть в интернете или поиграть в компьютерные игры.</a:t>
            </a:r>
            <a:r>
              <a:rPr lang="ru-RU" baseline="0" dirty="0" smtClean="0"/>
              <a:t> Проблемой зависимости образования от качества чтения занимаются люди и на государственном уровне. Россию уже давно не называют «самой читающей страной в мире». Хуже того: в ближайшем будущем интерес  к книге будет только падать, поскольку подрастающее поколение особой любви к чтению не питает.</a:t>
            </a:r>
          </a:p>
          <a:p>
            <a:endParaRPr lang="ru-RU" baseline="0" dirty="0" smtClean="0"/>
          </a:p>
          <a:p>
            <a:endParaRPr lang="ru-RU" baseline="0" dirty="0" smtClean="0"/>
          </a:p>
          <a:p>
            <a:endParaRPr lang="ru-RU" baseline="0" dirty="0" smtClean="0"/>
          </a:p>
          <a:p>
            <a:endParaRPr lang="ru-RU" baseline="0" dirty="0" smtClean="0"/>
          </a:p>
          <a:p>
            <a:endParaRPr lang="ru-RU" baseline="0" dirty="0" smtClean="0"/>
          </a:p>
          <a:p>
            <a:endParaRPr lang="ru-RU" baseline="0" dirty="0" smtClean="0"/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AAE3F7-E4EF-4051-9570-6EE78DAC2DC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Результаты мониторинга и анкетирования, проведенные в детском саду, показали, что только 12% родителей являются активными читателями, 28% родителей читают детям книги по собственной инициативе</a:t>
            </a:r>
            <a:r>
              <a:rPr lang="ru-RU" baseline="0" dirty="0" smtClean="0"/>
              <a:t> и только в двух семьях, что составляет 8% существует семейная традиция чтения. И лишь один, что составляет 4%ребенок пользуется услугами городской библиотеки.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AAE3F7-E4EF-4051-9570-6EE78DAC2DC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Проведенная беседа-опрос с детьми показала,</a:t>
            </a:r>
            <a:r>
              <a:rPr lang="ru-RU" baseline="0" dirty="0" smtClean="0"/>
              <a:t> что 57%/ 14 детей не достаточно знают произведения детской художественной литературы с учетом возраста. На поставленный вопрос часто ли родители читают детям книги, «да» только-48% /12 детей беседуют по содержанию прочитанного произведения составляет 44% /11 детей. Любимыми героями детей называют героев современных китайских или диснеевских мультфильмов.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AAE3F7-E4EF-4051-9570-6EE78DAC2DC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Одной из важных задач дошкольного учреждения является повышения интереса ребенка к чтению художественной литературы через создание уникальной модели взаимодействия между всеми участниками образовательного процесса:</a:t>
            </a:r>
            <a:r>
              <a:rPr lang="ru-RU" baseline="0" dirty="0" smtClean="0"/>
              <a:t> </a:t>
            </a:r>
            <a:r>
              <a:rPr lang="ru-RU" baseline="0" dirty="0" err="1" smtClean="0"/>
              <a:t>ребенок-семья-детский</a:t>
            </a:r>
            <a:r>
              <a:rPr lang="ru-RU" baseline="0" dirty="0" smtClean="0"/>
              <a:t> сад-социум. В проекте ДОУ поставлена задача интеграции образовательных областей в решении которой художественной литературе принадлежит ведущая роль. При интеграции образовательных областей предполагается иной подход к использованию художественной литературы.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AAE3F7-E4EF-4051-9570-6EE78DAC2DC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Для детей организованна театральная студия «Буратино». Занятия проходят</a:t>
            </a:r>
            <a:r>
              <a:rPr lang="ru-RU" baseline="0" dirty="0" smtClean="0"/>
              <a:t> через чтение художественной литературы, слушание фрагментов из музыкальных сказок, драматизацию и разыгрывание с помощью различных видов кукольного театра небольших сказок и фрагментов.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AAE3F7-E4EF-4051-9570-6EE78DAC2DC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 базе детского сада с родителями организованно Детское издательство «Малышок» по изготовлению книжки-малышки</a:t>
            </a:r>
            <a:r>
              <a:rPr lang="ru-RU" baseline="0" dirty="0" smtClean="0"/>
              <a:t> из «веселых картинок» сочиненных и проиллюстрированных детьми.</a:t>
            </a:r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AAE3F7-E4EF-4051-9570-6EE78DAC2DC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66630-C0EB-4FDB-A034-03343513B87A}" type="datetime1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F80C6-2049-4142-A060-83513AAE7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80162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EB741-26FB-40D3-8DCE-E61FC3921B8A}" type="datetime1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F80C6-2049-4142-A060-83513AAE7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51604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3DC51-CB96-43F9-B99F-AC13EBD63428}" type="datetime1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F80C6-2049-4142-A060-83513AAE76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271907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65502-E77A-43D3-9440-93D4EC966726}" type="datetime1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F80C6-2049-4142-A060-83513AAE7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07726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7610E-786B-46E7-ABC6-843C2D787797}" type="datetime1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F80C6-2049-4142-A060-83513AAE766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="" xmlns:p14="http://schemas.microsoft.com/office/powerpoint/2010/main" val="14261509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2C8F0-C65D-4D82-93C1-036D306DFB80}" type="datetime1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F80C6-2049-4142-A060-83513AAE7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239562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2C26B-294C-4671-8038-3DBF0E411FF9}" type="datetime1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F80C6-2049-4142-A060-83513AAE7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10073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BFCD7-37FF-42DE-BE6B-0E4B15A555C4}" type="datetime1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F80C6-2049-4142-A060-83513AAE7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62757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AEDFD2-22D0-4FFF-A41A-43A1A208A84A}" type="datetime1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F80C6-2049-4142-A060-83513AAE7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82193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D491E3-3611-4C60-9271-DA75137B3469}" type="datetime1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F80C6-2049-4142-A060-83513AAE7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9163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33DEC-0909-4E2D-98B2-198ECDB361CC}" type="datetime1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F80C6-2049-4142-A060-83513AAE7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90916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A10C2-8905-4197-8D85-80787AC3EBAE}" type="datetime1">
              <a:rPr lang="ru-RU" smtClean="0"/>
              <a:pPr/>
              <a:t>19.12.2019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F80C6-2049-4142-A060-83513AAE7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032019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DB99F-C161-44BC-BA50-EDF3CC1EB232}" type="datetime1">
              <a:rPr lang="ru-RU" smtClean="0"/>
              <a:pPr/>
              <a:t>19.12.2019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F80C6-2049-4142-A060-83513AAE7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357603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DDC4-80BF-4DEB-80B5-7AB021650A9E}" type="datetime1">
              <a:rPr lang="ru-RU" smtClean="0"/>
              <a:pPr/>
              <a:t>19.12.2019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F80C6-2049-4142-A060-83513AAE7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8081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3A291-DFD1-4417-8B9D-191A15A92DC6}" type="datetime1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F80C6-2049-4142-A060-83513AAE7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7445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4100C-3D2C-4A65-878E-B21176ECF947}" type="datetime1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F80C6-2049-4142-A060-83513AAE7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426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60510-0A24-42EC-9DEA-5E69C9DC5712}" type="datetime1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1DCF80C6-2049-4142-A060-83513AAE766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0130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85652" y="273132"/>
            <a:ext cx="9250878" cy="2040344"/>
          </a:xfrm>
        </p:spPr>
        <p:txBody>
          <a:bodyPr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Администрации Киселевского городского округа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Киселевского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городского округа детский сад №13 комбинированного вида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книга1.jpg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235528" y="4502728"/>
            <a:ext cx="1884218" cy="193172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71831" y="1979407"/>
            <a:ext cx="7368988" cy="1490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12700" algn="ctr">
              <a:lnSpc>
                <a:spcPct val="150000"/>
              </a:lnSpc>
              <a:spcAft>
                <a:spcPts val="2395"/>
              </a:spcAft>
            </a:pP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«РОЛЬ КНИГИ В ЖИЗНИ РЕБЁНКА»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F80C6-2049-4142-A060-83513AAE766A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0345062" y="6166304"/>
            <a:ext cx="643935" cy="365125"/>
          </a:xfrm>
        </p:spPr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0" y="6531429"/>
            <a:ext cx="3788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1</a:t>
            </a:r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4260696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«Вовремя прочтенная книга- огромная удача. Она способна изменить жизнь, как ее не изменит ее лучший друг и наставник.» </a:t>
            </a:r>
            <a:r>
              <a:rPr lang="ru-RU" sz="1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800" dirty="0" err="1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П.А.Павленко</a:t>
            </a:r>
            <a:r>
              <a:rPr lang="ru-RU" sz="18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8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F80C6-2049-4142-A060-83513AAE766A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0" y="6406487"/>
            <a:ext cx="4180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2</a:t>
            </a:r>
            <a:endParaRPr lang="ru-RU" sz="1400" dirty="0"/>
          </a:p>
        </p:txBody>
      </p:sp>
    </p:spTree>
    <p:extLst>
      <p:ext uri="{BB962C8B-B14F-4D97-AF65-F5344CB8AC3E}">
        <p14:creationId xmlns="" xmlns:p14="http://schemas.microsoft.com/office/powerpoint/2010/main" val="787238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57648" y="739437"/>
            <a:ext cx="3540825" cy="33615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837" y="3423321"/>
            <a:ext cx="2973976" cy="25887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F80C6-2049-4142-A060-83513AAE766A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0" y="6406487"/>
            <a:ext cx="418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3</a:t>
            </a:r>
            <a:endParaRPr lang="ru-RU" dirty="0"/>
          </a:p>
        </p:txBody>
      </p:sp>
      <p:pic>
        <p:nvPicPr>
          <p:cNvPr id="7" name="Рисунок 6" descr="книга1.jpg"/>
          <p:cNvPicPr/>
          <p:nvPr/>
        </p:nvPicPr>
        <p:blipFill>
          <a:blip r:embed="rId5" cstate="email"/>
          <a:stretch>
            <a:fillRect/>
          </a:stretch>
        </p:blipFill>
        <p:spPr>
          <a:xfrm>
            <a:off x="10543308" y="193964"/>
            <a:ext cx="1385455" cy="127461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151341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/>
          </p:nvPr>
        </p:nvGraphicFramePr>
        <p:xfrm>
          <a:off x="677863" y="1005840"/>
          <a:ext cx="8596312" cy="50361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95006" y="470263"/>
            <a:ext cx="4976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Семейное чтение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F80C6-2049-4142-A060-83513AAE766A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0" y="6406487"/>
            <a:ext cx="418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5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11791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09007"/>
            <a:ext cx="8596668" cy="5832356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/>
              <a:t> </a:t>
            </a:r>
            <a:r>
              <a:rPr lang="ru-RU" b="1" dirty="0" smtClean="0"/>
              <a:t>Место </a:t>
            </a:r>
            <a:r>
              <a:rPr lang="ru-RU" b="1" dirty="0"/>
              <a:t>книги в вашей семье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/>
          </p:nvPr>
        </p:nvGraphicFramePr>
        <p:xfrm>
          <a:off x="1449977" y="679269"/>
          <a:ext cx="7563394" cy="5225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F80C6-2049-4142-A060-83513AAE766A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0" y="6406487"/>
            <a:ext cx="418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45157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вал 6"/>
          <p:cNvSpPr/>
          <p:nvPr/>
        </p:nvSpPr>
        <p:spPr>
          <a:xfrm>
            <a:off x="3971109" y="2142309"/>
            <a:ext cx="2168434" cy="168510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Ребенок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114800" y="992777"/>
            <a:ext cx="2024743" cy="7445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МБДОУ </a:t>
            </a:r>
            <a:r>
              <a:rPr lang="ru-RU" dirty="0" err="1" smtClean="0"/>
              <a:t>д</a:t>
            </a:r>
            <a:r>
              <a:rPr lang="ru-RU" dirty="0" smtClean="0"/>
              <a:t>/с №13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264913" y="1495178"/>
            <a:ext cx="2024743" cy="7445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Социум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246403" y="2576990"/>
            <a:ext cx="2024743" cy="9097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Центральная детская библиотека</a:t>
            </a:r>
            <a:endParaRPr lang="ru-RU" sz="14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262740" y="3924939"/>
            <a:ext cx="2024743" cy="7445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Библиотека МБОУ «СОШ №14»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262740" y="5094934"/>
            <a:ext cx="2024743" cy="7445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МБОУ «Детская школа искусств №66»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6823166" y="2527591"/>
            <a:ext cx="2024743" cy="7445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Семья (родители)</a:t>
            </a:r>
            <a:endParaRPr lang="ru-RU" dirty="0"/>
          </a:p>
        </p:txBody>
      </p:sp>
      <p:sp>
        <p:nvSpPr>
          <p:cNvPr id="19" name="Стрелка вниз 18"/>
          <p:cNvSpPr/>
          <p:nvPr/>
        </p:nvSpPr>
        <p:spPr>
          <a:xfrm>
            <a:off x="2129245" y="2305653"/>
            <a:ext cx="145865" cy="2024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2129245" y="4750222"/>
            <a:ext cx="145865" cy="2384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верх 21"/>
          <p:cNvSpPr/>
          <p:nvPr/>
        </p:nvSpPr>
        <p:spPr>
          <a:xfrm>
            <a:off x="4941025" y="1776618"/>
            <a:ext cx="244929" cy="326433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6230983" y="2795451"/>
            <a:ext cx="418011" cy="32200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верх 25"/>
          <p:cNvSpPr/>
          <p:nvPr/>
        </p:nvSpPr>
        <p:spPr>
          <a:xfrm rot="18379815">
            <a:off x="3771641" y="1870331"/>
            <a:ext cx="309673" cy="52009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низ 26"/>
          <p:cNvSpPr/>
          <p:nvPr/>
        </p:nvSpPr>
        <p:spPr>
          <a:xfrm>
            <a:off x="2112910" y="3592998"/>
            <a:ext cx="145865" cy="23847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F80C6-2049-4142-A060-83513AAE766A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0" y="6406487"/>
            <a:ext cx="4180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40825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892" y="230368"/>
            <a:ext cx="5092156" cy="38191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F:\Хрюша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35486" y="2588788"/>
            <a:ext cx="4885508" cy="41124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F80C6-2049-4142-A060-83513AAE766A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0" y="6406487"/>
            <a:ext cx="677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10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52775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49" y="238397"/>
            <a:ext cx="5586549" cy="41899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9865" y="2847703"/>
            <a:ext cx="4958263" cy="371869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F80C6-2049-4142-A060-83513AAE766A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0" y="6406487"/>
            <a:ext cx="677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13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535619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8498" y="2521527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Спасибо за внимание!</a:t>
            </a:r>
            <a:endParaRPr lang="ru-RU" sz="44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F80C6-2049-4142-A060-83513AAE766A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0" y="6406487"/>
            <a:ext cx="561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18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19221620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159</TotalTime>
  <Words>409</Words>
  <Application>Microsoft Office PowerPoint</Application>
  <PresentationFormat>Произвольный</PresentationFormat>
  <Paragraphs>52</Paragraphs>
  <Slides>9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Аспект</vt:lpstr>
      <vt:lpstr>   Управление образования Администрации Киселевского городского округа       Муниципальное бюджетное дошкольное образовательное учреждение Киселевского городского округа детский сад №13 комбинированного вида  </vt:lpstr>
      <vt:lpstr>«Вовремя прочтенная книга- огромная удача. Она способна изменить жизнь, как ее не изменит ее лучший друг и наставник.» (П.А.Павленко)</vt:lpstr>
      <vt:lpstr>Слайд 3</vt:lpstr>
      <vt:lpstr>Слайд 4</vt:lpstr>
      <vt:lpstr>Слайд 5</vt:lpstr>
      <vt:lpstr>Слайд 6</vt:lpstr>
      <vt:lpstr>Слайд 7</vt:lpstr>
      <vt:lpstr>Слайд 8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Управление образования Администрации Киселевского городского округа Муниципальное автономное образовательное учреждение ДЕТСКИЙ САД  № 63 «Журавлик» комбинированного вида</dc:title>
  <dc:creator>Дарья Чурина</dc:creator>
  <cp:lastModifiedBy>Ольга</cp:lastModifiedBy>
  <cp:revision>21</cp:revision>
  <dcterms:created xsi:type="dcterms:W3CDTF">2016-02-11T23:56:23Z</dcterms:created>
  <dcterms:modified xsi:type="dcterms:W3CDTF">2019-12-19T00:33:02Z</dcterms:modified>
</cp:coreProperties>
</file>