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9" r:id="rId3"/>
    <p:sldId id="260" r:id="rId4"/>
    <p:sldId id="257" r:id="rId5"/>
    <p:sldId id="261" r:id="rId6"/>
    <p:sldId id="258" r:id="rId7"/>
    <p:sldId id="265" r:id="rId8"/>
    <p:sldId id="266" r:id="rId9"/>
    <p:sldId id="267" r:id="rId10"/>
    <p:sldId id="268" r:id="rId11"/>
    <p:sldId id="269" r:id="rId12"/>
    <p:sldId id="262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5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59B21A-1F1B-45C8-A790-1623252EF48A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A1A57-2D4F-4CBF-A0D8-AF487B6CE4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glishteachers.ru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glishteachers.ru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500174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Аналитический обзор материалов для итоговой аттестации по английскому языку выпускников начальной школы на примере пособия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К.И.Кауфман, М.Ю.Кауфман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u="sng" dirty="0" smtClean="0"/>
              <a:t>"Итоговые контрольные работы".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929190" y="5072074"/>
            <a:ext cx="33612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/>
              <a:t>Учитель английского языка</a:t>
            </a:r>
          </a:p>
          <a:p>
            <a:pPr algn="r"/>
            <a:r>
              <a:rPr lang="ru-RU" b="1" dirty="0" smtClean="0"/>
              <a:t>МАОУ СОШ №1</a:t>
            </a:r>
          </a:p>
          <a:p>
            <a:pPr algn="r"/>
            <a:r>
              <a:rPr lang="ru-RU" b="1" dirty="0" smtClean="0"/>
              <a:t>Сорокина Н.В.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письмо</a:t>
            </a:r>
            <a:endParaRPr lang="ru-RU" dirty="0"/>
          </a:p>
        </p:txBody>
      </p:sp>
      <p:pic>
        <p:nvPicPr>
          <p:cNvPr id="4098" name="Picture 2" descr="C:\Users\1\Desktop\Выступление\Новая папка\Scan20003.T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3392" t="31568" r="1790" b="11609"/>
          <a:stretch>
            <a:fillRect/>
          </a:stretch>
        </p:blipFill>
        <p:spPr bwMode="auto">
          <a:xfrm>
            <a:off x="142844" y="1214422"/>
            <a:ext cx="4484000" cy="4248000"/>
          </a:xfrm>
          <a:prstGeom prst="rect">
            <a:avLst/>
          </a:prstGeom>
          <a:noFill/>
        </p:spPr>
      </p:pic>
      <p:pic>
        <p:nvPicPr>
          <p:cNvPr id="4099" name="Picture 3" descr="C:\Users\1\Desktop\Выступление\Новая папка\Scan20004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0"/>
            <a:ext cx="484968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говорение</a:t>
            </a:r>
            <a:endParaRPr lang="ru-RU" dirty="0"/>
          </a:p>
        </p:txBody>
      </p:sp>
      <p:pic>
        <p:nvPicPr>
          <p:cNvPr id="5122" name="Picture 2" descr="C:\Users\1\Desktop\Выступление\Новая папка\Scan20005.T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044" b="44370"/>
          <a:stretch>
            <a:fillRect/>
          </a:stretch>
        </p:blipFill>
        <p:spPr bwMode="auto">
          <a:xfrm>
            <a:off x="642910" y="1142984"/>
            <a:ext cx="6792751" cy="54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Проблемные моменты, требующие обсуждения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На выполнение работы – 80 минут (на группу 12-15 учащихся), включая организационные моменты, инструктаж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Существуют разночтения в требованиях «Примерной программы по английскому языку» и предложенного пособия в </a:t>
            </a:r>
            <a:r>
              <a:rPr lang="ru-RU" u="sng" dirty="0" smtClean="0"/>
              <a:t>объеме текста </a:t>
            </a:r>
            <a:r>
              <a:rPr lang="ru-RU" dirty="0" smtClean="0"/>
              <a:t>для чтения, объеме диалогического высказывания (</a:t>
            </a:r>
            <a:r>
              <a:rPr lang="ru-RU" u="sng" dirty="0" smtClean="0"/>
              <a:t>количество реплик)</a:t>
            </a:r>
            <a:endParaRPr lang="ru-RU" u="sng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Проблемные моменты, требующие обсуждения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Не представлены критерии оценивания устного монологического и диалогического высказываний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Предоставить ли учащимся возможность пользования двуязычным словарем</a:t>
            </a:r>
          </a:p>
          <a:p>
            <a:pPr>
              <a:buFont typeface="Wingdings" pitchFamily="2" charset="2"/>
              <a:buChar char="ü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4648" t="4166" r="17383" b="20833"/>
          <a:stretch>
            <a:fillRect/>
          </a:stretch>
        </p:blipFill>
        <p:spPr bwMode="auto">
          <a:xfrm>
            <a:off x="357158" y="571480"/>
            <a:ext cx="8286808" cy="51435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429256" y="5357826"/>
            <a:ext cx="3313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  <a:hlinkClick r:id="rId3"/>
              </a:rPr>
              <a:t>https://www.englishteachers.ru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3539" t="9856" r="14545" b="11224"/>
          <a:stretch>
            <a:fillRect/>
          </a:stretch>
        </p:blipFill>
        <p:spPr bwMode="auto">
          <a:xfrm>
            <a:off x="500034" y="714356"/>
            <a:ext cx="8281440" cy="5112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072066" y="5429264"/>
            <a:ext cx="33137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  <a:hlinkClick r:id="rId3"/>
              </a:rPr>
              <a:t>https://www.englishteachers.ru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9922" t="19792" r="45508" b="5208"/>
          <a:stretch>
            <a:fillRect/>
          </a:stretch>
        </p:blipFill>
        <p:spPr bwMode="auto">
          <a:xfrm>
            <a:off x="500034" y="1857364"/>
            <a:ext cx="3982500" cy="486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 l="19922" t="16666" r="44336" b="5208"/>
          <a:stretch>
            <a:fillRect/>
          </a:stretch>
        </p:blipFill>
        <p:spPr bwMode="auto">
          <a:xfrm>
            <a:off x="5103360" y="1643050"/>
            <a:ext cx="4040640" cy="496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Стрелка вправо 5"/>
          <p:cNvSpPr/>
          <p:nvPr/>
        </p:nvSpPr>
        <p:spPr>
          <a:xfrm rot="19574652">
            <a:off x="4624171" y="365997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/>
              <a:t>Локальный нормативный акт МАОУ СОШ №1 «Основная образовательная программа начального общего образования»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Методические рекомендации учителю и обучающимся</a:t>
            </a:r>
            <a:endParaRPr lang="ru-RU" sz="3200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 l="22036" t="17895" r="48359" b="10737"/>
          <a:stretch>
            <a:fillRect/>
          </a:stretch>
        </p:blipFill>
        <p:spPr bwMode="auto">
          <a:xfrm>
            <a:off x="2428860" y="1643050"/>
            <a:ext cx="2124000" cy="2880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TextBox 7"/>
          <p:cNvSpPr txBox="1"/>
          <p:nvPr/>
        </p:nvSpPr>
        <p:spPr>
          <a:xfrm>
            <a:off x="2143108" y="4929198"/>
            <a:ext cx="6555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?</a:t>
            </a:r>
            <a:r>
              <a:rPr lang="ru-RU" sz="2400" b="1" dirty="0" smtClean="0"/>
              <a:t> Каждая часть теста на отдельном уроке</a:t>
            </a:r>
            <a:endParaRPr lang="ru-RU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85721" y="5715016"/>
            <a:ext cx="87154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?</a:t>
            </a:r>
            <a:r>
              <a:rPr lang="ru-RU" sz="2400" b="1" dirty="0" smtClean="0"/>
              <a:t> 1 урок: «Аудирование»+«Чтение»+ «</a:t>
            </a:r>
            <a:r>
              <a:rPr lang="ru-RU" sz="2400" b="1" dirty="0" err="1" smtClean="0"/>
              <a:t>Лекс-грамматика</a:t>
            </a:r>
            <a:r>
              <a:rPr lang="ru-RU" sz="2400" b="1" dirty="0" smtClean="0"/>
              <a:t>»</a:t>
            </a:r>
          </a:p>
          <a:p>
            <a:r>
              <a:rPr lang="ru-RU" sz="2400" b="1" dirty="0" smtClean="0"/>
              <a:t>    2 урок: «Письмо» + «Говорение»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64291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Принципы и рекомендуемая шкала оценивания</a:t>
            </a:r>
            <a:endParaRPr lang="ru-RU" sz="32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00034" y="4857760"/>
          <a:ext cx="821537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074"/>
                <a:gridCol w="1643074"/>
                <a:gridCol w="1643074"/>
                <a:gridCol w="1643074"/>
                <a:gridCol w="164307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Школьная оценка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Тестовый балл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35-29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28-22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21-17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</a:rPr>
                        <a:t>Менее 17</a:t>
                      </a:r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%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82-100 %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62-80 %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48-60 %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Менее 45 %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928926" y="2000240"/>
            <a:ext cx="5576848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000" b="1" dirty="0" smtClean="0"/>
              <a:t>   Аудирование - 5 баллов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/>
              <a:t>   Чтение – 5 баллов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/>
              <a:t>   Лексика и грамматика - 10 баллов</a:t>
            </a:r>
          </a:p>
          <a:p>
            <a:r>
              <a:rPr lang="ru-RU" sz="2000" b="1" dirty="0" smtClean="0"/>
              <a:t>     </a:t>
            </a:r>
            <a:r>
              <a:rPr lang="ru-RU" sz="2000" i="1" dirty="0" smtClean="0"/>
              <a:t>(по 5 баллов за лексику и за грамматику</a:t>
            </a:r>
            <a:r>
              <a:rPr lang="ru-RU" sz="2000" b="1" dirty="0" smtClean="0"/>
              <a:t>)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/>
              <a:t>   Письмо – 5 баллов</a:t>
            </a:r>
          </a:p>
          <a:p>
            <a:pPr>
              <a:buFont typeface="Wingdings" pitchFamily="2" charset="2"/>
              <a:buChar char="q"/>
            </a:pPr>
            <a:r>
              <a:rPr lang="ru-RU" sz="2000" b="1" dirty="0" smtClean="0"/>
              <a:t>   Говорение – 10 баллов</a:t>
            </a:r>
          </a:p>
          <a:p>
            <a:r>
              <a:rPr lang="ru-RU" sz="2000" i="1" dirty="0" smtClean="0"/>
              <a:t>     (по 5 баллов за диалог и монолог)</a:t>
            </a:r>
          </a:p>
          <a:p>
            <a:pPr algn="r"/>
            <a:r>
              <a:rPr lang="ru-RU" sz="2000" b="1" u="sng" dirty="0" smtClean="0"/>
              <a:t>Итого: 35 баллов</a:t>
            </a:r>
            <a:endParaRPr lang="ru-RU" sz="20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686800" cy="838200"/>
          </a:xfrm>
        </p:spPr>
        <p:txBody>
          <a:bodyPr/>
          <a:lstStyle/>
          <a:p>
            <a:r>
              <a:rPr lang="ru-RU" dirty="0" smtClean="0"/>
              <a:t>Аудирование</a:t>
            </a:r>
            <a:endParaRPr lang="ru-RU" dirty="0"/>
          </a:p>
        </p:txBody>
      </p:sp>
      <p:pic>
        <p:nvPicPr>
          <p:cNvPr id="1026" name="Picture 2" descr="C:\Users\1\Desktop\Выступление\Новая папка\Scan2.T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9300" r="715" b="28734"/>
          <a:stretch>
            <a:fillRect/>
          </a:stretch>
        </p:blipFill>
        <p:spPr bwMode="auto">
          <a:xfrm>
            <a:off x="857224" y="954000"/>
            <a:ext cx="6689542" cy="590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                          чтение</a:t>
            </a:r>
            <a:endParaRPr lang="ru-RU" dirty="0"/>
          </a:p>
        </p:txBody>
      </p:sp>
      <p:pic>
        <p:nvPicPr>
          <p:cNvPr id="2050" name="Picture 2" descr="C:\Users\1\Desktop\Выступление\Новая папка\Scan20001.T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3392" r="995" b="19278"/>
          <a:stretch>
            <a:fillRect/>
          </a:stretch>
        </p:blipFill>
        <p:spPr bwMode="auto">
          <a:xfrm>
            <a:off x="285720" y="357166"/>
            <a:ext cx="4698018" cy="6264000"/>
          </a:xfrm>
          <a:prstGeom prst="rect">
            <a:avLst/>
          </a:prstGeom>
          <a:noFill/>
        </p:spPr>
      </p:pic>
      <p:pic>
        <p:nvPicPr>
          <p:cNvPr id="2051" name="Picture 3" descr="C:\Users\1\Desktop\Выступление\Новая папка\Scan20002.TIF"/>
          <p:cNvPicPr>
            <a:picLocks noChangeAspect="1" noChangeArrowheads="1"/>
          </p:cNvPicPr>
          <p:nvPr/>
        </p:nvPicPr>
        <p:blipFill>
          <a:blip r:embed="rId3" cstate="print"/>
          <a:srcRect l="7365" r="10290" b="66725"/>
          <a:stretch>
            <a:fillRect/>
          </a:stretch>
        </p:blipFill>
        <p:spPr bwMode="auto">
          <a:xfrm>
            <a:off x="3929058" y="4000480"/>
            <a:ext cx="5000660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Лексика и грамматика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1\Desktop\Выступление\Новая папка\Scan20002.TIF"/>
          <p:cNvPicPr>
            <a:picLocks noChangeAspect="1" noChangeArrowheads="1"/>
          </p:cNvPicPr>
          <p:nvPr/>
        </p:nvPicPr>
        <p:blipFill>
          <a:blip r:embed="rId2" cstate="print"/>
          <a:srcRect l="7870" t="33333" r="7809" b="14990"/>
          <a:stretch>
            <a:fillRect/>
          </a:stretch>
        </p:blipFill>
        <p:spPr bwMode="auto">
          <a:xfrm>
            <a:off x="285720" y="1285860"/>
            <a:ext cx="5357850" cy="4643470"/>
          </a:xfrm>
          <a:prstGeom prst="rect">
            <a:avLst/>
          </a:prstGeom>
          <a:noFill/>
        </p:spPr>
      </p:pic>
      <p:pic>
        <p:nvPicPr>
          <p:cNvPr id="3075" name="Picture 3" descr="C:\Users\1\Desktop\Выступление\Новая папка\Scan20003.TIF"/>
          <p:cNvPicPr>
            <a:picLocks noChangeAspect="1" noChangeArrowheads="1"/>
          </p:cNvPicPr>
          <p:nvPr/>
        </p:nvPicPr>
        <p:blipFill>
          <a:blip r:embed="rId3" cstate="print"/>
          <a:srcRect l="11784" r="10144" b="65625"/>
          <a:stretch>
            <a:fillRect/>
          </a:stretch>
        </p:blipFill>
        <p:spPr bwMode="auto">
          <a:xfrm>
            <a:off x="5143504" y="4500546"/>
            <a:ext cx="3786214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245</TotalTime>
  <Words>239</Words>
  <PresentationFormat>Экран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Аналитический обзор материалов для итоговой аттестации по английскому языку выпускников начальной школы на примере пособия  К.И.Кауфман, М.Ю.Кауфман "Итоговые контрольные работы". </vt:lpstr>
      <vt:lpstr>Слайд 2</vt:lpstr>
      <vt:lpstr>Слайд 3</vt:lpstr>
      <vt:lpstr>Локальный нормативный акт МАОУ СОШ №1 «Основная образовательная программа начального общего образования»</vt:lpstr>
      <vt:lpstr>Методические рекомендации учителю и обучающимся</vt:lpstr>
      <vt:lpstr>Принципы и рекомендуемая шкала оценивания</vt:lpstr>
      <vt:lpstr>Аудирование</vt:lpstr>
      <vt:lpstr>                           чтение</vt:lpstr>
      <vt:lpstr>Лексика и грамматика</vt:lpstr>
      <vt:lpstr>письмо</vt:lpstr>
      <vt:lpstr>говорение</vt:lpstr>
      <vt:lpstr>Проблемные моменты, требующие обсуждения</vt:lpstr>
      <vt:lpstr>Проблемные моменты, требующие обсуждения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60</cp:revision>
  <dcterms:created xsi:type="dcterms:W3CDTF">2017-03-27T08:06:25Z</dcterms:created>
  <dcterms:modified xsi:type="dcterms:W3CDTF">2019-12-19T17:46:38Z</dcterms:modified>
</cp:coreProperties>
</file>