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82" r:id="rId4"/>
    <p:sldId id="283" r:id="rId5"/>
    <p:sldId id="284" r:id="rId6"/>
    <p:sldId id="285" r:id="rId7"/>
    <p:sldId id="286" r:id="rId8"/>
    <p:sldId id="287" r:id="rId9"/>
    <p:sldId id="291" r:id="rId10"/>
    <p:sldId id="263" r:id="rId11"/>
    <p:sldId id="265" r:id="rId12"/>
    <p:sldId id="267" r:id="rId13"/>
    <p:sldId id="268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СОЦ ПЕДАГОГ  2011\МОИ презентации\Жестокое обращение с детьми\jpg_234_2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8" y="-1"/>
            <a:ext cx="9131011" cy="6867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9" y="2204864"/>
            <a:ext cx="8605354" cy="16561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Понятие и виды ЖЕСТОКОГО ОБРАЩЕНИЯ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chemeClr val="bg1"/>
                </a:solidFill>
              </a:rPr>
              <a:t>  с детьми </a:t>
            </a:r>
            <a:endParaRPr lang="ru-RU" sz="48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8229600" cy="125700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</a:t>
            </a:r>
          </a:p>
          <a:p>
            <a:pPr marL="0" indent="0" algn="ctr">
              <a:buNone/>
            </a:pPr>
            <a:r>
              <a:rPr lang="ru-RU" sz="1600" b="1" dirty="0" smtClean="0">
                <a:solidFill>
                  <a:schemeClr val="bg1"/>
                </a:solidFill>
              </a:rPr>
              <a:t>детский сад комбинированного вида «Родничок» г. </a:t>
            </a:r>
            <a:r>
              <a:rPr lang="ru-RU" sz="1600" b="1" dirty="0" err="1" smtClean="0">
                <a:solidFill>
                  <a:schemeClr val="bg1"/>
                </a:solidFill>
              </a:rPr>
              <a:t>Чадаана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</a:rPr>
              <a:t>Дзун-Хемчикского</a:t>
            </a:r>
            <a:r>
              <a:rPr lang="ru-RU" sz="1600" b="1" dirty="0" smtClean="0">
                <a:solidFill>
                  <a:schemeClr val="bg1"/>
                </a:solidFill>
              </a:rPr>
              <a:t> </a:t>
            </a:r>
            <a:r>
              <a:rPr lang="ru-RU" sz="1600" b="1" dirty="0" err="1" smtClean="0">
                <a:solidFill>
                  <a:schemeClr val="bg1"/>
                </a:solidFill>
              </a:rPr>
              <a:t>кожууна</a:t>
            </a:r>
            <a:r>
              <a:rPr lang="ru-RU" sz="1600" b="1" dirty="0" smtClean="0">
                <a:solidFill>
                  <a:schemeClr val="bg1"/>
                </a:solidFill>
              </a:rPr>
              <a:t> Республики Тыва</a:t>
            </a:r>
            <a:endParaRPr lang="ru-RU" sz="1600" b="1" dirty="0">
              <a:solidFill>
                <a:schemeClr val="bg1"/>
              </a:solidFill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411990" y="5600997"/>
            <a:ext cx="4701208" cy="12570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Педагог-психолог: </a:t>
            </a:r>
            <a:r>
              <a:rPr lang="ru-RU" sz="2400" b="1" dirty="0" err="1" smtClean="0">
                <a:solidFill>
                  <a:schemeClr val="bg1"/>
                </a:solidFill>
              </a:rPr>
              <a:t>Ондар</a:t>
            </a:r>
            <a:r>
              <a:rPr lang="ru-RU" sz="2400" b="1" dirty="0" smtClean="0">
                <a:solidFill>
                  <a:schemeClr val="bg1"/>
                </a:solidFill>
              </a:rPr>
              <a:t> А.В.</a:t>
            </a:r>
          </a:p>
          <a:p>
            <a:pPr marL="0" indent="0" algn="ctr">
              <a:buFont typeface="Arial" pitchFamily="34" charset="0"/>
              <a:buNone/>
            </a:pPr>
            <a:endParaRPr lang="ru-RU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9851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77072"/>
            <a:ext cx="8229600" cy="252028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Наиболее общие проблемы, характерные для таких родителей,— это депрессия, одиночество, супружеские раздоры, безработица, злоупотребление </a:t>
            </a:r>
            <a:r>
              <a:rPr lang="ru-RU" sz="51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психоактивными</a:t>
            </a:r>
            <a:r>
              <a:rPr lang="ru-RU" sz="51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веществами, развод, насилие в семье, сильное пьянство и беспокойства, связанные с работой</a:t>
            </a:r>
            <a:r>
              <a:rPr lang="ru-RU" sz="51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. </a:t>
            </a:r>
            <a:r>
              <a:rPr lang="ru-RU" sz="3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Некоторые родители осознают, что они плохо обращаются со своими детьми, но не способны себя остановить.</a:t>
            </a:r>
            <a:endParaRPr lang="ru-RU" sz="3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12" y="116632"/>
            <a:ext cx="4104456" cy="40994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6208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653136"/>
            <a:ext cx="8229600" cy="20162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Другие родители, подвергающие своих детей жестокому обращению, буквально ненавидят их или чувствуют к ним отвращение. Детские мокрые, грязные пеленки, плач, потребности невыносимы для таких родителей</a:t>
            </a: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. </a:t>
            </a:r>
            <a:endParaRPr lang="ru-RU" dirty="0"/>
          </a:p>
        </p:txBody>
      </p:sp>
      <p:pic>
        <p:nvPicPr>
          <p:cNvPr id="16387" name="Picture 3" descr="D:\СОЦ ПЕДАГОГ  2011\МОИ презентации\Жестокое обращение с детьми\rebenok-izbi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76672"/>
            <a:ext cx="461828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45673"/>
            <a:ext cx="3998913" cy="391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763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5698976" cy="58326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>
                <a:solidFill>
                  <a:srgbClr val="730000"/>
                </a:solidFill>
                <a:latin typeface="Georgia"/>
                <a:ea typeface="Times New Roman"/>
                <a:cs typeface="Times New Roman"/>
              </a:rPr>
              <a:t>Порочный круг насилия </a:t>
            </a:r>
            <a:endParaRPr lang="ru-RU" sz="4000" dirty="0" smtClean="0">
              <a:solidFill>
                <a:srgbClr val="730000"/>
              </a:solidFill>
              <a:latin typeface="Georgia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основе большинства случаев жестокого обращения с детьми лежит порочный круг насилия, который перетекает от одного поколения к другому. Приблизительно одна треть всех тех родителей, кто подвергался жестокому обращению в детстве, плохо обращается со своими собственными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детьми.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469" y="260648"/>
            <a:ext cx="2524125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37" y="3861048"/>
            <a:ext cx="3075116" cy="23070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919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43566"/>
            <a:ext cx="8229600" cy="2509370"/>
          </a:xfrm>
        </p:spPr>
        <p:txBody>
          <a:bodyPr/>
          <a:lstStyle/>
          <a:p>
            <a:pPr marL="0" lvl="0" indent="0">
              <a:buNone/>
            </a:pPr>
            <a:r>
              <a:rPr lang="ru-RU" sz="24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Несмотря на освещение данной проблемы в газетах и на телевидении, многие родители считают своим «правом» шлепать или бить собственных детей. Исследования среди родителей обнаружили, что телесные наказания широко применяются на практике. </a:t>
            </a:r>
            <a:endParaRPr lang="ru-RU" sz="24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2828836"/>
            <a:ext cx="813690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Применение силы приемлемо до тех пор, пока оно не травмирует ребенка; если ребенок травмирован, значит, это уже жестокое обращение. </a:t>
            </a:r>
          </a:p>
        </p:txBody>
      </p:sp>
    </p:spTree>
    <p:extLst>
      <p:ext uri="{BB962C8B-B14F-4D97-AF65-F5344CB8AC3E}">
        <p14:creationId xmlns:p14="http://schemas.microsoft.com/office/powerpoint/2010/main" val="1102945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ПРАКТИЧЕСКОЕ ЗАНЯТИЕ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Выйти из комнаты и позвонить приятелю.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Включить какую-нибудь успокаивающую музыку.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Сделать 10 глубоких вздохов и успокоиться; затем сделать еще 10 вздохов.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Пойти в другую комнату и выполнить какие-нибудь упражнения.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Принять душ.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Сесть, закрыть глаза и живо представить себе, что находитесь в каком-нибудь приятном месте.</a:t>
            </a:r>
            <a:endParaRPr lang="ru-RU" sz="28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— Если ни одна из предложенных стратегий не помогает, обращайтесь за психологической помощью.</a:t>
            </a:r>
            <a:endParaRPr lang="ru-RU" sz="2800" dirty="0"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6037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5976" y="274638"/>
            <a:ext cx="433082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700808"/>
            <a:ext cx="8568952" cy="48965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Как бы нам ни хотелось думать иначе, жестокое обращение с детьми является широко распространенным явлением. </a:t>
            </a:r>
            <a:r>
              <a:rPr lang="ru-RU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                                       </a:t>
            </a:r>
          </a:p>
          <a:p>
            <a:pPr marL="0" indent="0">
              <a:buNone/>
            </a:pPr>
            <a:endParaRPr lang="ru-RU" sz="2400" dirty="0">
              <a:solidFill>
                <a:srgbClr val="000000"/>
              </a:solidFill>
              <a:latin typeface="Verdana"/>
              <a:ea typeface="Times New Roman"/>
              <a:cs typeface="Times New Roman"/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От </a:t>
            </a:r>
            <a:r>
              <a:rPr lang="ru-RU" sz="2400" dirty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3,5 до 14% всех детей подвергаются жестокому обращению со стороны своих родителей с применением физической </a:t>
            </a:r>
            <a:r>
              <a:rPr lang="ru-RU" sz="2400" dirty="0" smtClean="0">
                <a:solidFill>
                  <a:srgbClr val="000000"/>
                </a:solidFill>
                <a:latin typeface="Verdana"/>
                <a:ea typeface="Times New Roman"/>
                <a:cs typeface="Times New Roman"/>
              </a:rPr>
              <a:t>силы.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78386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355976" y="260648"/>
            <a:ext cx="4608512" cy="61206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</a:rPr>
              <a:t>Далеко неполные статистические денные свидетельствуют о том, что только в 1992 году органами внутренних дел в России зарегистрировано более </a:t>
            </a:r>
            <a:r>
              <a:rPr lang="ru-RU" sz="3400" dirty="0">
                <a:solidFill>
                  <a:srgbClr val="FF0000"/>
                </a:solidFill>
                <a:latin typeface="Times New Roman"/>
                <a:ea typeface="Times New Roman"/>
              </a:rPr>
              <a:t>155 тыс. детей, которые убежали из семей, спасаясь от издевательств. </a:t>
            </a:r>
            <a:endParaRPr lang="ru-RU" sz="3400" dirty="0" smtClean="0">
              <a:solidFill>
                <a:srgbClr val="FF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Ежегодно </a:t>
            </a:r>
            <a:r>
              <a:rPr lang="ru-RU" sz="3400" dirty="0">
                <a:solidFill>
                  <a:srgbClr val="FF0000"/>
                </a:solidFill>
                <a:latin typeface="Times New Roman"/>
                <a:ea typeface="Times New Roman"/>
              </a:rPr>
              <a:t>около 9 тыс. родителей лишаются родительских прав,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</a:rPr>
              <a:t> поскольку дальнейшее нахождение ребенка в родной семье представляет угрозу его жизни и здоровья. </a:t>
            </a:r>
            <a:endParaRPr lang="ru-RU" sz="3400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0" indent="0">
              <a:buNone/>
            </a:pPr>
            <a:r>
              <a:rPr lang="ru-RU" sz="3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По 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</a:rPr>
              <a:t>данным органов прокуратуры, в 1991 году было совершено </a:t>
            </a:r>
            <a:r>
              <a:rPr lang="ru-RU" sz="3400" dirty="0">
                <a:solidFill>
                  <a:srgbClr val="FF0000"/>
                </a:solidFill>
                <a:latin typeface="Times New Roman"/>
                <a:ea typeface="Times New Roman"/>
              </a:rPr>
              <a:t>3148 половых преступлений </a:t>
            </a:r>
            <a:r>
              <a:rPr lang="ru-RU" sz="3400" dirty="0">
                <a:solidFill>
                  <a:srgbClr val="000000"/>
                </a:solidFill>
                <a:latin typeface="Times New Roman"/>
                <a:ea typeface="Times New Roman"/>
              </a:rPr>
              <a:t>против несовершеннолетних.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5122" name="Picture 2" descr="D:\СОЦ ПЕДАГОГ  2011\МОИ презентации\Жестокое обращение с детьми\gill_greenberg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3888432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260648"/>
            <a:ext cx="4402832" cy="5832648"/>
          </a:xfrm>
        </p:spPr>
        <p:txBody>
          <a:bodyPr>
            <a:normAutofit lnSpcReduction="10000"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Физическое насилие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нанесение ребенку родителями или лицами, их заменяющими, воспитателями физических травм, различных телесных повреждений, которые причиняют ущерб здоровью ребенка, нарушает его развитие или лишают жизни. Физическое насилие включает также вовлечение ребенка в употребление наркотиков, алкоголя, дачу ему отравляющих веществ или медицинских препаратов, а также попытки удушения или утопления.</a:t>
            </a:r>
            <a:endParaRPr lang="ru-RU" sz="2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7170" name="Picture 2" descr="D:\СОЦ ПЕДАГОГ  2011\МОИ презентации\Жестокое обращение с детьми\ortv_ruw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89" y="332656"/>
            <a:ext cx="4213847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921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4330824" cy="5832648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b="1" u="sng" dirty="0">
                <a:solidFill>
                  <a:srgbClr val="FF0000"/>
                </a:solidFill>
                <a:latin typeface="Times New Roman"/>
                <a:ea typeface="Times New Roman"/>
              </a:rPr>
              <a:t>Психическая (эмоциональное) насилие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- постоянные или периодические словесные оскорбления ребенка, угроза со стороны родителя, опекунов, учителей, унижение его человеческого достоинства, обвинение в том, в чем он не виноват, демонстрация нелюбви, неприязни к ребенку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К этому виду насилия относится также постоянная ложь, обман ребенка (в результате чего он теряет доверие к взрослым), а также предъявляемые к ребенку требования, не соответствующие его возрастным возможностям.</a:t>
            </a:r>
            <a:endParaRPr lang="ru-RU" dirty="0"/>
          </a:p>
        </p:txBody>
      </p:sp>
      <p:pic>
        <p:nvPicPr>
          <p:cNvPr id="8194" name="Picture 2" descr="D:\СОЦ ПЕДАГОГ  2011\МОИ презентации\Жестокое обращение с детьми\667-22-4-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492896"/>
            <a:ext cx="4478822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930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16016" y="332656"/>
            <a:ext cx="4042792" cy="468052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Сексуальное насилие или совращение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использование ребенка взрослым или другим ребенком для удовлетворения сексуальной потребности или получения выгоды. К сексуальному развращению относится также вовлечение ребенка в проституцию, </a:t>
            </a:r>
            <a:r>
              <a:rPr lang="ru-RU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порнобизнес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D:\СОЦ ПЕДАГОГ  2011\МОИ презентации\Жестокое обращение с детьми\10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0" r="24295"/>
          <a:stretch/>
        </p:blipFill>
        <p:spPr bwMode="auto">
          <a:xfrm>
            <a:off x="323528" y="260648"/>
            <a:ext cx="4205759" cy="5688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216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4258816" cy="5904656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b="1" u="sng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Пренебрежение интересами и нуждами ребенка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- отсутствие должного обеспечения основных нужд и потребностей ребенка в пище, одежде, жилье, воспитании, медицинской помощи в силу ряда объективных причин (бедность, психические заболевания, неопытность) и без таковых. Типичным примером пренебрежительного отношения к детям являются оставление их без присмотра, что часто приводит к несчастным случаям.</a:t>
            </a:r>
            <a:endParaRPr lang="ru-RU" sz="2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42" name="Picture 2" descr="D:\СОЦ ПЕДАГОГ  2011\МОИ презентации\Жестокое обращение с детьми\f0e4b90e68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792" y="260648"/>
            <a:ext cx="4173854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63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4258816" cy="6408712"/>
          </a:xfrm>
        </p:spPr>
        <p:txBody>
          <a:bodyPr>
            <a:normAutofit fontScale="92500"/>
          </a:bodyPr>
          <a:lstStyle/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Одним из проявлений жестокого обращения является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отсутствие любви у женщины к ребенку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когда он еще находится в материнской утробе, т.е. нежелание беременности.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Его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, еще ничем себя не проявившего, уже не любят, не думают и не заботятся о нем. Будучи эмоционально отвергнутым еще до рождения, такие дети рождаются раньше срока в два раза чаще по сравнению с детьми от желаемой беременности, они часто имеют низкую массу тела, чаще болеют в первые месяцы жизни, хуже развиваются.</a:t>
            </a:r>
            <a:endParaRPr lang="ru-RU" sz="2400" dirty="0">
              <a:solidFill>
                <a:srgbClr val="000000"/>
              </a:solidFill>
              <a:ea typeface="Calibri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66" name="Picture 2" descr="C:\Users\ДТГ\Рабочий стол\imgpre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127847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D:\СОЦ ПЕДАГОГ  2011\МОИ презентации\Жестокое обращение с детьми\e69e36a4acc4a9a215bf5e0261e4bde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73016"/>
            <a:ext cx="4127847" cy="310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10557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6120680"/>
          </a:xfrm>
        </p:spPr>
        <p:txBody>
          <a:bodyPr>
            <a:normAutofit/>
          </a:bodyPr>
          <a:lstStyle/>
          <a:p>
            <a:pPr algn="l"/>
            <a:r>
              <a:rPr lang="ru-RU" sz="2200" b="1" dirty="0" smtClean="0">
                <a:solidFill>
                  <a:prstClr val="black"/>
                </a:solidFill>
              </a:rPr>
              <a:t>По </a:t>
            </a:r>
            <a:r>
              <a:rPr lang="ru-RU" sz="2200" b="1" dirty="0">
                <a:solidFill>
                  <a:prstClr val="black"/>
                </a:solidFill>
              </a:rPr>
              <a:t>данным российской </a:t>
            </a:r>
            <a:r>
              <a:rPr lang="ru-RU" sz="2200" b="1" dirty="0" smtClean="0">
                <a:solidFill>
                  <a:prstClr val="black"/>
                </a:solidFill>
              </a:rPr>
              <a:t>статистики:</a:t>
            </a:r>
            <a:r>
              <a:rPr lang="ru-RU" sz="2200" dirty="0" smtClean="0">
                <a:solidFill>
                  <a:prstClr val="black"/>
                </a:solidFill>
              </a:rPr>
              <a:t/>
            </a:r>
            <a:br>
              <a:rPr lang="ru-RU" sz="2200" dirty="0" smtClean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около </a:t>
            </a:r>
            <a:r>
              <a:rPr lang="ru-RU" sz="2200" b="1" dirty="0">
                <a:solidFill>
                  <a:prstClr val="black"/>
                </a:solidFill>
              </a:rPr>
              <a:t>2 миллионов </a:t>
            </a:r>
            <a:r>
              <a:rPr lang="ru-RU" sz="2200" dirty="0">
                <a:solidFill>
                  <a:prstClr val="black"/>
                </a:solidFill>
              </a:rPr>
              <a:t>детей в возрасте </a:t>
            </a:r>
            <a:r>
              <a:rPr lang="ru-RU" sz="2200" b="1" dirty="0">
                <a:solidFill>
                  <a:prstClr val="black"/>
                </a:solidFill>
              </a:rPr>
              <a:t>до 14 лет </a:t>
            </a:r>
            <a:r>
              <a:rPr lang="ru-RU" sz="2200" dirty="0">
                <a:solidFill>
                  <a:prstClr val="black"/>
                </a:solidFill>
              </a:rPr>
              <a:t>ежегодно избиваются родителями,</a:t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более </a:t>
            </a:r>
            <a:r>
              <a:rPr lang="ru-RU" sz="2200" b="1" dirty="0">
                <a:solidFill>
                  <a:prstClr val="black"/>
                </a:solidFill>
              </a:rPr>
              <a:t>50 тысяч </a:t>
            </a:r>
            <a:r>
              <a:rPr lang="ru-RU" sz="2200" dirty="0">
                <a:solidFill>
                  <a:prstClr val="black"/>
                </a:solidFill>
              </a:rPr>
              <a:t>детей ежегодно убегают из дома, спасаясь от жестокого обращения в </a:t>
            </a:r>
            <a:r>
              <a:rPr lang="ru-RU" sz="2200" dirty="0" smtClean="0">
                <a:solidFill>
                  <a:prstClr val="black"/>
                </a:solidFill>
              </a:rPr>
              <a:t>семье, </a:t>
            </a:r>
            <a:r>
              <a:rPr lang="ru-RU" sz="2200" b="1" dirty="0" smtClean="0">
                <a:solidFill>
                  <a:prstClr val="black"/>
                </a:solidFill>
              </a:rPr>
              <a:t>25 </a:t>
            </a:r>
            <a:r>
              <a:rPr lang="ru-RU" sz="2200" b="1" dirty="0">
                <a:solidFill>
                  <a:prstClr val="black"/>
                </a:solidFill>
              </a:rPr>
              <a:t>тысяч </a:t>
            </a:r>
            <a:r>
              <a:rPr lang="ru-RU" sz="2200" dirty="0">
                <a:solidFill>
                  <a:prstClr val="black"/>
                </a:solidFill>
              </a:rPr>
              <a:t>из них находятся в розыске,</a:t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около </a:t>
            </a:r>
            <a:r>
              <a:rPr lang="ru-RU" sz="2200" b="1" dirty="0">
                <a:solidFill>
                  <a:prstClr val="black"/>
                </a:solidFill>
              </a:rPr>
              <a:t>2 тысяч </a:t>
            </a:r>
            <a:r>
              <a:rPr lang="ru-RU" sz="2200" dirty="0">
                <a:solidFill>
                  <a:prstClr val="black"/>
                </a:solidFill>
              </a:rPr>
              <a:t>детей ежегодно сводят счеты с жизнью,</a:t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около </a:t>
            </a:r>
            <a:r>
              <a:rPr lang="ru-RU" sz="2200" b="1" dirty="0">
                <a:solidFill>
                  <a:prstClr val="black"/>
                </a:solidFill>
              </a:rPr>
              <a:t>10 тыс. </a:t>
            </a:r>
            <a:r>
              <a:rPr lang="ru-RU" sz="2200" dirty="0">
                <a:solidFill>
                  <a:prstClr val="black"/>
                </a:solidFill>
              </a:rPr>
              <a:t>родителей лишаются судами родительских прав и </a:t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более </a:t>
            </a:r>
            <a:r>
              <a:rPr lang="ru-RU" sz="2200" b="1" dirty="0">
                <a:solidFill>
                  <a:prstClr val="black"/>
                </a:solidFill>
              </a:rPr>
              <a:t>2,5 тыс. </a:t>
            </a:r>
            <a:r>
              <a:rPr lang="ru-RU" sz="2200" dirty="0">
                <a:solidFill>
                  <a:prstClr val="black"/>
                </a:solidFill>
              </a:rPr>
              <a:t>детей забираются у родителей без такого лишения, поскольку нахождение ребенка в семье представляет угрозу его жизни и здоровью,</a:t>
            </a:r>
            <a:br>
              <a:rPr lang="ru-RU" sz="2200" dirty="0">
                <a:solidFill>
                  <a:prstClr val="black"/>
                </a:solidFill>
              </a:rPr>
            </a:br>
            <a:r>
              <a:rPr lang="ru-RU" sz="2200" dirty="0" smtClean="0">
                <a:solidFill>
                  <a:prstClr val="black"/>
                </a:solidFill>
              </a:rPr>
              <a:t>- </a:t>
            </a:r>
            <a:r>
              <a:rPr lang="ru-RU" sz="2200" b="1" dirty="0" smtClean="0">
                <a:solidFill>
                  <a:prstClr val="black"/>
                </a:solidFill>
              </a:rPr>
              <a:t>80</a:t>
            </a:r>
            <a:r>
              <a:rPr lang="ru-RU" sz="2200" b="1" dirty="0">
                <a:solidFill>
                  <a:prstClr val="black"/>
                </a:solidFill>
              </a:rPr>
              <a:t>% случаев </a:t>
            </a:r>
            <a:r>
              <a:rPr lang="ru-RU" sz="2200" dirty="0">
                <a:solidFill>
                  <a:prstClr val="black"/>
                </a:solidFill>
              </a:rPr>
              <a:t>– дети попадают в приюты и детские дома из-за невыполнения родителями своих прямых обязанностей по воспитанию, что создаёт реальную угрозу их жизни и здоровью.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47326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180</TotalTime>
  <Words>732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Понятие и виды ЖЕСТОКОГО ОБРАЩЕНИЯ   с детьми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 данным российской статистики: - около 2 миллионов детей в возрасте до 14 лет ежегодно избиваются родителями, - более 50 тысяч детей ежегодно убегают из дома, спасаясь от жестокого обращения в семье, 25 тысяч из них находятся в розыске, - около 2 тысяч детей ежегодно сводят счеты с жизнью, - около 10 тыс. родителей лишаются судами родительских прав и  - более 2,5 тыс. детей забираются у родителей без такого лишения, поскольку нахождение ребенка в семье представляет угрозу его жизни и здоровью, - 80% случаев – дети попадают в приюты и детские дома из-за невыполнения родителями своих прямых обязанностей по воспитанию, что создаёт реальную угрозу их жизни и здоровью.</vt:lpstr>
      <vt:lpstr>Презентация PowerPoint</vt:lpstr>
      <vt:lpstr>Презентация PowerPoint</vt:lpstr>
      <vt:lpstr>Презентация PowerPoint</vt:lpstr>
      <vt:lpstr>Презентация PowerPoint</vt:lpstr>
      <vt:lpstr>ПРАКТИЧЕСКОЕ ЗАНЯТИЕ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ЖЕСТОКОЕ ОБРАЩЕНИЕ С ДЕТЬМИ  КАК ПРОБЛЕМА СОВРЕМЕННОГО ОБЩЕСТВА </dc:title>
  <dc:creator>ДТГ</dc:creator>
  <cp:lastModifiedBy>ondaralisa1991@outlook.com</cp:lastModifiedBy>
  <cp:revision>20</cp:revision>
  <dcterms:created xsi:type="dcterms:W3CDTF">2011-12-01T18:02:47Z</dcterms:created>
  <dcterms:modified xsi:type="dcterms:W3CDTF">2019-12-19T06:48:37Z</dcterms:modified>
</cp:coreProperties>
</file>