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81" r:id="rId3"/>
    <p:sldId id="274" r:id="rId4"/>
    <p:sldId id="275" r:id="rId5"/>
    <p:sldId id="276" r:id="rId6"/>
    <p:sldId id="277" r:id="rId7"/>
    <p:sldId id="278" r:id="rId8"/>
    <p:sldId id="279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691" y="7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D039B4-C6C9-4014-983E-700A81EF04D8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84D528A-13F1-4C46-80B6-D667B8A30BE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BF9F7F-5352-40D1-BD8E-9BA614EAEF03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B9D75-5F4A-4397-B546-220AD97F79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BA8855-9A38-465B-8435-939E589A421F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72D64-D744-4C39-9201-9AD5484F53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7B773A-858B-4ACA-997D-B254E9562280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01C146-BA75-4B7B-86BB-71441EB82E5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9DAFD-1D76-42C4-857E-A7DE42CCB818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A0668C-9557-4892-BC2C-42735A645F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69D4239-3145-4FE3-9BF4-6D02C9016048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5385EA-A441-4493-BEC5-677137EACE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A360F8-2D34-45AE-9C30-B2BC02A8A8F0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B466D-0730-4723-A816-856EBD3CB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A5BF8-CEFF-4498-9E5B-0659B1BEA140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6411B1-DBE8-4504-9E58-03DE57CD9B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952A29-64BE-47EC-A752-C8237B6688A4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57791E-071A-435A-9D78-115F50E04F6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0AE6D3-526A-4EA5-9047-E4221578B1B7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9D2F-F98D-4F0F-8F02-8D6D8CF8A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9C37D-6148-4073-A707-89C011CF4259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DF4AC6-615E-4D93-8FB4-7688C78EC8A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2B1530D3-511C-4B54-ADD1-26E4A84C04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4077072"/>
          </a:xfrm>
        </p:spPr>
        <p:txBody>
          <a:bodyPr/>
          <a:lstStyle/>
          <a:p>
            <a:r>
              <a:rPr lang="ru-RU" sz="4400" dirty="0" smtClean="0">
                <a:solidFill>
                  <a:srgbClr val="FF0000"/>
                </a:solidFill>
                <a:effectLst/>
                <a:latin typeface="Calibri"/>
              </a:rPr>
              <a:t/>
            </a:r>
            <a:br>
              <a:rPr lang="ru-RU" sz="4400" dirty="0" smtClean="0">
                <a:solidFill>
                  <a:srgbClr val="FF0000"/>
                </a:solidFill>
                <a:effectLst/>
                <a:latin typeface="Calibri"/>
              </a:rPr>
            </a:br>
            <a:r>
              <a:rPr lang="ru-RU" sz="4400" dirty="0">
                <a:solidFill>
                  <a:srgbClr val="FF0000"/>
                </a:solidFill>
                <a:effectLst/>
                <a:latin typeface="Calibri"/>
              </a:rPr>
              <a:t/>
            </a:r>
            <a:br>
              <a:rPr lang="ru-RU" sz="4400" dirty="0">
                <a:solidFill>
                  <a:srgbClr val="FF0000"/>
                </a:solidFill>
                <a:effectLst/>
                <a:latin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ВОЗРАСТНЫЕ  ОСОБЕННОСТИ  </a:t>
            </a:r>
            <a:br>
              <a:rPr lang="ru-RU" sz="4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</a:br>
            <a:r>
              <a:rPr lang="ru-RU" sz="4400" dirty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    ДЕТЕЙ  5-6 </a:t>
            </a:r>
            <a:r>
              <a:rPr lang="ru-RU" sz="4400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ЛЕТ</a:t>
            </a:r>
          </a:p>
          <a:p>
            <a:pPr marL="0" indent="0">
              <a:buNone/>
            </a:pPr>
            <a:endParaRPr lang="ru-RU" sz="4400" dirty="0">
              <a:solidFill>
                <a:srgbClr val="FF0000"/>
              </a:solidFill>
              <a:latin typeface="Calibri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  <a:latin typeface="Calibri"/>
                <a:ea typeface="+mj-ea"/>
                <a:cs typeface="+mj-cs"/>
              </a:rPr>
              <a:t>Педагог-психолог Козлова С.В.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036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67544" y="1952836"/>
            <a:ext cx="835292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ПАМЯТЬ: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запоминать 6-8 картинок в течение 1-2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рассказывать наизусть несколько стихотворений;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пересказать близко к тексту прочитанное произведение;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сравнивать два изображения по памяти.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7544" y="2022862"/>
            <a:ext cx="828092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МЫШЛЕНИЕ: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определять последовательность событий;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складывать разрезанную картинку из 9 частей;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находить и объяснять несоответствия на рисунках;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находить и объяснять отличия между предметами и явлениями;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находить среди предложенных 4 предметов лишний, объяснять свой выбор.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79512" y="1790963"/>
            <a:ext cx="8784976" cy="490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МАТЕМАТИКА</a:t>
            </a: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Счет в пределах 10.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Правильно пользоваться количественными и порядковыми числительными (в пределах 10), отвечает на вопросы: «Сколько?». «Который по счету?»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Уравнивать неравные группы предметов двумя способами.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Сравнивать предметы на глаз(по длине, ширине, высоте, толщине); проверяет точность определенным путем наложения или приложения.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Размещать предметы различной величины (до 7-10) в порядке возрастания, убывания их длины, ширины, высоты, толщины.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Выражать местонахождение предмета по отношению к себе, к другим предметам.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Знать некоторые характерные особенности знакомых геометрических фигур.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Называть утро, день, вечер, ночь; иметь представление о смене частей суток.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Называть текущий день недели.</a:t>
            </a:r>
            <a:endParaRPr kumimoji="0" lang="ru-RU" sz="19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3528" y="1763885"/>
            <a:ext cx="8640960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РАЗВИТИЕ РЕЧИ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Иметь достаточно богатый словарный запас.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Может участвовать в беседе, высказывать свое мнение.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Уметь аргументировано и доброжелательно оценить ответ, высказывание сверстника.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Составлять по образцу рассказ по сюжетной картине, по набору картинок; последовательно, без существенных пропусков пересказывать небольшие литературные произведения.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Определять место звука в слове.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Уметь подбирать к существительным несколько прилагательных; заменять слова другим словом со сходным значением.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323528" y="1742619"/>
            <a:ext cx="849694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Различать и называть виды транспорта, предметы, облегчающие труд человека в быту.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Классифицировать предметы, определять материалы, из которых они сделаны.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Знать название родного города, страны, ее столицы, домашний адрес, И. О.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родителей, их профессии.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Знать о взаимодействии человека с природой в разное время года.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Знать о значении солнца, воздуха, воды для человека, животных, растений.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Бережно относится к природе.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27584" y="2050976"/>
            <a:ext cx="7668344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ЧТЕНИЕ ХУДОЖЕСТВЕННОЙ ЛИТЕРАТУРЫ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Знать 2-3 стихотворения, 2-3 считалки, 2-3 загадки.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Называть жанр произведения.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Драматизировать небольшие сказки, читать по ролям стихотворения.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Называть любимого детского автора, любимые сказки и рассказы.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323528" y="2686854"/>
            <a:ext cx="828092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0070C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	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Но 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родители продолжают оставаться примером для детей. Если родители несут позитивную информацию, если у ребенка на душе хорошо, нет страха, обиды, тревоги, то любую информацию (личностную и интеллектуальную) можно заложить в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ребенка</a:t>
            </a:r>
            <a:r>
              <a:rPr lang="ru-RU" sz="2800" dirty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3200" dirty="0">
                <a:solidFill>
                  <a:srgbClr val="002060"/>
                </a:solidFill>
                <a:latin typeface="Palatino Linotype"/>
              </a:rPr>
              <a:t>Возраст 5-6 лет - это старший дошкольный возраст. Он является очень важным возрастом в развитии познавательной сферы ребенка, интеллектуальной и личностной</a:t>
            </a:r>
            <a:r>
              <a:rPr lang="ru-RU" sz="2800" dirty="0">
                <a:solidFill>
                  <a:srgbClr val="002060"/>
                </a:solidFill>
                <a:latin typeface="Arial" charset="0"/>
              </a:rPr>
              <a:t>.</a:t>
            </a:r>
            <a:endParaRPr lang="ru-RU" sz="2800" dirty="0">
              <a:solidFill>
                <a:srgbClr val="00206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234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8085584" cy="5462067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Все больший интерес ребенка 5-ти лет направляется на сферу </a:t>
            </a:r>
            <a:r>
              <a:rPr lang="ru-RU" b="1" i="1" dirty="0">
                <a:solidFill>
                  <a:srgbClr val="002060"/>
                </a:solidFill>
              </a:rPr>
              <a:t>взаимоотношений между людьми</a:t>
            </a:r>
            <a:r>
              <a:rPr lang="ru-RU" dirty="0">
                <a:solidFill>
                  <a:srgbClr val="002060"/>
                </a:solidFill>
              </a:rPr>
              <a:t>. Оценки взрослого подвергаются критическому анализу и сравнению со своими собственными. Под воздействием этих оценок представления ребёнка о Я-реальном и Я-идеальном дифференцируются более четко.</a:t>
            </a:r>
          </a:p>
        </p:txBody>
      </p:sp>
    </p:spTree>
    <p:extLst>
      <p:ext uri="{BB962C8B-B14F-4D97-AF65-F5344CB8AC3E}">
        <p14:creationId xmlns:p14="http://schemas.microsoft.com/office/powerpoint/2010/main" val="221473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157592" cy="5462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rgbClr val="002060"/>
                </a:solidFill>
              </a:rPr>
              <a:t>К этому периоду жизни у ребенка накапливается достаточно большой багаж знаний, который продолжает интенсивно пополняться. Ребенок стремится поделиться своими знаниями и впечатлениями со сверстниками, что способствует появлению </a:t>
            </a:r>
            <a:r>
              <a:rPr lang="ru-RU" sz="2800" b="1" i="1" dirty="0">
                <a:solidFill>
                  <a:srgbClr val="002060"/>
                </a:solidFill>
              </a:rPr>
              <a:t>познавательной мотивации в общении</a:t>
            </a:r>
            <a:r>
              <a:rPr lang="ru-RU" sz="2800" dirty="0">
                <a:solidFill>
                  <a:srgbClr val="002060"/>
                </a:solidFill>
              </a:rPr>
              <a:t>. С другой стороны, широкий кругозор ребенка может являться фактором, позитивно влияющем на его успешность среди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89591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462067"/>
          </a:xfrm>
        </p:spPr>
        <p:txBody>
          <a:bodyPr>
            <a:normAutofit/>
          </a:bodyPr>
          <a:lstStyle/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П</a:t>
            </a:r>
            <a:r>
              <a:rPr lang="ru-RU" sz="2400" dirty="0" smtClean="0">
                <a:solidFill>
                  <a:srgbClr val="002060"/>
                </a:solidFill>
              </a:rPr>
              <a:t>роисходит </a:t>
            </a:r>
            <a:r>
              <a:rPr lang="ru-RU" sz="2400" dirty="0">
                <a:solidFill>
                  <a:srgbClr val="002060"/>
                </a:solidFill>
              </a:rPr>
              <a:t>дальнейшее развитие познавательной сферы ребенка;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развитие произвольности и волевых качеств;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развивается соподчинение мотивов;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появляется интерес к арифметике и чтению;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запоминание становится целенаправленным;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развивается  коммуникативная  и планирующая функция речи;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развивается </a:t>
            </a:r>
            <a:r>
              <a:rPr lang="ru-RU" sz="2400" dirty="0" err="1">
                <a:solidFill>
                  <a:srgbClr val="002060"/>
                </a:solidFill>
              </a:rPr>
              <a:t>самоинструктирование</a:t>
            </a:r>
            <a:r>
              <a:rPr lang="ru-RU" sz="2400" dirty="0">
                <a:solidFill>
                  <a:srgbClr val="002060"/>
                </a:solidFill>
              </a:rPr>
              <a:t>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у ребенка появляются устойчивые чувства и отношения;</a:t>
            </a:r>
          </a:p>
          <a:p>
            <a:pPr marL="0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</a:rPr>
              <a:t>формируются «высшие чувства»: интеллектуальные, моральные, эстетические.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446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32856"/>
            <a:ext cx="7941568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На </a:t>
            </a:r>
            <a:r>
              <a:rPr lang="ru-RU" dirty="0">
                <a:solidFill>
                  <a:srgbClr val="002060"/>
                </a:solidFill>
              </a:rPr>
              <a:t>фоне эмоциональной зависимости от оценок взрослого у ребенка </a:t>
            </a:r>
            <a:r>
              <a:rPr lang="ru-RU" b="1" i="1" dirty="0">
                <a:solidFill>
                  <a:srgbClr val="002060"/>
                </a:solidFill>
              </a:rPr>
              <a:t>развивается притязание на признание</a:t>
            </a:r>
            <a:r>
              <a:rPr lang="ru-RU" dirty="0">
                <a:solidFill>
                  <a:srgbClr val="002060"/>
                </a:solidFill>
              </a:rPr>
              <a:t>, выраженное в стремлении получить одобрение и похвалу, подтвердить свою значимость.</a:t>
            </a:r>
          </a:p>
        </p:txBody>
      </p:sp>
    </p:spTree>
    <p:extLst>
      <p:ext uri="{BB962C8B-B14F-4D97-AF65-F5344CB8AC3E}">
        <p14:creationId xmlns:p14="http://schemas.microsoft.com/office/powerpoint/2010/main" val="2527671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88840"/>
            <a:ext cx="801357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>
                <a:solidFill>
                  <a:srgbClr val="002060"/>
                </a:solidFill>
              </a:rPr>
              <a:t>Достаточно часто в этом возрасте у детей появляется такая черта, как </a:t>
            </a:r>
            <a:r>
              <a:rPr lang="ru-RU" sz="2600" b="1" i="1" dirty="0">
                <a:solidFill>
                  <a:srgbClr val="002060"/>
                </a:solidFill>
              </a:rPr>
              <a:t>лживость</a:t>
            </a:r>
            <a:r>
              <a:rPr lang="ru-RU" sz="2600" dirty="0">
                <a:solidFill>
                  <a:srgbClr val="002060"/>
                </a:solidFill>
              </a:rPr>
              <a:t>, т.е. целенаправленное искажение истины. Развитию этой черты способствует нарушение детско-родительских отношений, когда близкий взрослый чрезмерной строгостью или негативным отношением блокирует развитие у ребенка позитивного самоощущения, уверенности в своих силах. И чтобы не потерять доверия взрослого, а часто и оградить себя от нападок, ребенок начинает придумывать оправдания своим оплошностям, перекладывать вину на других.</a:t>
            </a:r>
          </a:p>
        </p:txBody>
      </p:sp>
    </p:spTree>
    <p:extLst>
      <p:ext uri="{BB962C8B-B14F-4D97-AF65-F5344CB8AC3E}">
        <p14:creationId xmlns:p14="http://schemas.microsoft.com/office/powerpoint/2010/main" val="243287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196752"/>
            <a:ext cx="7941568" cy="5390059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Нравственное </a:t>
            </a:r>
            <a:r>
              <a:rPr lang="ru-RU" sz="2800" dirty="0">
                <a:solidFill>
                  <a:srgbClr val="002060"/>
                </a:solidFill>
              </a:rPr>
              <a:t>развитие старшего дошкольника во многом зависит от степени участия в нем взрослого, т.к. именно в общении со взрослым ребенок узнает, осмысливает и интерпретирует нравственные нормы и правила. У ребенка необходимо формировать привычку нравственного поведения. Этому способствует создание проблемных ситуаций и включение в них детей в процессе 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97405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611560" y="2133436"/>
            <a:ext cx="806489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ВНИМАНИЕ: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sng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517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выполнить задание, не отвлекаясь в течение 10-12 минут;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удерживать в поле зрения 6-7 предметов;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находить 5-6 отличий между предметами;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  выполнять самостоятельно задания по предложенному образцу;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находить 4-5 пар одинаковых предметов.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232</TotalTime>
  <Words>569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Исполнительная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 ОСОБЕННОСТИ       ДЕТЕЙ  5-6 ЛЕТ</dc:title>
  <dc:creator>Пользователь</dc:creator>
  <cp:lastModifiedBy>Светлана</cp:lastModifiedBy>
  <cp:revision>26</cp:revision>
  <dcterms:created xsi:type="dcterms:W3CDTF">2013-10-18T17:44:48Z</dcterms:created>
  <dcterms:modified xsi:type="dcterms:W3CDTF">2019-12-20T17:23:35Z</dcterms:modified>
</cp:coreProperties>
</file>