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9566A01-4CEF-4A9E-8FEC-314EA5562CC4}" type="datetimeFigureOut">
              <a:rPr lang="ru-RU" smtClean="0"/>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2225676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9566A01-4CEF-4A9E-8FEC-314EA5562CC4}" type="datetimeFigureOut">
              <a:rPr lang="ru-RU" smtClean="0"/>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3813456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9566A01-4CEF-4A9E-8FEC-314EA5562CC4}" type="datetimeFigureOut">
              <a:rPr lang="ru-RU" smtClean="0"/>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1385871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9566A01-4CEF-4A9E-8FEC-314EA5562CC4}" type="datetimeFigureOut">
              <a:rPr lang="ru-RU" smtClean="0"/>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2410732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9566A01-4CEF-4A9E-8FEC-314EA5562CC4}" type="datetimeFigureOut">
              <a:rPr lang="ru-RU" smtClean="0"/>
              <a:t>20.12.2019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40157012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9566A01-4CEF-4A9E-8FEC-314EA5562CC4}" type="datetimeFigureOut">
              <a:rPr lang="ru-RU" smtClean="0"/>
              <a:t>20.12.2019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29164592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9566A01-4CEF-4A9E-8FEC-314EA5562CC4}" type="datetimeFigureOut">
              <a:rPr lang="ru-RU" smtClean="0"/>
              <a:t>20.12.2019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6227563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9566A01-4CEF-4A9E-8FEC-314EA5562CC4}" type="datetimeFigureOut">
              <a:rPr lang="ru-RU" smtClean="0"/>
              <a:t>20.12.2019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50501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9566A01-4CEF-4A9E-8FEC-314EA5562CC4}" type="datetimeFigureOut">
              <a:rPr lang="ru-RU" smtClean="0"/>
              <a:t>20.12.2019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20176796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566A01-4CEF-4A9E-8FEC-314EA5562CC4}" type="datetimeFigureOut">
              <a:rPr lang="ru-RU" smtClean="0"/>
              <a:t>20.12.2019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30631874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9566A01-4CEF-4A9E-8FEC-314EA5562CC4}" type="datetimeFigureOut">
              <a:rPr lang="ru-RU" smtClean="0"/>
              <a:t>20.12.2019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D4B05D2-12B6-42E8-97EA-1ABECEB559C6}" type="slidenum">
              <a:rPr lang="ru-RU" smtClean="0"/>
              <a:t>‹#›</a:t>
            </a:fld>
            <a:endParaRPr lang="ru-RU"/>
          </a:p>
        </p:txBody>
      </p:sp>
    </p:spTree>
    <p:extLst>
      <p:ext uri="{BB962C8B-B14F-4D97-AF65-F5344CB8AC3E}">
        <p14:creationId xmlns:p14="http://schemas.microsoft.com/office/powerpoint/2010/main" val="25521905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9566A01-4CEF-4A9E-8FEC-314EA5562CC4}" type="datetimeFigureOut">
              <a:rPr lang="ru-RU" smtClean="0"/>
              <a:t>20.12.2019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4B05D2-12B6-42E8-97EA-1ABECEB559C6}" type="slidenum">
              <a:rPr lang="ru-RU" smtClean="0"/>
              <a:t>‹#›</a:t>
            </a:fld>
            <a:endParaRPr lang="ru-RU"/>
          </a:p>
        </p:txBody>
      </p:sp>
    </p:spTree>
    <p:extLst>
      <p:ext uri="{BB962C8B-B14F-4D97-AF65-F5344CB8AC3E}">
        <p14:creationId xmlns:p14="http://schemas.microsoft.com/office/powerpoint/2010/main" val="22744422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9512" y="260648"/>
            <a:ext cx="4968552" cy="4896545"/>
          </a:xfrm>
        </p:spPr>
        <p:txBody>
          <a:bodyPr/>
          <a:lstStyle/>
          <a:p>
            <a:r>
              <a:rPr lang="ru-RU" b="1" dirty="0" smtClean="0">
                <a:latin typeface="Times New Roman" pitchFamily="18" charset="0"/>
                <a:cs typeface="Times New Roman" pitchFamily="18" charset="0"/>
              </a:rPr>
              <a:t>Фёдор Иванович Тютчев</a:t>
            </a:r>
            <a:br>
              <a:rPr lang="ru-RU"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(1803-1873) </a:t>
            </a:r>
            <a:br>
              <a:rPr lang="ru-RU" sz="3600" b="1" dirty="0" smtClean="0">
                <a:latin typeface="Times New Roman" pitchFamily="18" charset="0"/>
                <a:cs typeface="Times New Roman" pitchFamily="18" charset="0"/>
              </a:rPr>
            </a:br>
            <a:r>
              <a:rPr lang="ru-RU" sz="3600" b="1" dirty="0" smtClean="0">
                <a:latin typeface="Times New Roman" pitchFamily="18" charset="0"/>
                <a:cs typeface="Times New Roman" pitchFamily="18" charset="0"/>
              </a:rPr>
              <a:t/>
            </a:r>
            <a:br>
              <a:rPr lang="ru-RU" sz="3600" b="1" dirty="0" smtClean="0">
                <a:latin typeface="Times New Roman" pitchFamily="18" charset="0"/>
                <a:cs typeface="Times New Roman" pitchFamily="18" charset="0"/>
              </a:rPr>
            </a:br>
            <a:r>
              <a:rPr lang="ru-RU" b="1" i="1" dirty="0" smtClean="0">
                <a:latin typeface="Times New Roman" pitchFamily="18" charset="0"/>
                <a:cs typeface="Times New Roman" pitchFamily="18" charset="0"/>
              </a:rPr>
              <a:t>Жизнь и творчество</a:t>
            </a:r>
            <a:endParaRPr lang="ru-RU" b="1" i="1" dirty="0">
              <a:latin typeface="Times New Roman" pitchFamily="18" charset="0"/>
              <a:cs typeface="Times New Roman" pitchFamily="18" charset="0"/>
            </a:endParaRPr>
          </a:p>
        </p:txBody>
      </p:sp>
      <p:sp>
        <p:nvSpPr>
          <p:cNvPr id="3" name="Подзаголовок 2"/>
          <p:cNvSpPr>
            <a:spLocks noGrp="1"/>
          </p:cNvSpPr>
          <p:nvPr>
            <p:ph type="subTitle" idx="1"/>
          </p:nvPr>
        </p:nvSpPr>
        <p:spPr/>
        <p:txBody>
          <a:bodyPr/>
          <a:lstStyle/>
          <a:p>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07614" y="188640"/>
            <a:ext cx="3672408" cy="36724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0311813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r>
              <a:rPr lang="ru-RU" dirty="0" smtClean="0">
                <a:latin typeface="Times New Roman" pitchFamily="18" charset="0"/>
                <a:cs typeface="Times New Roman" pitchFamily="18" charset="0"/>
              </a:rPr>
              <a:t>Последние годы жизни</a:t>
            </a:r>
            <a:endParaRPr lang="ru-RU" dirty="0">
              <a:latin typeface="Times New Roman" pitchFamily="18" charset="0"/>
              <a:cs typeface="Times New Roman" pitchFamily="18" charset="0"/>
            </a:endParaRPr>
          </a:p>
        </p:txBody>
      </p:sp>
      <p:sp>
        <p:nvSpPr>
          <p:cNvPr id="6" name="Объект 5"/>
          <p:cNvSpPr>
            <a:spLocks noGrp="1"/>
          </p:cNvSpPr>
          <p:nvPr>
            <p:ph sz="half" idx="1"/>
          </p:nvPr>
        </p:nvSpPr>
        <p:spPr>
          <a:xfrm>
            <a:off x="179512" y="1268760"/>
            <a:ext cx="4680520" cy="5400600"/>
          </a:xfrm>
        </p:spPr>
        <p:txBody>
          <a:bodyPr>
            <a:normAutofit fontScale="25000" lnSpcReduction="20000"/>
          </a:bodyPr>
          <a:lstStyle/>
          <a:p>
            <a:pPr marL="0" indent="0">
              <a:buNone/>
            </a:pPr>
            <a:r>
              <a:rPr lang="ru-RU" sz="7000" dirty="0" smtClean="0">
                <a:latin typeface="Times New Roman" pitchFamily="18" charset="0"/>
                <a:cs typeface="Times New Roman" pitchFamily="18" charset="0"/>
              </a:rPr>
              <a:t>Первые симптомы смертельной болезни у поэта появились в 1872 году. Сначала его левая рука стала плохо слушаться, ухудшилось зрение, усилились головные боли, его начала одолевать бессонница. Через время ему станет легче, но вскоре случится приступ. 31 декабря 1872 года Тютчев встречает новый год в доме друзей, а в первый день нового, 1873 года, его доставят с прогулки без сознания.</a:t>
            </a:r>
          </a:p>
          <a:p>
            <a:pPr marL="0" indent="0">
              <a:buNone/>
            </a:pPr>
            <a:r>
              <a:rPr lang="ru-RU" sz="7000" dirty="0" smtClean="0">
                <a:latin typeface="Times New Roman" pitchFamily="18" charset="0"/>
                <a:cs typeface="Times New Roman" pitchFamily="18" charset="0"/>
              </a:rPr>
              <a:t>Вызванный для лечения Тютчева профессор Сергей Петрович Боткин ежедневно осматривал поэта и даже вёл дневник наблюдений за его состоянием. Симптомы, наблюдаемые у Тютчева, позволили великому терапевту поставить поэту диагноз – инсульт. </a:t>
            </a:r>
            <a:r>
              <a:rPr lang="ru-RU" sz="7400" dirty="0" smtClean="0">
                <a:latin typeface="Times New Roman" pitchFamily="18" charset="0"/>
                <a:cs typeface="Times New Roman" pitchFamily="18" charset="0"/>
              </a:rPr>
              <a:t>Однако лечение, назначенное профессором, дало эффект. Тютчев пришёл в себя и стал восстанавливаться. Однако 11 июня 1873 г. перенес повторный инсульт.</a:t>
            </a:r>
          </a:p>
          <a:p>
            <a:pPr marL="0" indent="0">
              <a:buNone/>
            </a:pPr>
            <a:r>
              <a:rPr lang="ru-RU" sz="7400" dirty="0" smtClean="0">
                <a:latin typeface="Times New Roman" pitchFamily="18" charset="0"/>
                <a:cs typeface="Times New Roman" pitchFamily="18" charset="0"/>
              </a:rPr>
              <a:t>Умер Тютчев 15 июля 1873 года.</a:t>
            </a:r>
          </a:p>
          <a:p>
            <a:endParaRPr lang="ru-RU" sz="7400" dirty="0">
              <a:latin typeface="Times New Roman" pitchFamily="18" charset="0"/>
              <a:cs typeface="Times New Roman" pitchFamily="18" charset="0"/>
            </a:endParaRPr>
          </a:p>
        </p:txBody>
      </p:sp>
      <p:pic>
        <p:nvPicPr>
          <p:cNvPr id="8" name="Объект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921509" y="1340768"/>
            <a:ext cx="4032448" cy="302433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494016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latin typeface="Times New Roman" pitchFamily="18" charset="0"/>
                <a:cs typeface="Times New Roman" pitchFamily="18" charset="0"/>
              </a:rPr>
              <a:t>Детские годы поэта</a:t>
            </a:r>
            <a:endParaRPr lang="ru-RU" dirty="0">
              <a:latin typeface="Times New Roman" pitchFamily="18" charset="0"/>
              <a:cs typeface="Times New Roman" pitchFamily="18" charset="0"/>
            </a:endParaRPr>
          </a:p>
        </p:txBody>
      </p:sp>
      <p:sp>
        <p:nvSpPr>
          <p:cNvPr id="5" name="Объект 4"/>
          <p:cNvSpPr>
            <a:spLocks noGrp="1"/>
          </p:cNvSpPr>
          <p:nvPr>
            <p:ph sz="half" idx="1"/>
          </p:nvPr>
        </p:nvSpPr>
        <p:spPr>
          <a:xfrm>
            <a:off x="457200" y="1600200"/>
            <a:ext cx="4618856" cy="4925144"/>
          </a:xfrm>
        </p:spPr>
        <p:txBody>
          <a:bodyPr>
            <a:normAutofit fontScale="70000" lnSpcReduction="20000"/>
          </a:bodyPr>
          <a:lstStyle/>
          <a:p>
            <a:pPr marL="0" indent="0">
              <a:buNone/>
            </a:pPr>
            <a:r>
              <a:rPr lang="ru-RU" dirty="0" smtClean="0"/>
              <a:t>     </a:t>
            </a:r>
            <a:r>
              <a:rPr lang="ru-RU" dirty="0" smtClean="0">
                <a:latin typeface="Times New Roman" pitchFamily="18" charset="0"/>
                <a:cs typeface="Times New Roman" pitchFamily="18" charset="0"/>
              </a:rPr>
              <a:t>Фёдор Иванович Тютчев родился 23 ноября 1803 года в родовой усадьбе </a:t>
            </a:r>
            <a:r>
              <a:rPr lang="ru-RU" dirty="0" err="1" smtClean="0">
                <a:latin typeface="Times New Roman" pitchFamily="18" charset="0"/>
                <a:cs typeface="Times New Roman" pitchFamily="18" charset="0"/>
              </a:rPr>
              <a:t>Овстуг</a:t>
            </a:r>
            <a:r>
              <a:rPr lang="ru-RU" dirty="0" smtClean="0">
                <a:latin typeface="Times New Roman" pitchFamily="18" charset="0"/>
                <a:cs typeface="Times New Roman" pitchFamily="18" charset="0"/>
              </a:rPr>
              <a:t> Брянского уезда Орловской губернии. Получил домашнее образование. Под руководством учителя, поэта и переводчика Семён Раича, поддерживавшего интерес ученика к стихосложению и классическим языкам, изучил латынь и древнеримскую поэзию, а в двенадцать лет переводил оды Горация.</a:t>
            </a:r>
          </a:p>
          <a:p>
            <a:pPr marL="0" indent="0">
              <a:buNone/>
            </a:pPr>
            <a:r>
              <a:rPr lang="ru-RU" dirty="0" smtClean="0">
                <a:latin typeface="Times New Roman" pitchFamily="18" charset="0"/>
                <a:cs typeface="Times New Roman" pitchFamily="18" charset="0"/>
              </a:rPr>
              <a:t> С 1817 года в качестве вольнослушателя начал посещать лекции на Словесном отделении в Московском университете. Ещё до зачисления был принят в число студентов в ноябре 1818 года, в 1819 году был избран членом Общества любителей российской словесности. </a:t>
            </a:r>
            <a:endParaRPr lang="ru-RU" dirty="0">
              <a:latin typeface="Times New Roman" pitchFamily="18" charset="0"/>
              <a:cs typeface="Times New Roman" pitchFamily="18" charset="0"/>
            </a:endParaRP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580112" y="1916832"/>
            <a:ext cx="2736304" cy="36484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055289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latin typeface="Times New Roman" pitchFamily="18" charset="0"/>
                <a:cs typeface="Times New Roman" pitchFamily="18" charset="0"/>
              </a:rPr>
              <a:t>Карьера за границей и личная жизнь</a:t>
            </a:r>
            <a:endParaRPr lang="ru-RU" sz="3600" dirty="0">
              <a:latin typeface="Times New Roman" pitchFamily="18" charset="0"/>
              <a:cs typeface="Times New Roman" pitchFamily="18" charset="0"/>
            </a:endParaRPr>
          </a:p>
        </p:txBody>
      </p:sp>
      <p:sp>
        <p:nvSpPr>
          <p:cNvPr id="3" name="Объект 2"/>
          <p:cNvSpPr>
            <a:spLocks noGrp="1"/>
          </p:cNvSpPr>
          <p:nvPr>
            <p:ph sz="half" idx="1"/>
          </p:nvPr>
        </p:nvSpPr>
        <p:spPr>
          <a:xfrm>
            <a:off x="107504" y="1196752"/>
            <a:ext cx="4968552" cy="5256584"/>
          </a:xfrm>
        </p:spPr>
        <p:txBody>
          <a:bodyPr>
            <a:noAutofit/>
          </a:bodyPr>
          <a:lstStyle/>
          <a:p>
            <a:pPr marL="0" indent="0">
              <a:buNone/>
            </a:pPr>
            <a:r>
              <a:rPr lang="ru-RU" sz="1800" dirty="0" smtClean="0">
                <a:latin typeface="Times New Roman" pitchFamily="18" charset="0"/>
                <a:cs typeface="Times New Roman" pitchFamily="18" charset="0"/>
              </a:rPr>
              <a:t>   Получив аттестат об окончании университета в 1821 году, Ф. Тютчев поступает на службу в Государственную коллегию иностранных дел и отправляется в Мюнхен в качестве атташе Российской дипломатической миссии. Здесь он знакомится с немецкими поэтами  Шеллингом и Гейне .</a:t>
            </a:r>
          </a:p>
          <a:p>
            <a:pPr marL="0" indent="0">
              <a:buNone/>
            </a:pPr>
            <a:r>
              <a:rPr lang="ru-RU" sz="1800" dirty="0" smtClean="0">
                <a:latin typeface="Times New Roman" pitchFamily="18" charset="0"/>
                <a:cs typeface="Times New Roman" pitchFamily="18" charset="0"/>
              </a:rPr>
              <a:t>   В 1826 году женится на Элеоноре </a:t>
            </a:r>
            <a:r>
              <a:rPr lang="ru-RU" sz="1800" dirty="0" err="1" smtClean="0">
                <a:latin typeface="Times New Roman" pitchFamily="18" charset="0"/>
                <a:cs typeface="Times New Roman" pitchFamily="18" charset="0"/>
              </a:rPr>
              <a:t>Петерсон</a:t>
            </a:r>
            <a:r>
              <a:rPr lang="ru-RU" sz="1800" dirty="0" smtClean="0">
                <a:latin typeface="Times New Roman" pitchFamily="18" charset="0"/>
                <a:cs typeface="Times New Roman" pitchFamily="18" charset="0"/>
              </a:rPr>
              <a:t>, от которой имеет трёх дочерей. Пароход «Николай I», на котором семья Тютчева плывёт из Петербурга в Турин, терпит бедствие в Балтийском море. При спасении Элеоноре и детям помогает плывший на том же пароходе Иван Тургенев. Эта катастрофа серьёзно подкосила здоровье Элеоноры Тютчевой. В 1838 году она умирает. Тютчев был настолько опечален, что, проведя ночь у гроба покойной супруги, поседел за несколько часов. </a:t>
            </a:r>
            <a:endParaRPr lang="ru-RU" sz="1800" dirty="0">
              <a:latin typeface="Times New Roman" pitchFamily="18" charset="0"/>
              <a:cs typeface="Times New Roman" pitchFamily="18" charset="0"/>
            </a:endParaRPr>
          </a:p>
        </p:txBody>
      </p:sp>
      <p:pic>
        <p:nvPicPr>
          <p:cNvPr id="7" name="Объект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48064" y="1412776"/>
            <a:ext cx="3312368" cy="414496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6077946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74638"/>
            <a:ext cx="8075240" cy="634082"/>
          </a:xfrm>
        </p:spPr>
        <p:txBody>
          <a:bodyPr>
            <a:normAutofit fontScale="90000"/>
          </a:bodyPr>
          <a:lstStyle/>
          <a:p>
            <a:r>
              <a:rPr lang="ru-RU" dirty="0" smtClean="0">
                <a:latin typeface="Times New Roman" pitchFamily="18" charset="0"/>
                <a:cs typeface="Times New Roman" pitchFamily="18" charset="0"/>
              </a:rPr>
              <a:t>Жизнь в Европе</a:t>
            </a:r>
            <a:endParaRPr lang="ru-RU" dirty="0">
              <a:latin typeface="Times New Roman" pitchFamily="18" charset="0"/>
              <a:cs typeface="Times New Roman" pitchFamily="18" charset="0"/>
            </a:endParaRPr>
          </a:p>
        </p:txBody>
      </p:sp>
      <p:sp>
        <p:nvSpPr>
          <p:cNvPr id="3" name="Объект 2"/>
          <p:cNvSpPr>
            <a:spLocks noGrp="1"/>
          </p:cNvSpPr>
          <p:nvPr>
            <p:ph sz="half" idx="1"/>
          </p:nvPr>
        </p:nvSpPr>
        <p:spPr>
          <a:xfrm>
            <a:off x="35496" y="908720"/>
            <a:ext cx="5184576" cy="5832648"/>
          </a:xfrm>
        </p:spPr>
        <p:txBody>
          <a:bodyPr>
            <a:noAutofit/>
          </a:bodyPr>
          <a:lstStyle/>
          <a:p>
            <a:pPr marL="0" indent="0">
              <a:buNone/>
            </a:pPr>
            <a:r>
              <a:rPr lang="ru-RU" sz="2000" dirty="0">
                <a:latin typeface="Times New Roman" pitchFamily="18" charset="0"/>
                <a:cs typeface="Times New Roman" pitchFamily="18" charset="0"/>
              </a:rPr>
              <a:t>В</a:t>
            </a:r>
            <a:r>
              <a:rPr lang="ru-RU" sz="2000" dirty="0" smtClean="0">
                <a:latin typeface="Times New Roman" pitchFamily="18" charset="0"/>
                <a:cs typeface="Times New Roman" pitchFamily="18" charset="0"/>
              </a:rPr>
              <a:t> 1839 году Тютчев сочетается браком с Эрнестиной </a:t>
            </a:r>
            <a:r>
              <a:rPr lang="ru-RU" sz="2000" dirty="0" err="1" smtClean="0">
                <a:latin typeface="Times New Roman" pitchFamily="18" charset="0"/>
                <a:cs typeface="Times New Roman" pitchFamily="18" charset="0"/>
              </a:rPr>
              <a:t>Дёрнберг</a:t>
            </a:r>
            <a:r>
              <a:rPr lang="ru-RU" sz="2000" dirty="0" smtClean="0">
                <a:latin typeface="Times New Roman" pitchFamily="18" charset="0"/>
                <a:cs typeface="Times New Roman" pitchFamily="18" charset="0"/>
              </a:rPr>
              <a:t>. Сохранились воспоминания Эрнестины об одном бале в феврале 1833 года, на котором её первый муж почувствовал себя нездоровым. Не желая мешать жене веселиться, господин </a:t>
            </a:r>
            <a:r>
              <a:rPr lang="ru-RU" sz="2000" dirty="0" err="1" smtClean="0">
                <a:latin typeface="Times New Roman" pitchFamily="18" charset="0"/>
                <a:cs typeface="Times New Roman" pitchFamily="18" charset="0"/>
              </a:rPr>
              <a:t>Дёрнберг</a:t>
            </a:r>
            <a:r>
              <a:rPr lang="ru-RU" sz="2000" dirty="0" smtClean="0">
                <a:latin typeface="Times New Roman" pitchFamily="18" charset="0"/>
                <a:cs typeface="Times New Roman" pitchFamily="18" charset="0"/>
              </a:rPr>
              <a:t> решил уехать домой один. Обратившись к молодому русскому, с которым разговаривала баронесса, он сказал: </a:t>
            </a:r>
            <a:r>
              <a:rPr lang="ru-RU" sz="2000" i="1" dirty="0" smtClean="0">
                <a:latin typeface="Times New Roman" pitchFamily="18" charset="0"/>
                <a:cs typeface="Times New Roman" pitchFamily="18" charset="0"/>
              </a:rPr>
              <a:t>«Поручаю вам мою жену»</a:t>
            </a:r>
            <a:r>
              <a:rPr lang="ru-RU" sz="2000" dirty="0" smtClean="0">
                <a:latin typeface="Times New Roman" pitchFamily="18" charset="0"/>
                <a:cs typeface="Times New Roman" pitchFamily="18" charset="0"/>
              </a:rPr>
              <a:t>. Этим русским был Тютчев. Через несколько дней барон </a:t>
            </a:r>
            <a:r>
              <a:rPr lang="ru-RU" sz="2000" dirty="0" err="1" smtClean="0">
                <a:latin typeface="Times New Roman" pitchFamily="18" charset="0"/>
                <a:cs typeface="Times New Roman" pitchFamily="18" charset="0"/>
              </a:rPr>
              <a:t>Дёрнберг</a:t>
            </a:r>
            <a:r>
              <a:rPr lang="ru-RU" sz="2000" dirty="0" smtClean="0">
                <a:latin typeface="Times New Roman" pitchFamily="18" charset="0"/>
                <a:cs typeface="Times New Roman" pitchFamily="18" charset="0"/>
              </a:rPr>
              <a:t> умер от тифа, эпидемия которого охватила в то время Мюнхен. </a:t>
            </a:r>
          </a:p>
          <a:p>
            <a:pPr marL="0" indent="0">
              <a:buNone/>
            </a:pPr>
            <a:r>
              <a:rPr lang="ru-RU" sz="2000" dirty="0" smtClean="0">
                <a:latin typeface="Times New Roman" pitchFamily="18" charset="0"/>
                <a:cs typeface="Times New Roman" pitchFamily="18" charset="0"/>
              </a:rPr>
              <a:t>В 1835 году Тютчев получил звание камергера (п</a:t>
            </a:r>
            <a:r>
              <a:rPr lang="ru-RU" sz="2000" dirty="0" smtClean="0">
                <a:latin typeface="Times New Roman" pitchFamily="18" charset="0"/>
                <a:cs typeface="Times New Roman" pitchFamily="18" charset="0"/>
              </a:rPr>
              <a:t>ридворное звание высокого ранга)</a:t>
            </a:r>
            <a:r>
              <a:rPr lang="ru-RU" sz="2000" dirty="0" smtClean="0">
                <a:latin typeface="Times New Roman" pitchFamily="18" charset="0"/>
                <a:cs typeface="Times New Roman" pitchFamily="18" charset="0"/>
              </a:rPr>
              <a:t>. В 1839 году дипломатическая деятельность Тютчева внезапно прервалась, но до 1844 года он продолжал жить за границей. </a:t>
            </a:r>
            <a:endParaRPr lang="ru-RU" sz="2000" dirty="0"/>
          </a:p>
        </p:txBody>
      </p:sp>
      <p:pic>
        <p:nvPicPr>
          <p:cNvPr id="5" name="Объект 4"/>
          <p:cNvPicPr>
            <a:picLocks noGrp="1" noChangeAspect="1"/>
          </p:cNvPicPr>
          <p:nvPr>
            <p:ph sz="half" idx="2"/>
          </p:nvPr>
        </p:nvPicPr>
        <p:blipFill rotWithShape="1">
          <a:blip r:embed="rId2" cstate="print">
            <a:extLst>
              <a:ext uri="{28A0092B-C50C-407E-A947-70E740481C1C}">
                <a14:useLocalDpi xmlns:a14="http://schemas.microsoft.com/office/drawing/2010/main" val="0"/>
              </a:ext>
            </a:extLst>
          </a:blip>
          <a:srcRect l="1" r="707" b="7198"/>
          <a:stretch/>
        </p:blipFill>
        <p:spPr>
          <a:xfrm>
            <a:off x="5148064" y="980728"/>
            <a:ext cx="3785622" cy="439248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9634637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Расцвет творчества</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85000" lnSpcReduction="20000"/>
          </a:bodyPr>
          <a:lstStyle/>
          <a:p>
            <a:pPr marL="0" indent="0">
              <a:buNone/>
            </a:pPr>
            <a:r>
              <a:rPr lang="ru-RU" dirty="0" smtClean="0"/>
              <a:t>  </a:t>
            </a:r>
            <a:r>
              <a:rPr lang="ru-RU" dirty="0" smtClean="0">
                <a:latin typeface="Times New Roman" pitchFamily="18" charset="0"/>
                <a:cs typeface="Times New Roman" pitchFamily="18" charset="0"/>
              </a:rPr>
              <a:t>Начиная со второй половины 1820 годов, стихотворения Тютчева обретают изысканную черту, характерную для всех последующих произведений. Он плавно сочетает поэзию 18 века с традиционными элементами европейского романтизма.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В 1836 году выходят 24 стихотворения, напечатанные в пушкинском журнале “Современник” под заголовком “Стихи, присланные из Германии”, принесшие известность поэту.</a:t>
            </a:r>
          </a:p>
          <a:p>
            <a:pPr marL="0" indent="0">
              <a:buNone/>
            </a:pPr>
            <a:r>
              <a:rPr lang="ru-RU" dirty="0" smtClean="0">
                <a:latin typeface="Times New Roman" pitchFamily="18" charset="0"/>
                <a:cs typeface="Times New Roman" pitchFamily="18" charset="0"/>
              </a:rPr>
              <a:t>    В 30-е годы  Тютчев пишет  стихи о любви, передающие лирические чувства к героиням своих увлечений.</a:t>
            </a:r>
            <a:r>
              <a:rPr lang="ru-RU" dirty="0">
                <a:latin typeface="Times New Roman" pitchFamily="18" charset="0"/>
                <a:cs typeface="Times New Roman" pitchFamily="18" charset="0"/>
              </a:rPr>
              <a:t/>
            </a:r>
            <a:br>
              <a:rPr lang="ru-RU" dirty="0">
                <a:latin typeface="Times New Roman" pitchFamily="18" charset="0"/>
                <a:cs typeface="Times New Roman" pitchFamily="18" charset="0"/>
              </a:rPr>
            </a:b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133093518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Философские взгляды поэта</a:t>
            </a:r>
            <a:endParaRPr lang="ru-RU" dirty="0">
              <a:latin typeface="Times New Roman" pitchFamily="18" charset="0"/>
              <a:cs typeface="Times New Roman" pitchFamily="18" charset="0"/>
            </a:endParaRPr>
          </a:p>
        </p:txBody>
      </p:sp>
      <p:sp>
        <p:nvSpPr>
          <p:cNvPr id="3" name="Объект 2"/>
          <p:cNvSpPr>
            <a:spLocks noGrp="1"/>
          </p:cNvSpPr>
          <p:nvPr>
            <p:ph idx="1"/>
          </p:nvPr>
        </p:nvSpPr>
        <p:spPr>
          <a:xfrm>
            <a:off x="251520" y="1268760"/>
            <a:ext cx="8435280" cy="4857403"/>
          </a:xfrm>
        </p:spPr>
        <p:txBody>
          <a:bodyPr>
            <a:noAutofit/>
          </a:bodyPr>
          <a:lstStyle/>
          <a:p>
            <a:pPr marL="0" indent="0">
              <a:buNone/>
            </a:pPr>
            <a:r>
              <a:rPr lang="ru-RU" sz="2400" b="1" dirty="0" smtClean="0">
                <a:latin typeface="Times New Roman" pitchFamily="18" charset="0"/>
                <a:cs typeface="Times New Roman" pitchFamily="18" charset="0"/>
              </a:rPr>
              <a:t>Тема космоса и хаоса</a:t>
            </a:r>
          </a:p>
          <a:p>
            <a:pPr marL="0" indent="0">
              <a:buNone/>
            </a:pPr>
            <a:r>
              <a:rPr lang="ru-RU" sz="2400" dirty="0" smtClean="0">
                <a:latin typeface="Times New Roman" pitchFamily="18" charset="0"/>
                <a:cs typeface="Times New Roman" pitchFamily="18" charset="0"/>
              </a:rPr>
              <a:t>«Нераздельно и неразрывно» связаны между собой у поэта мир и человек, весь род человеческий и Вселенная. Стихотворения Тютчева основаны на понимании целостности мира, невозможной без борьбы противоположностей. Хаос и свет, день и ночь – о них размышляет в своих стихотворениях. </a:t>
            </a:r>
          </a:p>
          <a:p>
            <a:pPr marL="0" indent="0">
              <a:buNone/>
            </a:pPr>
            <a:r>
              <a:rPr lang="ru-RU" sz="2400" b="1" dirty="0" smtClean="0">
                <a:latin typeface="Times New Roman" pitchFamily="18" charset="0"/>
                <a:cs typeface="Times New Roman" pitchFamily="18" charset="0"/>
              </a:rPr>
              <a:t>Вечность мира и временность человека</a:t>
            </a:r>
          </a:p>
          <a:p>
            <a:pPr marL="0" indent="0">
              <a:buNone/>
            </a:pPr>
            <a:r>
              <a:rPr lang="ru-RU" sz="2400" dirty="0" smtClean="0">
                <a:latin typeface="Times New Roman" pitchFamily="18" charset="0"/>
                <a:cs typeface="Times New Roman" pitchFamily="18" charset="0"/>
              </a:rPr>
              <a:t>Хаос, бездна, космос  вечны. Жизнь, как понимает ее Тютчев, конечна, существование на земле человека временно , да и сам человек не всегда умеет и хочет жить по законам природы. </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endParaRPr lang="ru-RU" sz="2400" dirty="0">
              <a:latin typeface="Times New Roman" pitchFamily="18" charset="0"/>
              <a:cs typeface="Times New Roman" pitchFamily="18" charset="0"/>
            </a:endParaRPr>
          </a:p>
          <a:p>
            <a:pPr marL="0" indent="0">
              <a:buNone/>
            </a:pP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36022454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Восприятие мира и природы </a:t>
            </a:r>
            <a:endParaRPr lang="ru-RU" dirty="0">
              <a:latin typeface="Times New Roman" pitchFamily="18" charset="0"/>
              <a:cs typeface="Times New Roman" pitchFamily="18" charset="0"/>
            </a:endParaRPr>
          </a:p>
        </p:txBody>
      </p:sp>
      <p:sp>
        <p:nvSpPr>
          <p:cNvPr id="3" name="Объект 2"/>
          <p:cNvSpPr>
            <a:spLocks noGrp="1"/>
          </p:cNvSpPr>
          <p:nvPr>
            <p:ph idx="1"/>
          </p:nvPr>
        </p:nvSpPr>
        <p:spPr>
          <a:xfrm>
            <a:off x="323528" y="1268760"/>
            <a:ext cx="8363272" cy="4857403"/>
          </a:xfrm>
        </p:spPr>
        <p:txBody>
          <a:bodyPr>
            <a:normAutofit fontScale="92500" lnSpcReduction="10000"/>
          </a:bodyPr>
          <a:lstStyle/>
          <a:p>
            <a:pPr marL="0" indent="0">
              <a:buNone/>
            </a:pPr>
            <a:r>
              <a:rPr lang="ru-RU" dirty="0" smtClean="0">
                <a:latin typeface="Times New Roman" pitchFamily="18" charset="0"/>
                <a:cs typeface="Times New Roman" pitchFamily="18" charset="0"/>
              </a:rPr>
              <a:t>Образ природы в стихах  Тютчева близок представлениям древних философов о дышащем мире, который живёт без воздействия человека.</a:t>
            </a:r>
            <a:r>
              <a:rPr lang="ru-RU" dirty="0" smtClean="0"/>
              <a:t> </a:t>
            </a:r>
            <a:r>
              <a:rPr lang="ru-RU" dirty="0" smtClean="0">
                <a:latin typeface="Times New Roman" pitchFamily="18" charset="0"/>
                <a:cs typeface="Times New Roman" pitchFamily="18" charset="0"/>
              </a:rPr>
              <a:t>Явления природы почти всегда очеловечены в стихотворениях Тютчева.</a:t>
            </a:r>
          </a:p>
          <a:p>
            <a:pPr marL="0" indent="0">
              <a:buNone/>
            </a:pPr>
            <a:r>
              <a:rPr lang="ru-RU" dirty="0" smtClean="0">
                <a:latin typeface="Times New Roman" pitchFamily="18" charset="0"/>
                <a:cs typeface="Times New Roman" pitchFamily="18" charset="0"/>
              </a:rPr>
              <a:t>Утверждая свое представление о природе, Тютчев говорит и о «голосе» природы, и о неотделимости человека от этого мира</a:t>
            </a:r>
            <a:r>
              <a:rPr lang="ru-RU" dirty="0">
                <a:latin typeface="Times New Roman" pitchFamily="18" charset="0"/>
                <a:cs typeface="Times New Roman" pitchFamily="18" charset="0"/>
              </a:rPr>
              <a:t>,</a:t>
            </a:r>
            <a:r>
              <a:rPr lang="ru-RU" dirty="0" smtClean="0">
                <a:latin typeface="Times New Roman" pitchFamily="18" charset="0"/>
                <a:cs typeface="Times New Roman" pitchFamily="18" charset="0"/>
              </a:rPr>
              <a:t> он воспринимает мир как грандиозный шар и вместе с тем как «одно видимое животное», вмещающее в себя всех других животных.</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9223779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Любовная лирика</a:t>
            </a:r>
            <a:endParaRPr lang="ru-RU" dirty="0">
              <a:latin typeface="Times New Roman" pitchFamily="18" charset="0"/>
              <a:cs typeface="Times New Roman" pitchFamily="18" charset="0"/>
            </a:endParaRPr>
          </a:p>
        </p:txBody>
      </p:sp>
      <p:sp>
        <p:nvSpPr>
          <p:cNvPr id="3" name="Объект 2"/>
          <p:cNvSpPr>
            <a:spLocks noGrp="1"/>
          </p:cNvSpPr>
          <p:nvPr>
            <p:ph idx="1"/>
          </p:nvPr>
        </p:nvSpPr>
        <p:spPr/>
        <p:txBody>
          <a:bodyPr>
            <a:normAutofit fontScale="85000" lnSpcReduction="20000"/>
          </a:bodyPr>
          <a:lstStyle/>
          <a:p>
            <a:pPr marL="0" indent="0">
              <a:buNone/>
            </a:pPr>
            <a:r>
              <a:rPr lang="ru-RU" dirty="0" smtClean="0">
                <a:latin typeface="Times New Roman" pitchFamily="18" charset="0"/>
                <a:cs typeface="Times New Roman" pitchFamily="18" charset="0"/>
              </a:rPr>
              <a:t>    Самым романтичным и удачным считается «</a:t>
            </a:r>
            <a:r>
              <a:rPr lang="ru-RU" dirty="0" err="1" smtClean="0">
                <a:latin typeface="Times New Roman" pitchFamily="18" charset="0"/>
                <a:cs typeface="Times New Roman" pitchFamily="18" charset="0"/>
              </a:rPr>
              <a:t>Денисьевский</a:t>
            </a:r>
            <a:r>
              <a:rPr lang="ru-RU" dirty="0" smtClean="0">
                <a:latin typeface="Times New Roman" pitchFamily="18" charset="0"/>
                <a:cs typeface="Times New Roman" pitchFamily="18" charset="0"/>
              </a:rPr>
              <a:t> цикл», посвящённый любимой женщине поэта — Елене Александровне Денисьевой. </a:t>
            </a:r>
            <a:r>
              <a:rPr lang="ru-RU" dirty="0" smtClean="0">
                <a:latin typeface="Times New Roman" pitchFamily="18" charset="0"/>
                <a:cs typeface="Times New Roman" pitchFamily="18" charset="0"/>
              </a:rPr>
              <a:t>Романтическая история началась в 1850 году, когда зрелому автору уже исполнилось 47 лет. </a:t>
            </a:r>
            <a:r>
              <a:rPr lang="ru-RU" dirty="0" smtClean="0">
                <a:latin typeface="Times New Roman" pitchFamily="18" charset="0"/>
                <a:cs typeface="Times New Roman" pitchFamily="18" charset="0"/>
              </a:rPr>
              <a:t>В июле 1850 Тютчев познакомился c Еленой Денисьевой, воспитанницей Смольного Института благородных девиц. В эти годы он создаёт цикл стихотворений – шедевры любовной лирики - обращённый к Денисьевой, своеобразный "роман в стихах", в котором поэт рассказал о гордой молодой женщине, бросившей вызов светскому обществу. </a:t>
            </a:r>
            <a:endParaRPr lang="ru-RU" dirty="0">
              <a:latin typeface="Times New Roman" pitchFamily="18" charset="0"/>
              <a:cs typeface="Times New Roman" pitchFamily="18" charset="0"/>
            </a:endParaRPr>
          </a:p>
        </p:txBody>
      </p:sp>
    </p:spTree>
    <p:extLst>
      <p:ext uri="{BB962C8B-B14F-4D97-AF65-F5344CB8AC3E}">
        <p14:creationId xmlns:p14="http://schemas.microsoft.com/office/powerpoint/2010/main" val="21103224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Times New Roman" pitchFamily="18" charset="0"/>
                <a:cs typeface="Times New Roman" pitchFamily="18" charset="0"/>
              </a:rPr>
              <a:t>Последняя любовь поэта</a:t>
            </a:r>
            <a:endParaRPr lang="ru-RU" dirty="0">
              <a:latin typeface="Times New Roman" pitchFamily="18" charset="0"/>
              <a:cs typeface="Times New Roman" pitchFamily="18" charset="0"/>
            </a:endParaRPr>
          </a:p>
        </p:txBody>
      </p:sp>
      <p:sp>
        <p:nvSpPr>
          <p:cNvPr id="7" name="Объект 6"/>
          <p:cNvSpPr>
            <a:spLocks noGrp="1"/>
          </p:cNvSpPr>
          <p:nvPr>
            <p:ph sz="half" idx="1"/>
          </p:nvPr>
        </p:nvSpPr>
        <p:spPr>
          <a:xfrm>
            <a:off x="107504" y="1196752"/>
            <a:ext cx="5544616" cy="5472608"/>
          </a:xfrm>
        </p:spPr>
        <p:txBody>
          <a:bodyPr>
            <a:noAutofit/>
          </a:bodyPr>
          <a:lstStyle/>
          <a:p>
            <a:pPr marL="0" indent="0">
              <a:buNone/>
            </a:pPr>
            <a:r>
              <a:rPr lang="ru-RU" sz="1800" dirty="0" smtClean="0">
                <a:latin typeface="Times New Roman" pitchFamily="18" charset="0"/>
                <a:cs typeface="Times New Roman" pitchFamily="18" charset="0"/>
              </a:rPr>
              <a:t>В период длительных отношений, Елена Денисьева родила трех детей. Тютчев не раздумывая признал отцовство и законно усыновил их, но даже такой ответственный шаг не смог изменить мнение окружающих. Избранницу поэта не желали видеть в обществе, все двери были закрыты для ее персоны. Она существовала в страшном изгнании. </a:t>
            </a:r>
          </a:p>
          <a:p>
            <a:pPr marL="0" indent="0">
              <a:buNone/>
            </a:pPr>
            <a:r>
              <a:rPr lang="ru-RU" sz="1800" dirty="0" smtClean="0">
                <a:latin typeface="Times New Roman" pitchFamily="18" charset="0"/>
                <a:cs typeface="Times New Roman" pitchFamily="18" charset="0"/>
              </a:rPr>
              <a:t>Негативное влияние общества повлекло серьезные изменения в характере Елены Александровны. От некогда милой и приветливой девушки не осталось и следа. Теперь в ее поведении преобладала вспыльчивость, обидчивость и раздраженность. Но даже такие характерные изменения в образе любимой не повлияли на искренние чувства любви поэта.</a:t>
            </a:r>
          </a:p>
          <a:p>
            <a:pPr marL="0" indent="0">
              <a:buNone/>
            </a:pPr>
            <a:r>
              <a:rPr lang="ru-RU" sz="1800" dirty="0" smtClean="0">
                <a:latin typeface="Times New Roman" pitchFamily="18" charset="0"/>
                <a:cs typeface="Times New Roman" pitchFamily="18" charset="0"/>
              </a:rPr>
              <a:t>Вскоре в отношениях возлюбленных стало появляться недопонимание, частые скандалы, упреки и волнения. Неизвестно, чем бы закончилась эта история запретной любви, но Денисьева умерла от туберкулеза (тогда еще неизлечимой и смертельной болезни) на руках Тютчева. </a:t>
            </a:r>
            <a:endParaRPr lang="ru-RU" sz="1800" dirty="0">
              <a:latin typeface="Times New Roman" pitchFamily="18" charset="0"/>
              <a:cs typeface="Times New Roman" pitchFamily="18" charset="0"/>
            </a:endParaRPr>
          </a:p>
        </p:txBody>
      </p:sp>
      <p:pic>
        <p:nvPicPr>
          <p:cNvPr id="9" name="Объект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796136" y="1196752"/>
            <a:ext cx="2922994" cy="4021907"/>
          </a:xfrm>
        </p:spPr>
      </p:pic>
    </p:spTree>
    <p:extLst>
      <p:ext uri="{BB962C8B-B14F-4D97-AF65-F5344CB8AC3E}">
        <p14:creationId xmlns:p14="http://schemas.microsoft.com/office/powerpoint/2010/main" val="72490161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TotalTime>
  <Words>847</Words>
  <Application>Microsoft Office PowerPoint</Application>
  <PresentationFormat>Экран (4:3)</PresentationFormat>
  <Paragraphs>31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Фёдор Иванович Тютчев (1803-1873)   Жизнь и творчество</vt:lpstr>
      <vt:lpstr>Детские годы поэта</vt:lpstr>
      <vt:lpstr>Карьера за границей и личная жизнь</vt:lpstr>
      <vt:lpstr>Жизнь в Европе</vt:lpstr>
      <vt:lpstr>Расцвет творчества</vt:lpstr>
      <vt:lpstr>Философские взгляды поэта</vt:lpstr>
      <vt:lpstr>Восприятие мира и природы </vt:lpstr>
      <vt:lpstr>Любовная лирика</vt:lpstr>
      <vt:lpstr>Последняя любовь поэта</vt:lpstr>
      <vt:lpstr>Последние годы жизни</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Фёдор Иванович Тютчев  Жизнь и творчество</dc:title>
  <dc:creator>Admin</dc:creator>
  <cp:lastModifiedBy>Admin</cp:lastModifiedBy>
  <cp:revision>6</cp:revision>
  <dcterms:created xsi:type="dcterms:W3CDTF">2019-12-20T09:44:42Z</dcterms:created>
  <dcterms:modified xsi:type="dcterms:W3CDTF">2019-12-20T10:44:54Z</dcterms:modified>
</cp:coreProperties>
</file>