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0"/>
  </p:notesMasterIdLst>
  <p:sldIdLst>
    <p:sldId id="256" r:id="rId2"/>
    <p:sldId id="284" r:id="rId3"/>
    <p:sldId id="289" r:id="rId4"/>
    <p:sldId id="287" r:id="rId5"/>
    <p:sldId id="257" r:id="rId6"/>
    <p:sldId id="258" r:id="rId7"/>
    <p:sldId id="259" r:id="rId8"/>
    <p:sldId id="260" r:id="rId9"/>
    <p:sldId id="262" r:id="rId10"/>
    <p:sldId id="261" r:id="rId11"/>
    <p:sldId id="263" r:id="rId12"/>
    <p:sldId id="264" r:id="rId13"/>
    <p:sldId id="265" r:id="rId14"/>
    <p:sldId id="266" r:id="rId15"/>
    <p:sldId id="268" r:id="rId16"/>
    <p:sldId id="267" r:id="rId17"/>
    <p:sldId id="269" r:id="rId18"/>
    <p:sldId id="271" r:id="rId19"/>
    <p:sldId id="270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9F47"/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9CA5DC-B057-41A7-9F06-1967D6F86D82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3D3D15-8963-4226-8F5B-11476C09899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Relationship Id="rId9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43.jpeg"/><Relationship Id="rId7" Type="http://schemas.openxmlformats.org/officeDocument/2006/relationships/image" Target="../media/image47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Relationship Id="rId9" Type="http://schemas.openxmlformats.org/officeDocument/2006/relationships/image" Target="../media/image6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6.jpeg"/><Relationship Id="rId4" Type="http://schemas.openxmlformats.org/officeDocument/2006/relationships/image" Target="../media/image6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jpeg"/><Relationship Id="rId4" Type="http://schemas.openxmlformats.org/officeDocument/2006/relationships/image" Target="../media/image5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71.jpeg"/><Relationship Id="rId7" Type="http://schemas.openxmlformats.org/officeDocument/2006/relationships/image" Target="../media/image75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4.jpeg"/><Relationship Id="rId5" Type="http://schemas.openxmlformats.org/officeDocument/2006/relationships/image" Target="../media/image73.jpeg"/><Relationship Id="rId4" Type="http://schemas.openxmlformats.org/officeDocument/2006/relationships/image" Target="../media/image72.jpeg"/><Relationship Id="rId9" Type="http://schemas.openxmlformats.org/officeDocument/2006/relationships/image" Target="../media/image7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jpeg"/><Relationship Id="rId5" Type="http://schemas.openxmlformats.org/officeDocument/2006/relationships/image" Target="../media/image76.png"/><Relationship Id="rId4" Type="http://schemas.openxmlformats.org/officeDocument/2006/relationships/image" Target="../media/image80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9.jpeg"/><Relationship Id="rId3" Type="http://schemas.openxmlformats.org/officeDocument/2006/relationships/image" Target="../media/image84.png"/><Relationship Id="rId7" Type="http://schemas.openxmlformats.org/officeDocument/2006/relationships/image" Target="../media/image88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7.jpeg"/><Relationship Id="rId11" Type="http://schemas.openxmlformats.org/officeDocument/2006/relationships/image" Target="../media/image92.jpeg"/><Relationship Id="rId5" Type="http://schemas.openxmlformats.org/officeDocument/2006/relationships/image" Target="../media/image86.png"/><Relationship Id="rId10" Type="http://schemas.openxmlformats.org/officeDocument/2006/relationships/image" Target="../media/image91.jpeg"/><Relationship Id="rId4" Type="http://schemas.openxmlformats.org/officeDocument/2006/relationships/image" Target="../media/image85.jpeg"/><Relationship Id="rId9" Type="http://schemas.openxmlformats.org/officeDocument/2006/relationships/image" Target="../media/image90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jpeg"/><Relationship Id="rId5" Type="http://schemas.openxmlformats.org/officeDocument/2006/relationships/image" Target="../media/image94.jpeg"/><Relationship Id="rId4" Type="http://schemas.openxmlformats.org/officeDocument/2006/relationships/image" Target="../media/image8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jpeg"/><Relationship Id="rId2" Type="http://schemas.openxmlformats.org/officeDocument/2006/relationships/image" Target="../media/image9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jpeg"/><Relationship Id="rId5" Type="http://schemas.openxmlformats.org/officeDocument/2006/relationships/image" Target="../media/image98.jpeg"/><Relationship Id="rId4" Type="http://schemas.openxmlformats.org/officeDocument/2006/relationships/image" Target="../media/image89.jpe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6.jpeg"/><Relationship Id="rId3" Type="http://schemas.openxmlformats.org/officeDocument/2006/relationships/image" Target="../media/image101.jpeg"/><Relationship Id="rId7" Type="http://schemas.openxmlformats.org/officeDocument/2006/relationships/image" Target="../media/image105.png"/><Relationship Id="rId2" Type="http://schemas.openxmlformats.org/officeDocument/2006/relationships/image" Target="../media/image10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4.jpeg"/><Relationship Id="rId5" Type="http://schemas.openxmlformats.org/officeDocument/2006/relationships/image" Target="../media/image103.jpeg"/><Relationship Id="rId10" Type="http://schemas.openxmlformats.org/officeDocument/2006/relationships/image" Target="../media/image108.jpeg"/><Relationship Id="rId4" Type="http://schemas.openxmlformats.org/officeDocument/2006/relationships/image" Target="../media/image102.jpeg"/><Relationship Id="rId9" Type="http://schemas.openxmlformats.org/officeDocument/2006/relationships/image" Target="../media/image107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2" Type="http://schemas.openxmlformats.org/officeDocument/2006/relationships/image" Target="../media/image10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1.jpeg"/><Relationship Id="rId5" Type="http://schemas.openxmlformats.org/officeDocument/2006/relationships/image" Target="../media/image110.jpeg"/><Relationship Id="rId4" Type="http://schemas.openxmlformats.org/officeDocument/2006/relationships/image" Target="../media/image10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jpeg"/><Relationship Id="rId2" Type="http://schemas.openxmlformats.org/officeDocument/2006/relationships/image" Target="../media/image10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5.png"/><Relationship Id="rId4" Type="http://schemas.openxmlformats.org/officeDocument/2006/relationships/image" Target="../media/image11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mailto:gdou22@mail.ru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png"/><Relationship Id="rId9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3.jpeg"/><Relationship Id="rId7" Type="http://schemas.openxmlformats.org/officeDocument/2006/relationships/image" Target="../media/image7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8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5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2.pn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3" descr="6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83568" y="692696"/>
            <a:ext cx="7524327" cy="5643246"/>
          </a:xfrm>
          <a:prstGeom prst="rect">
            <a:avLst/>
          </a:prstGeom>
        </p:spPr>
      </p:pic>
      <p:pic>
        <p:nvPicPr>
          <p:cNvPr id="9" name="Рисунок 8" descr="8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300192" y="3645024"/>
            <a:ext cx="1800200" cy="1512168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Государственное бюджетное дошкольное образовательное учреждение детский сад </a:t>
            </a:r>
            <a:r>
              <a:rPr lang="en-US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№ 22 Красногвардейского района Санкт- Петербурга</a:t>
            </a:r>
            <a:r>
              <a:rPr lang="ru-RU" sz="1000" dirty="0" smtClean="0">
                <a:solidFill>
                  <a:srgbClr val="FF0000"/>
                </a:solidFill>
              </a:rPr>
              <a:t/>
            </a:r>
            <a:br>
              <a:rPr lang="ru-RU" sz="1000" dirty="0" smtClean="0">
                <a:solidFill>
                  <a:srgbClr val="FF000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899592" y="1600200"/>
            <a:ext cx="7272808" cy="4709160"/>
          </a:xfrm>
        </p:spPr>
        <p:txBody>
          <a:bodyPr>
            <a:normAutofit fontScale="55000" lnSpcReduction="20000"/>
          </a:bodyPr>
          <a:lstStyle/>
          <a:p>
            <a:endParaRPr lang="ru-RU" dirty="0" smtClean="0">
              <a:solidFill>
                <a:srgbClr val="00B050"/>
              </a:solidFill>
            </a:endParaRPr>
          </a:p>
          <a:p>
            <a:endParaRPr lang="ru-RU" dirty="0" smtClean="0">
              <a:solidFill>
                <a:srgbClr val="00B050"/>
              </a:solidFill>
            </a:endParaRPr>
          </a:p>
          <a:p>
            <a:r>
              <a:rPr lang="ru-RU" sz="5100" dirty="0" smtClean="0">
                <a:solidFill>
                  <a:srgbClr val="FF0000"/>
                </a:solidFill>
              </a:rPr>
              <a:t>                </a:t>
            </a:r>
            <a:r>
              <a:rPr lang="ru-RU" sz="5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« Твердо/ Мягко»</a:t>
            </a:r>
            <a:endParaRPr lang="ru-RU" sz="5100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00B050"/>
              </a:solidFill>
            </a:endParaRPr>
          </a:p>
          <a:p>
            <a:endParaRPr lang="ru-RU" dirty="0" smtClean="0">
              <a:solidFill>
                <a:srgbClr val="00B050"/>
              </a:solidFill>
            </a:endParaRPr>
          </a:p>
          <a:p>
            <a:pPr algn="ctr"/>
            <a:r>
              <a:rPr lang="ru-RU" b="1" dirty="0" smtClean="0">
                <a:solidFill>
                  <a:srgbClr val="119F47"/>
                </a:solidFill>
                <a:latin typeface="Times New Roman" pitchFamily="18" charset="0"/>
                <a:cs typeface="Times New Roman" pitchFamily="18" charset="0"/>
              </a:rPr>
              <a:t>Дидактическая игра на развитие фонематического внимания, анализа, синтеза и представления  для  детей старшего дошкольного возраста  с ТНР</a:t>
            </a: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</a:t>
            </a: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1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                                     </a:t>
            </a:r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   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  </a:t>
            </a:r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Составила учитель-логопед          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Романова Ирина Петровна</a:t>
            </a:r>
          </a:p>
          <a:p>
            <a:r>
              <a:rPr lang="en-US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Санкт- Петербург 2</a:t>
            </a:r>
            <a:r>
              <a:rPr lang="en-US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019</a:t>
            </a:r>
            <a:r>
              <a:rPr lang="ru-RU" sz="26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143768" y="0"/>
            <a:ext cx="360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8" name="Рисунок 7" descr="6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27584" y="4509120"/>
            <a:ext cx="2160241" cy="12961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00B050"/>
                </a:solidFill>
              </a:rPr>
              <a:t>Н</a:t>
            </a:r>
            <a:endParaRPr lang="ru-RU" sz="9600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4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259632" y="2204864"/>
            <a:ext cx="2592288" cy="2431157"/>
          </a:xfrm>
        </p:spPr>
      </p:pic>
      <p:pic>
        <p:nvPicPr>
          <p:cNvPr id="5" name="Рисунок 4" descr="4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652120" y="2276872"/>
            <a:ext cx="3108573" cy="24482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62c66ff00c8f4940e6dffbba49ebac7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6164485" y="4692655"/>
            <a:ext cx="2979515" cy="2165345"/>
          </a:xfrm>
        </p:spPr>
      </p:pic>
      <p:pic>
        <p:nvPicPr>
          <p:cNvPr id="5" name="Рисунок 4" descr="5812865-a-saw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2428868"/>
            <a:ext cx="2724152" cy="1930888"/>
          </a:xfrm>
          <a:prstGeom prst="rect">
            <a:avLst/>
          </a:prstGeom>
        </p:spPr>
      </p:pic>
      <p:pic>
        <p:nvPicPr>
          <p:cNvPr id="6" name="Рисунок 5" descr="dik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357950" y="2500306"/>
            <a:ext cx="2613429" cy="1958918"/>
          </a:xfrm>
          <a:prstGeom prst="rect">
            <a:avLst/>
          </a:prstGeom>
        </p:spPr>
      </p:pic>
      <p:pic>
        <p:nvPicPr>
          <p:cNvPr id="8" name="Рисунок 7" descr="tomatoes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4572008"/>
            <a:ext cx="2500274" cy="2285992"/>
          </a:xfrm>
          <a:prstGeom prst="rect">
            <a:avLst/>
          </a:prstGeom>
        </p:spPr>
      </p:pic>
      <p:pic>
        <p:nvPicPr>
          <p:cNvPr id="9" name="Рисунок 8" descr="4193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000364" y="2357430"/>
            <a:ext cx="2672080" cy="2240280"/>
          </a:xfrm>
          <a:prstGeom prst="rect">
            <a:avLst/>
          </a:prstGeom>
        </p:spPr>
      </p:pic>
      <p:pic>
        <p:nvPicPr>
          <p:cNvPr id="11" name="Рисунок 10" descr="foto_186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000364" y="4894964"/>
            <a:ext cx="2846699" cy="1963036"/>
          </a:xfrm>
          <a:prstGeom prst="rect">
            <a:avLst/>
          </a:prstGeom>
        </p:spPr>
      </p:pic>
      <p:pic>
        <p:nvPicPr>
          <p:cNvPr id="10" name="Рисунок 9" descr="6310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1142976" y="0"/>
            <a:ext cx="2714620" cy="2285992"/>
          </a:xfrm>
          <a:prstGeom prst="rect">
            <a:avLst/>
          </a:prstGeom>
        </p:spPr>
      </p:pic>
      <p:pic>
        <p:nvPicPr>
          <p:cNvPr id="12" name="Рисунок 11" descr="1443209928_vector-picture-old-stump-truncated-tree-1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5143504" y="0"/>
            <a:ext cx="2605453" cy="22812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err="1" smtClean="0"/>
              <a:t>п</a:t>
            </a:r>
            <a:endParaRPr lang="ru-RU" sz="9600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62c66ff00c8f4940e6dffbba49ebac7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143504" y="4500570"/>
            <a:ext cx="3828197" cy="2357430"/>
          </a:xfrm>
        </p:spPr>
      </p:pic>
      <p:pic>
        <p:nvPicPr>
          <p:cNvPr id="5" name="Рисунок 4" descr="419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4438065"/>
            <a:ext cx="3571900" cy="2419935"/>
          </a:xfrm>
          <a:prstGeom prst="rect">
            <a:avLst/>
          </a:prstGeom>
        </p:spPr>
      </p:pic>
      <p:pic>
        <p:nvPicPr>
          <p:cNvPr id="6" name="Рисунок 5" descr="tomatoes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214942" y="1500174"/>
            <a:ext cx="3571876" cy="2714620"/>
          </a:xfrm>
          <a:prstGeom prst="rect">
            <a:avLst/>
          </a:prstGeom>
        </p:spPr>
      </p:pic>
      <p:pic>
        <p:nvPicPr>
          <p:cNvPr id="7" name="Рисунок 6" descr="631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7158" y="1428736"/>
            <a:ext cx="3429024" cy="27860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92D050"/>
                </a:solidFill>
              </a:rPr>
              <a:t>П</a:t>
            </a:r>
            <a:endParaRPr lang="ru-RU" sz="9600" dirty="0">
              <a:solidFill>
                <a:srgbClr val="92D050"/>
              </a:solidFill>
            </a:endParaRPr>
          </a:p>
        </p:txBody>
      </p:sp>
      <p:pic>
        <p:nvPicPr>
          <p:cNvPr id="4" name="Содержимое 3" descr="5812865-a-saw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57158" y="4429132"/>
            <a:ext cx="3786214" cy="2247422"/>
          </a:xfrm>
        </p:spPr>
      </p:pic>
      <p:pic>
        <p:nvPicPr>
          <p:cNvPr id="6" name="Рисунок 5" descr="dik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00628" y="4373564"/>
            <a:ext cx="3786182" cy="2484436"/>
          </a:xfrm>
          <a:prstGeom prst="rect">
            <a:avLst/>
          </a:prstGeom>
        </p:spPr>
      </p:pic>
      <p:pic>
        <p:nvPicPr>
          <p:cNvPr id="8" name="Рисунок 7" descr="foto_186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7158" y="1428736"/>
            <a:ext cx="3736342" cy="2576519"/>
          </a:xfrm>
          <a:prstGeom prst="rect">
            <a:avLst/>
          </a:prstGeom>
        </p:spPr>
      </p:pic>
      <p:pic>
        <p:nvPicPr>
          <p:cNvPr id="7" name="Рисунок 6" descr="1443209928_vector-picture-old-stump-truncated-tree-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143504" y="1428736"/>
            <a:ext cx="3643338" cy="24955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552794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5643570" y="4786322"/>
            <a:ext cx="2059007" cy="2071678"/>
          </a:xfrm>
        </p:spPr>
      </p:pic>
      <p:pic>
        <p:nvPicPr>
          <p:cNvPr id="5" name="Рисунок 4" descr="403467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2230181"/>
            <a:ext cx="1942696" cy="2448607"/>
          </a:xfrm>
          <a:prstGeom prst="rect">
            <a:avLst/>
          </a:prstGeom>
        </p:spPr>
      </p:pic>
      <p:pic>
        <p:nvPicPr>
          <p:cNvPr id="7" name="Рисунок 6" descr="EB12%201912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00760" y="2500306"/>
            <a:ext cx="1952060" cy="1952060"/>
          </a:xfrm>
          <a:prstGeom prst="rect">
            <a:avLst/>
          </a:prstGeom>
        </p:spPr>
      </p:pic>
      <p:pic>
        <p:nvPicPr>
          <p:cNvPr id="8" name="Рисунок 7" descr="www_pcwalls_ru_1753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4786322"/>
            <a:ext cx="2589598" cy="2071678"/>
          </a:xfrm>
          <a:prstGeom prst="rect">
            <a:avLst/>
          </a:prstGeom>
        </p:spPr>
      </p:pic>
      <p:pic>
        <p:nvPicPr>
          <p:cNvPr id="9" name="Рисунок 8" descr="depositphotos_4209466-Wooden-barrel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857488" y="4857760"/>
            <a:ext cx="2000240" cy="2000240"/>
          </a:xfrm>
          <a:prstGeom prst="rect">
            <a:avLst/>
          </a:prstGeom>
        </p:spPr>
      </p:pic>
      <p:pic>
        <p:nvPicPr>
          <p:cNvPr id="10" name="Рисунок 9" descr="begenot-2_small1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000364" y="2428868"/>
            <a:ext cx="2626338" cy="2266944"/>
          </a:xfrm>
          <a:prstGeom prst="rect">
            <a:avLst/>
          </a:prstGeom>
        </p:spPr>
      </p:pic>
      <p:pic>
        <p:nvPicPr>
          <p:cNvPr id="11" name="Рисунок 10" descr="bananas-10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2714612" y="214290"/>
            <a:ext cx="2926080" cy="16459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Б</a:t>
            </a:r>
            <a:endParaRPr lang="ru-RU" sz="9600" dirty="0"/>
          </a:p>
        </p:txBody>
      </p:sp>
      <p:pic>
        <p:nvPicPr>
          <p:cNvPr id="4" name="Содержимое 3" descr="EB12%201912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4109377"/>
            <a:ext cx="2748623" cy="2748623"/>
          </a:xfrm>
        </p:spPr>
      </p:pic>
      <p:pic>
        <p:nvPicPr>
          <p:cNvPr id="6" name="Рисунок 5" descr="depositphotos_4209466-Wooden-barrel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357942" y="4071942"/>
            <a:ext cx="2786058" cy="2786058"/>
          </a:xfrm>
          <a:prstGeom prst="rect">
            <a:avLst/>
          </a:prstGeom>
        </p:spPr>
      </p:pic>
      <p:pic>
        <p:nvPicPr>
          <p:cNvPr id="7" name="Рисунок 6" descr="www_pcwalls_ru_175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857488" y="1571612"/>
            <a:ext cx="3214680" cy="2571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92D050"/>
                </a:solidFill>
              </a:rPr>
              <a:t>Б</a:t>
            </a:r>
            <a:endParaRPr lang="ru-RU" sz="9600" dirty="0">
              <a:solidFill>
                <a:srgbClr val="92D050"/>
              </a:solidFill>
            </a:endParaRPr>
          </a:p>
        </p:txBody>
      </p:sp>
      <p:pic>
        <p:nvPicPr>
          <p:cNvPr id="4" name="Содержимое 3" descr="552794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3714752"/>
            <a:ext cx="2365105" cy="2951163"/>
          </a:xfrm>
        </p:spPr>
      </p:pic>
      <p:pic>
        <p:nvPicPr>
          <p:cNvPr id="5" name="Рисунок 4" descr="403467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flipH="1">
            <a:off x="6298909" y="3643314"/>
            <a:ext cx="2550495" cy="3214686"/>
          </a:xfrm>
          <a:prstGeom prst="rect">
            <a:avLst/>
          </a:prstGeom>
        </p:spPr>
      </p:pic>
      <p:pic>
        <p:nvPicPr>
          <p:cNvPr id="6" name="Рисунок 5" descr="begenot-2_small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643174" y="1571612"/>
            <a:ext cx="3453973" cy="29813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738-d180d0b8d181d183d0bdd0bad0b8d0bdd0b0d182d0b0d0bfd0bad0b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285728"/>
            <a:ext cx="2448812" cy="1731660"/>
          </a:xfrm>
        </p:spPr>
      </p:pic>
      <p:pic>
        <p:nvPicPr>
          <p:cNvPr id="6" name="Рисунок 5" descr="57f137f1b6bad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5029204"/>
            <a:ext cx="2177138" cy="1828796"/>
          </a:xfrm>
          <a:prstGeom prst="rect">
            <a:avLst/>
          </a:prstGeom>
        </p:spPr>
      </p:pic>
      <p:pic>
        <p:nvPicPr>
          <p:cNvPr id="7" name="Рисунок 6" descr="i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357554" y="2071678"/>
            <a:ext cx="1609725" cy="2143125"/>
          </a:xfrm>
          <a:prstGeom prst="rect">
            <a:avLst/>
          </a:prstGeom>
        </p:spPr>
      </p:pic>
      <p:pic>
        <p:nvPicPr>
          <p:cNvPr id="10" name="Рисунок 9" descr="mini_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500826" y="2285992"/>
            <a:ext cx="2428875" cy="1809750"/>
          </a:xfrm>
          <a:prstGeom prst="rect">
            <a:avLst/>
          </a:prstGeom>
        </p:spPr>
      </p:pic>
      <p:pic>
        <p:nvPicPr>
          <p:cNvPr id="12" name="Рисунок 11" descr="t-34-tank-15130146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786446" y="285728"/>
            <a:ext cx="3150530" cy="1425009"/>
          </a:xfrm>
          <a:prstGeom prst="rect">
            <a:avLst/>
          </a:prstGeom>
        </p:spPr>
      </p:pic>
      <p:pic>
        <p:nvPicPr>
          <p:cNvPr id="13" name="Рисунок 12" descr="tufli-spilka-rozoviy-cerniy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 flipH="1">
            <a:off x="6500826" y="4857760"/>
            <a:ext cx="2403983" cy="1801927"/>
          </a:xfrm>
          <a:prstGeom prst="rect">
            <a:avLst/>
          </a:prstGeom>
        </p:spPr>
      </p:pic>
      <p:pic>
        <p:nvPicPr>
          <p:cNvPr id="14" name="Рисунок 13" descr="tiger_zeichentrick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500430" y="4725920"/>
            <a:ext cx="2111259" cy="2132080"/>
          </a:xfrm>
          <a:prstGeom prst="rect">
            <a:avLst/>
          </a:prstGeom>
        </p:spPr>
      </p:pic>
      <p:pic>
        <p:nvPicPr>
          <p:cNvPr id="11" name="Рисунок 10" descr="file2-610-1363941631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0" y="2500306"/>
            <a:ext cx="2371651" cy="1766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Т</a:t>
            </a:r>
            <a:endParaRPr lang="ru-RU" sz="9600" dirty="0"/>
          </a:p>
        </p:txBody>
      </p:sp>
      <p:pic>
        <p:nvPicPr>
          <p:cNvPr id="4" name="Содержимое 3" descr="738-d180d0b8d181d183d0bdd0bad0b8d0bdd0b0d182d0b0d0bfd0bad0b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714488"/>
            <a:ext cx="2852872" cy="2017388"/>
          </a:xfrm>
        </p:spPr>
      </p:pic>
      <p:pic>
        <p:nvPicPr>
          <p:cNvPr id="6" name="Рисунок 5" descr="t-34-tank-15130146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072066" y="1785926"/>
            <a:ext cx="3802758" cy="1720018"/>
          </a:xfrm>
          <a:prstGeom prst="rect">
            <a:avLst/>
          </a:prstGeom>
        </p:spPr>
      </p:pic>
      <p:pic>
        <p:nvPicPr>
          <p:cNvPr id="7" name="Рисунок 6" descr="mini_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4728880"/>
            <a:ext cx="2857503" cy="2129120"/>
          </a:xfrm>
          <a:prstGeom prst="rect">
            <a:avLst/>
          </a:prstGeom>
        </p:spPr>
      </p:pic>
      <p:pic>
        <p:nvPicPr>
          <p:cNvPr id="8" name="Рисунок 7" descr="tufli-spilka-rozoviy-cerniy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072198" y="4716144"/>
            <a:ext cx="2857488" cy="2141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92D050"/>
                </a:solidFill>
              </a:rPr>
              <a:t>Т</a:t>
            </a:r>
            <a:endParaRPr lang="ru-RU" sz="9600" dirty="0">
              <a:solidFill>
                <a:srgbClr val="92D050"/>
              </a:solidFill>
            </a:endParaRPr>
          </a:p>
        </p:txBody>
      </p:sp>
      <p:pic>
        <p:nvPicPr>
          <p:cNvPr id="4" name="Содержимое 3" descr="57f137f1b6bad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4649805"/>
            <a:ext cx="2628804" cy="2208195"/>
          </a:xfrm>
        </p:spPr>
      </p:pic>
      <p:pic>
        <p:nvPicPr>
          <p:cNvPr id="5" name="Рисунок 4" descr="file2-610-136394163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429388" y="4714884"/>
            <a:ext cx="2550127" cy="1899844"/>
          </a:xfrm>
          <a:prstGeom prst="rect">
            <a:avLst/>
          </a:prstGeom>
        </p:spPr>
      </p:pic>
      <p:pic>
        <p:nvPicPr>
          <p:cNvPr id="6" name="Рисунок 5" descr="i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715008" y="1500174"/>
            <a:ext cx="1966915" cy="2618674"/>
          </a:xfrm>
          <a:prstGeom prst="rect">
            <a:avLst/>
          </a:prstGeom>
        </p:spPr>
      </p:pic>
      <p:pic>
        <p:nvPicPr>
          <p:cNvPr id="7" name="Рисунок 6" descr="tiger_zeichentrick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1000100" y="1500174"/>
            <a:ext cx="2383268" cy="24067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3333FF"/>
                </a:solidFill>
              </a:rPr>
              <a:t>Дидактическая игра на развитие фонематического восприятия, анализа, синтеза и представлений                             </a:t>
            </a:r>
            <a:endParaRPr lang="ru-RU" sz="2800" dirty="0">
              <a:solidFill>
                <a:srgbClr val="3333FF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32500" lnSpcReduction="20000"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Данная игра предназначена для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индивидуальной работы с детьми старшего 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дошкольного возраста с речевыми нарушениями.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 Игра поможет выработать устойчивое произношение звуков речи в словах,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предложениях, развить фонематическое восприятие звуков, развить мелкую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моторику, а также внимание, зрительное восприятие и будет способствовать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воспитанию настойчивости в преодолении трудностей для достижения результатов.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Актуальность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Игра – основной вид деятельности дошкольника. Через игру ребенок познает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окружающий мир. Поэтому проведение на подгрупповых и индивидуальных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занятиях специально созданных игр создает максимально благоприятные условия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для развития детей и позволяет решать педагогические и коррекционные задачи в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естественных для ребенка условиях игровой деятельности.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Проблема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У детей с речевыми нарушениями возникают сложности в развитием фонематического слуха ,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анализа,  синтеза и представлений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   Предложенная игра поможет сделать занятие более увлекательным, эффективным,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поскольку ребенок не просто будет выполнять задание, а будет вовлечен в игровой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сюжет. Это поможет активизировать внимание ребенка, максимально долго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поддерживать интерес к изучаемому материалу на протяжении всего занятия.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Развитие фонематического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восприятия, анализа, синтеза и представлений.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Задачи: формирование фонематического восприятия, анализа и представлений;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развитие мелкой моторики; развитие внимания,</a:t>
            </a:r>
          </a:p>
          <a:p>
            <a:pPr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зрительного восприятия, памяти, мышления. </a:t>
            </a:r>
          </a:p>
          <a:p>
            <a:pPr>
              <a:buNone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Кто может использовать в занятиях с детьми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 учителя-логопеды, воспитатели, родители.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928_WVclimate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285728"/>
            <a:ext cx="3052123" cy="2035742"/>
          </a:xfrm>
        </p:spPr>
      </p:pic>
      <p:pic>
        <p:nvPicPr>
          <p:cNvPr id="5" name="Рисунок 4" descr="i (2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629025" y="2357437"/>
            <a:ext cx="1885950" cy="2143125"/>
          </a:xfrm>
          <a:prstGeom prst="rect">
            <a:avLst/>
          </a:prstGeom>
        </p:spPr>
      </p:pic>
      <p:pic>
        <p:nvPicPr>
          <p:cNvPr id="6" name="Рисунок 5" descr="cutcaster-vector-800964663-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699437" y="4743453"/>
            <a:ext cx="2444563" cy="2114547"/>
          </a:xfrm>
          <a:prstGeom prst="rect">
            <a:avLst/>
          </a:prstGeom>
        </p:spPr>
      </p:pic>
      <p:pic>
        <p:nvPicPr>
          <p:cNvPr id="7" name="Рисунок 6" descr="Juan-Canary-Melon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4929198"/>
            <a:ext cx="2891138" cy="1928802"/>
          </a:xfrm>
          <a:prstGeom prst="rect">
            <a:avLst/>
          </a:prstGeom>
        </p:spPr>
      </p:pic>
      <p:pic>
        <p:nvPicPr>
          <p:cNvPr id="8" name="Рисунок 7" descr="modern-shower-head-with-a-nice-flow-of-water-59999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129387" y="0"/>
            <a:ext cx="2014613" cy="2338390"/>
          </a:xfrm>
          <a:prstGeom prst="rect">
            <a:avLst/>
          </a:prstGeom>
        </p:spPr>
      </p:pic>
      <p:pic>
        <p:nvPicPr>
          <p:cNvPr id="9" name="Рисунок 8" descr="risunok_divan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0" y="2571744"/>
            <a:ext cx="2664495" cy="2106616"/>
          </a:xfrm>
          <a:prstGeom prst="rect">
            <a:avLst/>
          </a:prstGeom>
        </p:spPr>
      </p:pic>
      <p:pic>
        <p:nvPicPr>
          <p:cNvPr id="10" name="Рисунок 9" descr="2994919-9b326f4b8d97a6f6.pn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786182" y="4643434"/>
            <a:ext cx="2214566" cy="2214566"/>
          </a:xfrm>
          <a:prstGeom prst="rect">
            <a:avLst/>
          </a:prstGeom>
        </p:spPr>
      </p:pic>
      <p:pic>
        <p:nvPicPr>
          <p:cNvPr id="11" name="Рисунок 10" descr="i (3)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6929454" y="2643182"/>
            <a:ext cx="1868810" cy="192881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Д</a:t>
            </a:r>
            <a:endParaRPr lang="ru-RU" sz="9600" dirty="0"/>
          </a:p>
        </p:txBody>
      </p:sp>
      <p:pic>
        <p:nvPicPr>
          <p:cNvPr id="4" name="Содержимое 3" descr="0928_WVclimate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571612"/>
            <a:ext cx="2945018" cy="1964304"/>
          </a:xfrm>
        </p:spPr>
      </p:pic>
      <p:pic>
        <p:nvPicPr>
          <p:cNvPr id="5" name="Рисунок 4" descr="cutcaster-vector-800964663-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616850" y="1428736"/>
            <a:ext cx="2527150" cy="2185985"/>
          </a:xfrm>
          <a:prstGeom prst="rect">
            <a:avLst/>
          </a:prstGeom>
        </p:spPr>
      </p:pic>
      <p:pic>
        <p:nvPicPr>
          <p:cNvPr id="6" name="Рисунок 5" descr="Juan-Canary-Melon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4572008"/>
            <a:ext cx="3052953" cy="2036756"/>
          </a:xfrm>
          <a:prstGeom prst="rect">
            <a:avLst/>
          </a:prstGeom>
        </p:spPr>
      </p:pic>
      <p:pic>
        <p:nvPicPr>
          <p:cNvPr id="7" name="Рисунок 6" descr="2994919-9b326f4b8d97a6f6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929434" y="4429132"/>
            <a:ext cx="2214566" cy="2214566"/>
          </a:xfrm>
          <a:prstGeom prst="rect">
            <a:avLst/>
          </a:prstGeom>
        </p:spPr>
      </p:pic>
      <p:pic>
        <p:nvPicPr>
          <p:cNvPr id="8" name="Рисунок 7" descr="modern-shower-head-with-a-nice-flow-of-water-59999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771894" y="2500306"/>
            <a:ext cx="2506986" cy="29098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92D050"/>
                </a:solidFill>
              </a:rPr>
              <a:t>Д</a:t>
            </a:r>
            <a:endParaRPr lang="ru-RU" sz="9600" dirty="0">
              <a:solidFill>
                <a:srgbClr val="92D050"/>
              </a:solidFill>
            </a:endParaRPr>
          </a:p>
        </p:txBody>
      </p:sp>
      <p:pic>
        <p:nvPicPr>
          <p:cNvPr id="4" name="Содержимое 3" descr="i (2)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500174"/>
            <a:ext cx="1885950" cy="2143125"/>
          </a:xfrm>
        </p:spPr>
      </p:pic>
      <p:pic>
        <p:nvPicPr>
          <p:cNvPr id="5" name="Рисунок 4" descr="i (3)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786578" y="1571612"/>
            <a:ext cx="2076450" cy="2143125"/>
          </a:xfrm>
          <a:prstGeom prst="rect">
            <a:avLst/>
          </a:prstGeom>
        </p:spPr>
      </p:pic>
      <p:pic>
        <p:nvPicPr>
          <p:cNvPr id="6" name="Рисунок 5" descr="risunok_divan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071802" y="2500306"/>
            <a:ext cx="3025920" cy="239236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85720" y="214290"/>
            <a:ext cx="1581926" cy="1949889"/>
          </a:xfrm>
        </p:spPr>
      </p:pic>
      <p:pic>
        <p:nvPicPr>
          <p:cNvPr id="5" name="Рисунок 4" descr="3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713125" y="142852"/>
            <a:ext cx="2430875" cy="2238374"/>
          </a:xfrm>
          <a:prstGeom prst="rect">
            <a:avLst/>
          </a:prstGeom>
        </p:spPr>
      </p:pic>
      <p:pic>
        <p:nvPicPr>
          <p:cNvPr id="6" name="Рисунок 5" descr="20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357554" y="285728"/>
            <a:ext cx="2009772" cy="2009772"/>
          </a:xfrm>
          <a:prstGeom prst="rect">
            <a:avLst/>
          </a:prstGeom>
        </p:spPr>
      </p:pic>
      <p:pic>
        <p:nvPicPr>
          <p:cNvPr id="7" name="Рисунок 6" descr="550002_x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14282" y="2643182"/>
            <a:ext cx="1928778" cy="1928778"/>
          </a:xfrm>
          <a:prstGeom prst="rect">
            <a:avLst/>
          </a:prstGeom>
        </p:spPr>
      </p:pic>
      <p:pic>
        <p:nvPicPr>
          <p:cNvPr id="8" name="Рисунок 7" descr="african-violets-for-sale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001047" y="2786058"/>
            <a:ext cx="2142953" cy="1785950"/>
          </a:xfrm>
          <a:prstGeom prst="rect">
            <a:avLst/>
          </a:prstGeom>
        </p:spPr>
      </p:pic>
      <p:pic>
        <p:nvPicPr>
          <p:cNvPr id="9" name="Рисунок 8" descr="fasole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0" y="4786322"/>
            <a:ext cx="2071678" cy="2071678"/>
          </a:xfrm>
          <a:prstGeom prst="rect">
            <a:avLst/>
          </a:prstGeom>
        </p:spPr>
      </p:pic>
      <p:pic>
        <p:nvPicPr>
          <p:cNvPr id="10" name="Рисунок 9" descr="i (4)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571868" y="2571744"/>
            <a:ext cx="1746193" cy="2035717"/>
          </a:xfrm>
          <a:prstGeom prst="rect">
            <a:avLst/>
          </a:prstGeom>
        </p:spPr>
      </p:pic>
      <p:pic>
        <p:nvPicPr>
          <p:cNvPr id="11" name="Рисунок 10" descr="stock-vector-magician-pulling-out-a-rabbit-from-his-top-hat-145681031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7345122" y="4714884"/>
            <a:ext cx="1798878" cy="2143116"/>
          </a:xfrm>
          <a:prstGeom prst="rect">
            <a:avLst/>
          </a:prstGeom>
        </p:spPr>
      </p:pic>
      <p:pic>
        <p:nvPicPr>
          <p:cNvPr id="12" name="Рисунок 11" descr="fikus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2357422" y="5105403"/>
            <a:ext cx="1898976" cy="1752597"/>
          </a:xfrm>
          <a:prstGeom prst="rect">
            <a:avLst/>
          </a:prstGeom>
        </p:spPr>
      </p:pic>
      <p:pic>
        <p:nvPicPr>
          <p:cNvPr id="13" name="Рисунок 12" descr="image048.jp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4857752" y="5081598"/>
            <a:ext cx="2060420" cy="17764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Ф</a:t>
            </a:r>
            <a:endParaRPr lang="ru-RU" sz="9600" dirty="0"/>
          </a:p>
        </p:txBody>
      </p:sp>
      <p:pic>
        <p:nvPicPr>
          <p:cNvPr id="4" name="Содержимое 3" descr="207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500174"/>
            <a:ext cx="2438400" cy="2438400"/>
          </a:xfrm>
        </p:spPr>
      </p:pic>
      <p:pic>
        <p:nvPicPr>
          <p:cNvPr id="5" name="Рисунок 4" descr="3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906189" y="1571612"/>
            <a:ext cx="2237811" cy="2060602"/>
          </a:xfrm>
          <a:prstGeom prst="rect">
            <a:avLst/>
          </a:prstGeom>
        </p:spPr>
      </p:pic>
      <p:pic>
        <p:nvPicPr>
          <p:cNvPr id="6" name="Рисунок 5" descr="550002_x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500430" y="2928934"/>
            <a:ext cx="2357438" cy="2357438"/>
          </a:xfrm>
          <a:prstGeom prst="rect">
            <a:avLst/>
          </a:prstGeom>
        </p:spPr>
      </p:pic>
      <p:pic>
        <p:nvPicPr>
          <p:cNvPr id="7" name="Рисунок 6" descr="fasole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858004" y="4357694"/>
            <a:ext cx="2285996" cy="2285996"/>
          </a:xfrm>
          <a:prstGeom prst="rect">
            <a:avLst/>
          </a:prstGeom>
        </p:spPr>
      </p:pic>
      <p:pic>
        <p:nvPicPr>
          <p:cNvPr id="8" name="Рисунок 7" descr="stock-vector-magician-pulling-out-a-rabbit-from-his-top-hat-14568103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0" y="4419600"/>
            <a:ext cx="2046732" cy="243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92D050"/>
                </a:solidFill>
              </a:rPr>
              <a:t>Ф</a:t>
            </a:r>
            <a:endParaRPr lang="ru-RU" sz="9600" dirty="0">
              <a:solidFill>
                <a:srgbClr val="92D050"/>
              </a:solidFill>
            </a:endParaRPr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14282" y="1500174"/>
            <a:ext cx="1872637" cy="2308221"/>
          </a:xfrm>
        </p:spPr>
      </p:pic>
      <p:pic>
        <p:nvPicPr>
          <p:cNvPr id="5" name="Рисунок 4" descr="african-violets-for-sale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143636" y="1500174"/>
            <a:ext cx="2799643" cy="2333240"/>
          </a:xfrm>
          <a:prstGeom prst="rect">
            <a:avLst/>
          </a:prstGeom>
        </p:spPr>
      </p:pic>
      <p:pic>
        <p:nvPicPr>
          <p:cNvPr id="6" name="Рисунок 5" descr="i (4)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86116" y="3071810"/>
            <a:ext cx="1838325" cy="2143125"/>
          </a:xfrm>
          <a:prstGeom prst="rect">
            <a:avLst/>
          </a:prstGeom>
        </p:spPr>
      </p:pic>
      <p:pic>
        <p:nvPicPr>
          <p:cNvPr id="7" name="Рисунок 6" descr="fikus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4676775"/>
            <a:ext cx="2363404" cy="2181225"/>
          </a:xfrm>
          <a:prstGeom prst="rect">
            <a:avLst/>
          </a:prstGeom>
        </p:spPr>
      </p:pic>
      <p:pic>
        <p:nvPicPr>
          <p:cNvPr id="8" name="Рисунок 7" descr="image048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223894" y="4500570"/>
            <a:ext cx="2734344" cy="23574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c77216d02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2106381" cy="2106381"/>
          </a:xfrm>
        </p:spPr>
      </p:pic>
      <p:pic>
        <p:nvPicPr>
          <p:cNvPr id="5" name="Рисунок 4" descr="810892_36353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435889" y="0"/>
            <a:ext cx="1708111" cy="2052250"/>
          </a:xfrm>
          <a:prstGeom prst="rect">
            <a:avLst/>
          </a:prstGeom>
        </p:spPr>
      </p:pic>
      <p:pic>
        <p:nvPicPr>
          <p:cNvPr id="6" name="Рисунок 5" descr="1640890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629740" y="4659316"/>
            <a:ext cx="2514260" cy="2198684"/>
          </a:xfrm>
          <a:prstGeom prst="rect">
            <a:avLst/>
          </a:prstGeom>
        </p:spPr>
      </p:pic>
      <p:pic>
        <p:nvPicPr>
          <p:cNvPr id="8" name="Рисунок 7" descr="gtkgf40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4895856"/>
            <a:ext cx="2944916" cy="1962144"/>
          </a:xfrm>
          <a:prstGeom prst="rect">
            <a:avLst/>
          </a:prstGeom>
        </p:spPr>
      </p:pic>
      <p:pic>
        <p:nvPicPr>
          <p:cNvPr id="10" name="Рисунок 9" descr="kitajskie_parnye_vazy_keramika_krasivaja_klassicheskaja_forma_nezhnyj_ottenok_fona_v_ideale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 flipH="1">
            <a:off x="4190998" y="4786322"/>
            <a:ext cx="2071678" cy="2071678"/>
          </a:xfrm>
          <a:prstGeom prst="rect">
            <a:avLst/>
          </a:prstGeom>
        </p:spPr>
      </p:pic>
      <p:pic>
        <p:nvPicPr>
          <p:cNvPr id="11" name="Рисунок 10" descr="ведро-200.pn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7286644" y="2357430"/>
            <a:ext cx="1541261" cy="2057583"/>
          </a:xfrm>
          <a:prstGeom prst="rect">
            <a:avLst/>
          </a:prstGeom>
        </p:spPr>
      </p:pic>
      <p:pic>
        <p:nvPicPr>
          <p:cNvPr id="12" name="Рисунок 11" descr="Kids_343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520584" y="0"/>
            <a:ext cx="2071678" cy="2071678"/>
          </a:xfrm>
          <a:prstGeom prst="rect">
            <a:avLst/>
          </a:prstGeom>
        </p:spPr>
      </p:pic>
      <p:pic>
        <p:nvPicPr>
          <p:cNvPr id="14" name="Рисунок 13" descr="582480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214282" y="2428868"/>
            <a:ext cx="1797156" cy="2143116"/>
          </a:xfrm>
          <a:prstGeom prst="rect">
            <a:avLst/>
          </a:prstGeom>
        </p:spPr>
      </p:pic>
      <p:pic>
        <p:nvPicPr>
          <p:cNvPr id="16" name="Рисунок 15" descr="756.750x0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2786050" y="2357430"/>
            <a:ext cx="3799105" cy="20402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В</a:t>
            </a:r>
            <a:endParaRPr lang="ru-RU" sz="9600" dirty="0"/>
          </a:p>
        </p:txBody>
      </p:sp>
      <p:pic>
        <p:nvPicPr>
          <p:cNvPr id="4" name="Содержимое 3" descr="13c77216d02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57158" y="500042"/>
            <a:ext cx="2359024" cy="2359024"/>
          </a:xfrm>
        </p:spPr>
      </p:pic>
      <p:pic>
        <p:nvPicPr>
          <p:cNvPr id="5" name="Рисунок 4" descr="756.750x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286380" y="642918"/>
            <a:ext cx="3540450" cy="1901353"/>
          </a:xfrm>
          <a:prstGeom prst="rect">
            <a:avLst/>
          </a:prstGeom>
        </p:spPr>
      </p:pic>
      <p:pic>
        <p:nvPicPr>
          <p:cNvPr id="7" name="Рисунок 6" descr="gtkgf4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0" y="4714884"/>
            <a:ext cx="2944916" cy="1962144"/>
          </a:xfrm>
          <a:prstGeom prst="rect">
            <a:avLst/>
          </a:prstGeom>
        </p:spPr>
      </p:pic>
      <p:pic>
        <p:nvPicPr>
          <p:cNvPr id="8" name="Рисунок 7" descr="kitajskie_parnye_vazy_keramika_krasivaja_klassicheskaja_forma_nezhnyj_ottenok_fona_v_ideale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459526" y="4173526"/>
            <a:ext cx="2684474" cy="2684474"/>
          </a:xfrm>
          <a:prstGeom prst="rect">
            <a:avLst/>
          </a:prstGeom>
        </p:spPr>
      </p:pic>
      <p:pic>
        <p:nvPicPr>
          <p:cNvPr id="9" name="Рисунок 8" descr="16408901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428992" y="2714620"/>
            <a:ext cx="2589614" cy="22645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92D050"/>
                </a:solidFill>
              </a:rPr>
              <a:t>В</a:t>
            </a:r>
            <a:endParaRPr lang="ru-RU" sz="9600" dirty="0">
              <a:solidFill>
                <a:srgbClr val="92D050"/>
              </a:solidFill>
            </a:endParaRPr>
          </a:p>
        </p:txBody>
      </p:sp>
      <p:pic>
        <p:nvPicPr>
          <p:cNvPr id="4" name="Содержимое 3" descr="Kids_34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57158" y="1571612"/>
            <a:ext cx="2500330" cy="2500330"/>
          </a:xfrm>
        </p:spPr>
      </p:pic>
      <p:pic>
        <p:nvPicPr>
          <p:cNvPr id="5" name="Рисунок 4" descr="810892_36353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203095" y="1428736"/>
            <a:ext cx="2167588" cy="2604302"/>
          </a:xfrm>
          <a:prstGeom prst="rect">
            <a:avLst/>
          </a:prstGeom>
        </p:spPr>
      </p:pic>
      <p:pic>
        <p:nvPicPr>
          <p:cNvPr id="6" name="Рисунок 5" descr="58248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928794" y="4286256"/>
            <a:ext cx="2156591" cy="2571744"/>
          </a:xfrm>
          <a:prstGeom prst="rect">
            <a:avLst/>
          </a:prstGeom>
        </p:spPr>
      </p:pic>
      <p:pic>
        <p:nvPicPr>
          <p:cNvPr id="7" name="Рисунок 6" descr="ведро-200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214942" y="4314470"/>
            <a:ext cx="1905266" cy="25435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pPr marL="0" lvl="0" indent="0" algn="ctr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Адрес сада</a:t>
            </a:r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Санкт-Петербург,  пр. Металлистов дом 20 литера А,</a:t>
            </a:r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Телефон</a:t>
            </a:r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(812) 224- 21- 66</a:t>
            </a:r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Электронный  почта</a:t>
            </a:r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2"/>
              </a:rPr>
              <a:t>gdou22@mail.ru</a:t>
            </a:r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Сайт</a:t>
            </a:r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0" indent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rgbClr val="C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https://gbdou22spb.caduk.ru/p98aa1.html</a:t>
            </a:r>
            <a:endParaRPr lang="ru-RU" b="1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7" name="Picture 2" descr="C:\Users\Галя\Desktop\аттестация 2019\аттестация 2019\моя аттестация\самостоятельно созданные эл. игры\depositphotos_82445604-stock-illustration-children-playing-in-the-playground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" y="1571612"/>
            <a:ext cx="4040188" cy="47149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Игра « Твердо / Мягко»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57290" y="1428736"/>
            <a:ext cx="6643734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фонематического восприятия;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анализа, синтеза, представлений 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развитие мелкой моторики;</a:t>
            </a:r>
          </a:p>
          <a:p>
            <a:pPr lvl="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развитие внимания, зрительного восприятия, памяти, мышления.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Правила игры: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ребенок подбирает  картинки с изображением предметов, в названиях которых слышится заданный звук и определяет, какой это звук (твердый или мягкий). 1 вариант. Ребенок называет предметы, вначале на твердый звук, потом на мягкий и проверяет правильные ответы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 вариант Двигая мышкой клавиатуры компьютера перемещает выбранную картинку под соответствующую букву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k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2411760" y="2348880"/>
            <a:ext cx="2016224" cy="1986682"/>
          </a:xfrm>
        </p:spPr>
      </p:pic>
      <p:pic>
        <p:nvPicPr>
          <p:cNvPr id="5" name="Рисунок 4" descr="images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0"/>
            <a:ext cx="1728192" cy="1916832"/>
          </a:xfrm>
          <a:prstGeom prst="rect">
            <a:avLst/>
          </a:prstGeom>
        </p:spPr>
      </p:pic>
      <p:pic>
        <p:nvPicPr>
          <p:cNvPr id="6" name="Рисунок 5" descr="скачанные файлы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7164288" y="4941168"/>
            <a:ext cx="1979712" cy="1728192"/>
          </a:xfrm>
          <a:prstGeom prst="rect">
            <a:avLst/>
          </a:prstGeom>
        </p:spPr>
      </p:pic>
      <p:pic>
        <p:nvPicPr>
          <p:cNvPr id="7" name="Рисунок 6" descr="скачанные файлы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0" y="5172075"/>
            <a:ext cx="2304256" cy="1685925"/>
          </a:xfrm>
          <a:prstGeom prst="rect">
            <a:avLst/>
          </a:prstGeom>
        </p:spPr>
      </p:pic>
      <p:pic>
        <p:nvPicPr>
          <p:cNvPr id="8" name="Рисунок 7" descr="images (96)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000875" y="1"/>
            <a:ext cx="2143125" cy="1988840"/>
          </a:xfrm>
          <a:prstGeom prst="rect">
            <a:avLst/>
          </a:prstGeom>
        </p:spPr>
      </p:pic>
      <p:pic>
        <p:nvPicPr>
          <p:cNvPr id="9" name="Рисунок 8" descr="3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7332737" y="2348880"/>
            <a:ext cx="1811263" cy="1916038"/>
          </a:xfrm>
          <a:prstGeom prst="rect">
            <a:avLst/>
          </a:prstGeom>
        </p:spPr>
      </p:pic>
      <p:pic>
        <p:nvPicPr>
          <p:cNvPr id="10" name="Рисунок 9" descr="миска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0" y="2348880"/>
            <a:ext cx="2466975" cy="1788021"/>
          </a:xfrm>
          <a:prstGeom prst="rect">
            <a:avLst/>
          </a:prstGeom>
        </p:spPr>
      </p:pic>
      <p:pic>
        <p:nvPicPr>
          <p:cNvPr id="11" name="Рисунок 10" descr="13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4572001" y="0"/>
            <a:ext cx="2232248" cy="1844824"/>
          </a:xfrm>
          <a:prstGeom prst="rect">
            <a:avLst/>
          </a:prstGeom>
        </p:spPr>
      </p:pic>
      <p:pic>
        <p:nvPicPr>
          <p:cNvPr id="12" name="Рисунок 11" descr="12.jpg"/>
          <p:cNvPicPr>
            <a:picLocks noChangeAspect="1"/>
          </p:cNvPicPr>
          <p:nvPr/>
        </p:nvPicPr>
        <p:blipFill>
          <a:blip r:embed="rId10" cstate="screen"/>
          <a:stretch>
            <a:fillRect/>
          </a:stretch>
        </p:blipFill>
        <p:spPr>
          <a:xfrm>
            <a:off x="2051720" y="0"/>
            <a:ext cx="2097584" cy="1644005"/>
          </a:xfrm>
          <a:prstGeom prst="rect">
            <a:avLst/>
          </a:prstGeom>
        </p:spPr>
      </p:pic>
      <p:pic>
        <p:nvPicPr>
          <p:cNvPr id="13" name="Рисунок 12" descr="17.jpg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2483768" y="5229200"/>
            <a:ext cx="1872209" cy="1427981"/>
          </a:xfrm>
          <a:prstGeom prst="rect">
            <a:avLst/>
          </a:prstGeom>
        </p:spPr>
      </p:pic>
      <p:pic>
        <p:nvPicPr>
          <p:cNvPr id="14" name="Рисунок 13" descr="9.jpg"/>
          <p:cNvPicPr>
            <a:picLocks noChangeAspect="1"/>
          </p:cNvPicPr>
          <p:nvPr/>
        </p:nvPicPr>
        <p:blipFill>
          <a:blip r:embed="rId12" cstate="screen"/>
          <a:stretch>
            <a:fillRect/>
          </a:stretch>
        </p:blipFill>
        <p:spPr>
          <a:xfrm>
            <a:off x="4932040" y="5013176"/>
            <a:ext cx="1953568" cy="1644005"/>
          </a:xfrm>
          <a:prstGeom prst="rect">
            <a:avLst/>
          </a:prstGeom>
        </p:spPr>
      </p:pic>
      <p:pic>
        <p:nvPicPr>
          <p:cNvPr id="15" name="Рисунок 14" descr="7.jpg"/>
          <p:cNvPicPr>
            <a:picLocks noChangeAspect="1"/>
          </p:cNvPicPr>
          <p:nvPr/>
        </p:nvPicPr>
        <p:blipFill>
          <a:blip r:embed="rId13" cstate="screen"/>
          <a:stretch>
            <a:fillRect/>
          </a:stretch>
        </p:blipFill>
        <p:spPr>
          <a:xfrm>
            <a:off x="4788024" y="2420888"/>
            <a:ext cx="1753542" cy="1800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Заголовок 1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accent1"/>
                </a:solidFill>
              </a:rPr>
              <a:t>М</a:t>
            </a:r>
            <a:endParaRPr lang="ru-RU" sz="9600" dirty="0">
              <a:solidFill>
                <a:schemeClr val="accent1"/>
              </a:solidFill>
            </a:endParaRPr>
          </a:p>
        </p:txBody>
      </p:sp>
      <p:pic>
        <p:nvPicPr>
          <p:cNvPr id="21" name="Содержимое 20" descr="images (96)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95936" y="4714875"/>
            <a:ext cx="2143125" cy="2143125"/>
          </a:xfrm>
        </p:spPr>
      </p:pic>
      <p:pic>
        <p:nvPicPr>
          <p:cNvPr id="9" name="Рисунок 8" descr="1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372200" y="2276872"/>
            <a:ext cx="2314575" cy="1981200"/>
          </a:xfrm>
          <a:prstGeom prst="rect">
            <a:avLst/>
          </a:prstGeom>
        </p:spPr>
      </p:pic>
      <p:pic>
        <p:nvPicPr>
          <p:cNvPr id="10" name="Рисунок 9" descr="1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059832" y="2348880"/>
            <a:ext cx="2466975" cy="1847850"/>
          </a:xfrm>
          <a:prstGeom prst="rect">
            <a:avLst/>
          </a:prstGeom>
        </p:spPr>
      </p:pic>
      <p:pic>
        <p:nvPicPr>
          <p:cNvPr id="11" name="Рисунок 10" descr="9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372200" y="4797152"/>
            <a:ext cx="2466975" cy="1847850"/>
          </a:xfrm>
          <a:prstGeom prst="rect">
            <a:avLst/>
          </a:prstGeom>
        </p:spPr>
      </p:pic>
      <p:pic>
        <p:nvPicPr>
          <p:cNvPr id="12" name="Рисунок 11" descr="7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23529" y="2276872"/>
            <a:ext cx="1800200" cy="1944216"/>
          </a:xfrm>
          <a:prstGeom prst="rect">
            <a:avLst/>
          </a:prstGeom>
        </p:spPr>
      </p:pic>
      <p:pic>
        <p:nvPicPr>
          <p:cNvPr id="13" name="Рисунок 12" descr="images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195736" y="4725145"/>
            <a:ext cx="1504950" cy="2132856"/>
          </a:xfrm>
          <a:prstGeom prst="rect">
            <a:avLst/>
          </a:prstGeom>
        </p:spPr>
      </p:pic>
      <p:pic>
        <p:nvPicPr>
          <p:cNvPr id="14" name="Рисунок 13" descr="1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059832" y="2348880"/>
            <a:ext cx="2466975" cy="1788021"/>
          </a:xfrm>
          <a:prstGeom prst="rect">
            <a:avLst/>
          </a:prstGeom>
        </p:spPr>
      </p:pic>
      <p:pic>
        <p:nvPicPr>
          <p:cNvPr id="15" name="Рисунок 14" descr="mak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179512" y="4653161"/>
            <a:ext cx="1656184" cy="2204839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-1188640" y="-1379612"/>
            <a:ext cx="45719" cy="27592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rgbClr val="00B050"/>
                </a:solidFill>
              </a:rPr>
              <a:t>М</a:t>
            </a:r>
            <a:endParaRPr lang="ru-RU" sz="9600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552825" y="2830512"/>
            <a:ext cx="2038350" cy="2247900"/>
          </a:xfrm>
        </p:spPr>
      </p:pic>
      <p:pic>
        <p:nvPicPr>
          <p:cNvPr id="5" name="Рисунок 4" descr="1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1520" y="1844824"/>
            <a:ext cx="2466975" cy="1716013"/>
          </a:xfrm>
          <a:prstGeom prst="rect">
            <a:avLst/>
          </a:prstGeom>
        </p:spPr>
      </p:pic>
      <p:pic>
        <p:nvPicPr>
          <p:cNvPr id="6" name="Рисунок 5" descr="скачанные файлы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940152" y="1772816"/>
            <a:ext cx="2714625" cy="1685925"/>
          </a:xfrm>
          <a:prstGeom prst="rect">
            <a:avLst/>
          </a:prstGeom>
        </p:spPr>
      </p:pic>
      <p:pic>
        <p:nvPicPr>
          <p:cNvPr id="7" name="Рисунок 6" descr="скачанные файлы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588224" y="4221088"/>
            <a:ext cx="2143125" cy="2133600"/>
          </a:xfrm>
          <a:prstGeom prst="rect">
            <a:avLst/>
          </a:prstGeom>
        </p:spPr>
      </p:pic>
      <p:pic>
        <p:nvPicPr>
          <p:cNvPr id="8" name="Рисунок 7" descr="миска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95536" y="4725144"/>
            <a:ext cx="2466975" cy="18478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4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67544" y="764704"/>
            <a:ext cx="1638300" cy="2781300"/>
          </a:xfrm>
        </p:spPr>
      </p:pic>
      <p:pic>
        <p:nvPicPr>
          <p:cNvPr id="5" name="Рисунок 4" descr="4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419872" y="4437112"/>
            <a:ext cx="2143125" cy="2143125"/>
          </a:xfrm>
          <a:prstGeom prst="rect">
            <a:avLst/>
          </a:prstGeom>
        </p:spPr>
      </p:pic>
      <p:pic>
        <p:nvPicPr>
          <p:cNvPr id="6" name="Рисунок 5" descr="4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732240" y="188640"/>
            <a:ext cx="1728192" cy="1944216"/>
          </a:xfrm>
          <a:prstGeom prst="rect">
            <a:avLst/>
          </a:prstGeom>
        </p:spPr>
      </p:pic>
      <p:pic>
        <p:nvPicPr>
          <p:cNvPr id="7" name="Рисунок 6" descr="4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012160" y="4725144"/>
            <a:ext cx="2886075" cy="1581150"/>
          </a:xfrm>
          <a:prstGeom prst="rect">
            <a:avLst/>
          </a:prstGeom>
        </p:spPr>
      </p:pic>
      <p:pic>
        <p:nvPicPr>
          <p:cNvPr id="8" name="Рисунок 7" descr="скачанные файлы (1).pn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611560" y="4293096"/>
            <a:ext cx="2124075" cy="2152650"/>
          </a:xfrm>
          <a:prstGeom prst="rect">
            <a:avLst/>
          </a:prstGeom>
        </p:spPr>
      </p:pic>
      <p:pic>
        <p:nvPicPr>
          <p:cNvPr id="9" name="Рисунок 8" descr="47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6228184" y="2348880"/>
            <a:ext cx="2676525" cy="1704975"/>
          </a:xfrm>
          <a:prstGeom prst="rect">
            <a:avLst/>
          </a:prstGeom>
        </p:spPr>
      </p:pic>
      <p:pic>
        <p:nvPicPr>
          <p:cNvPr id="10" name="Рисунок 9" descr="скачанные файлы (50).jpg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3203848" y="2348880"/>
            <a:ext cx="2628900" cy="1743075"/>
          </a:xfrm>
          <a:prstGeom prst="rect">
            <a:avLst/>
          </a:prstGeom>
        </p:spPr>
      </p:pic>
      <p:pic>
        <p:nvPicPr>
          <p:cNvPr id="11" name="Рисунок 10" descr="50.jpg"/>
          <p:cNvPicPr>
            <a:picLocks noChangeAspect="1"/>
          </p:cNvPicPr>
          <p:nvPr/>
        </p:nvPicPr>
        <p:blipFill>
          <a:blip r:embed="rId9" cstate="screen"/>
          <a:stretch>
            <a:fillRect/>
          </a:stretch>
        </p:blipFill>
        <p:spPr>
          <a:xfrm>
            <a:off x="3851920" y="332656"/>
            <a:ext cx="152400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/>
              <a:t>Н</a:t>
            </a:r>
            <a:endParaRPr lang="ru-RU" sz="9600" dirty="0"/>
          </a:p>
        </p:txBody>
      </p:sp>
      <p:pic>
        <p:nvPicPr>
          <p:cNvPr id="4" name="Содержимое 3" descr="4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995936" y="3861048"/>
            <a:ext cx="1638300" cy="2781300"/>
          </a:xfrm>
        </p:spPr>
      </p:pic>
      <p:pic>
        <p:nvPicPr>
          <p:cNvPr id="5" name="Рисунок 4" descr="4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7308304" y="1844824"/>
            <a:ext cx="1368152" cy="2304256"/>
          </a:xfrm>
          <a:prstGeom prst="rect">
            <a:avLst/>
          </a:prstGeom>
        </p:spPr>
      </p:pic>
      <p:pic>
        <p:nvPicPr>
          <p:cNvPr id="6" name="Рисунок 5" descr="4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84168" y="4941168"/>
            <a:ext cx="2886075" cy="1581150"/>
          </a:xfrm>
          <a:prstGeom prst="rect">
            <a:avLst/>
          </a:prstGeom>
        </p:spPr>
      </p:pic>
      <p:pic>
        <p:nvPicPr>
          <p:cNvPr id="7" name="Рисунок 6" descr="скачанные файлы (1).pn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51520" y="1916832"/>
            <a:ext cx="2124075" cy="2152650"/>
          </a:xfrm>
          <a:prstGeom prst="rect">
            <a:avLst/>
          </a:prstGeom>
        </p:spPr>
      </p:pic>
      <p:pic>
        <p:nvPicPr>
          <p:cNvPr id="8" name="Рисунок 7" descr="скачанные файлы (50)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251520" y="4365104"/>
            <a:ext cx="2628900" cy="2311698"/>
          </a:xfrm>
          <a:prstGeom prst="rect">
            <a:avLst/>
          </a:prstGeom>
        </p:spPr>
      </p:pic>
      <p:pic>
        <p:nvPicPr>
          <p:cNvPr id="9" name="Рисунок 8" descr="4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923928" y="3933056"/>
            <a:ext cx="1728192" cy="2736304"/>
          </a:xfrm>
          <a:prstGeom prst="rect">
            <a:avLst/>
          </a:prstGeom>
        </p:spPr>
      </p:pic>
      <p:pic>
        <p:nvPicPr>
          <p:cNvPr id="10" name="Рисунок 9" descr="50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923928" y="1628800"/>
            <a:ext cx="1524000" cy="1524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415</TotalTime>
  <Words>356</Words>
  <Application>Microsoft Office PowerPoint</Application>
  <PresentationFormat>Экран (4:3)</PresentationFormat>
  <Paragraphs>77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Апекс</vt:lpstr>
      <vt:lpstr>Государственное бюджетное дошкольное образовательное учреждение детский сад       № 22 Красногвардейского района Санкт- Петербурга </vt:lpstr>
      <vt:lpstr>Дидактическая игра на развитие фонематического восприятия, анализа, синтеза и представлений                             </vt:lpstr>
      <vt:lpstr>Слайд 3</vt:lpstr>
      <vt:lpstr>Игра « Твердо / Мягко»</vt:lpstr>
      <vt:lpstr>Слайд 5</vt:lpstr>
      <vt:lpstr>М</vt:lpstr>
      <vt:lpstr>М</vt:lpstr>
      <vt:lpstr>Слайд 8</vt:lpstr>
      <vt:lpstr>Н</vt:lpstr>
      <vt:lpstr>Н</vt:lpstr>
      <vt:lpstr>Слайд 11</vt:lpstr>
      <vt:lpstr>п</vt:lpstr>
      <vt:lpstr>П</vt:lpstr>
      <vt:lpstr>Слайд 14</vt:lpstr>
      <vt:lpstr>Б</vt:lpstr>
      <vt:lpstr>Б</vt:lpstr>
      <vt:lpstr>Слайд 17</vt:lpstr>
      <vt:lpstr>Т</vt:lpstr>
      <vt:lpstr>Т</vt:lpstr>
      <vt:lpstr>Слайд 20</vt:lpstr>
      <vt:lpstr>Д</vt:lpstr>
      <vt:lpstr>Д</vt:lpstr>
      <vt:lpstr>Слайд 23</vt:lpstr>
      <vt:lpstr>Ф</vt:lpstr>
      <vt:lpstr>Ф</vt:lpstr>
      <vt:lpstr>Слайд 26</vt:lpstr>
      <vt:lpstr>В</vt:lpstr>
      <vt:lpstr>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Влад</cp:lastModifiedBy>
  <cp:revision>127</cp:revision>
  <dcterms:created xsi:type="dcterms:W3CDTF">2015-07-15T12:23:35Z</dcterms:created>
  <dcterms:modified xsi:type="dcterms:W3CDTF">2019-12-20T12:14:38Z</dcterms:modified>
</cp:coreProperties>
</file>