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8"/>
  </p:notesMasterIdLst>
  <p:sldIdLst>
    <p:sldId id="256" r:id="rId2"/>
    <p:sldId id="321" r:id="rId3"/>
    <p:sldId id="322" r:id="rId4"/>
    <p:sldId id="312" r:id="rId5"/>
    <p:sldId id="330" r:id="rId6"/>
    <p:sldId id="325" r:id="rId7"/>
    <p:sldId id="328" r:id="rId8"/>
    <p:sldId id="331" r:id="rId9"/>
    <p:sldId id="326" r:id="rId10"/>
    <p:sldId id="327" r:id="rId11"/>
    <p:sldId id="303" r:id="rId12"/>
    <p:sldId id="320" r:id="rId13"/>
    <p:sldId id="319" r:id="rId14"/>
    <p:sldId id="329" r:id="rId15"/>
    <p:sldId id="276" r:id="rId16"/>
    <p:sldId id="30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517" autoAdjust="0"/>
  </p:normalViewPr>
  <p:slideViewPr>
    <p:cSldViewPr>
      <p:cViewPr varScale="1">
        <p:scale>
          <a:sx n="63" d="100"/>
          <a:sy n="63" d="100"/>
        </p:scale>
        <p:origin x="-15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DB587-82A5-41BB-9E76-FB6C6A44F86A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EBDFA4-5AAF-4469-B2F7-25194CD743A5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146039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0AC453E-8E31-4C51-9C6E-9F1426B5BBC1}" type="datetimeFigureOut">
              <a:rPr lang="ru-RU" smtClean="0"/>
              <a:pPr/>
              <a:t>16.12.2019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A19323B-E35B-4776-947D-935C522EF5B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-387423"/>
            <a:ext cx="6624736" cy="5616623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Формирование понятийного аппарата на уроках обществознания </a:t>
            </a:r>
            <a:r>
              <a:rPr lang="ru-RU" dirty="0" smtClean="0"/>
              <a:t> и истории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http://www.char.ru/books/279715_Slovar_terminov_i_ponyatij_po_otechestvennoj_istorii_HH_veka_9-11_klassy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1336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eois.mskobr.ru/book_images/img_79893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18529">
            <a:off x="7204571" y="4246532"/>
            <a:ext cx="173181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hnu.docdat.com/pars_docs/refs/188/187232/img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05193">
            <a:off x="1031349" y="3617867"/>
            <a:ext cx="2204500" cy="2581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74080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“</a:t>
            </a:r>
            <a:r>
              <a:rPr lang="ru-RU" dirty="0"/>
              <a:t>Я слышу – я забываю,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</a:t>
            </a:r>
            <a:r>
              <a:rPr lang="ru-RU" dirty="0"/>
              <a:t>вижу – я запоминаю,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я </a:t>
            </a:r>
            <a:r>
              <a:rPr lang="ru-RU" dirty="0"/>
              <a:t>делаю – я усваиваю”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7239000" cy="439488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4800" b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4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Маркеры</a:t>
            </a:r>
            <a:endParaRPr lang="ru-RU" sz="4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054641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4000" dirty="0" err="1" smtClean="0"/>
              <a:t>Денотатный</a:t>
            </a:r>
            <a:r>
              <a:rPr lang="ru-RU" sz="4000" dirty="0" smtClean="0"/>
              <a:t> граф 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96752"/>
            <a:ext cx="7776864" cy="4968552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en-US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этап - вычленение из текста ключевого слова или словосочетания, от которого будет составляться </a:t>
            </a:r>
            <a:r>
              <a:rPr lang="ru-RU" sz="2000" dirty="0" err="1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денотатный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граф.</a:t>
            </a:r>
          </a:p>
          <a:p>
            <a:pPr algn="just">
              <a:buNone/>
            </a:pPr>
            <a:r>
              <a:rPr lang="en-US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II 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этап - подбор глаголов, которые будут связывать ключевое понятие и его признаки</a:t>
            </a:r>
          </a:p>
          <a:p>
            <a:pPr algn="just">
              <a:buNone/>
            </a:pPr>
            <a:r>
              <a:rPr lang="en-US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III 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этап – подобрать существенные признаки ключевого понятия, которые связываются с ним через выбранные глаголы. Для каждого глагола можно найти 1-3 признака.</a:t>
            </a:r>
          </a:p>
          <a:p>
            <a:pPr>
              <a:buNone/>
            </a:pPr>
            <a:endParaRPr lang="ru-RU" sz="2000" dirty="0" smtClean="0">
              <a:ln w="18415" cmpd="sng">
                <a:noFill/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000" dirty="0" err="1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Денотатный</a:t>
            </a: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граф составляется сверху вниз.</a:t>
            </a:r>
          </a:p>
          <a:p>
            <a:pPr algn="ctr">
              <a:buNone/>
            </a:pPr>
            <a:r>
              <a:rPr lang="ru-RU" sz="2000" dirty="0" smtClean="0">
                <a:ln w="18415" cmpd="sng">
                  <a:noFill/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Вначале нужно подобрать глаголы, а только потом сопоставить с ними признаки.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Является опорным конспектом, по нему легко рассказать тему, закрепить материал.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referatdoki.ru/wp-content/uploads/media/%D0%98%D1%81%D0%BF%D0%BE%D0%BB%D1%8C%D0%B7%D0%BE%D0%B2%D0%B0%D0%BD%D0%B8%D0%B5-%D0%BF%D1%80%D0%B8%D0%B5%D0%BC%D0%BE%D0%B2-%D1%82%D0%B5%D1%85%D0%BD%D0%BE%D0%BB%D0%BE%D0%B3%D0%B8%D0%B8-%D1%80%D0%B0%D0%B7%D0%B2%D0%B8%D1%82%D0%B8%D1%8F-%D0%BA%D1%80%D0%B8%D1%82%D0%B8%D1%87%D0%B5%D1%81%D0%BA%D0%BE%D0%B3%D0%BE-%D0%BC%D1%8B%D1%88%D0%BB%D0%B5%D0%BD%D0%B8%D1%8F-%D0%BD%D0%B0-%D1%83%D1%80%D0%BE%D0%BA%D0%B0%D1%85-%D0%B3%D0%B5%D0%BE%D0%B3%D1%80%D0%B0%D1%84%D0%B8%D0%B8/image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9364"/>
            <a:ext cx="7920880" cy="61139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uch.znate.ru/tw_files2/urls_18/3/d-2715/img2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239000" cy="10081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Гнездо понятий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</a:rPr>
              <a:t>Понятие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и к нему:</a:t>
            </a:r>
            <a:endParaRPr lang="ru-RU" sz="32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514350" indent="-514350">
              <a:buAutoNum type="arabicParenR"/>
            </a:pPr>
            <a:r>
              <a:rPr lang="ru-RU" dirty="0" smtClean="0"/>
              <a:t>более </a:t>
            </a:r>
            <a:r>
              <a:rPr lang="ru-RU" dirty="0"/>
              <a:t>широкое понятие, которое будет включать </a:t>
            </a:r>
            <a:r>
              <a:rPr lang="ru-RU" dirty="0" smtClean="0"/>
              <a:t>рассматриваемое;        </a:t>
            </a:r>
          </a:p>
          <a:p>
            <a:pPr marL="514350" indent="-514350">
              <a:buAutoNum type="arabicParenR"/>
            </a:pPr>
            <a:r>
              <a:rPr lang="ru-RU" dirty="0" smtClean="0"/>
              <a:t> </a:t>
            </a:r>
            <a:r>
              <a:rPr lang="ru-RU" dirty="0" err="1"/>
              <a:t>рядоположенные</a:t>
            </a:r>
            <a:r>
              <a:rPr lang="ru-RU" dirty="0"/>
              <a:t>, совпадающие по объему и определенности </a:t>
            </a:r>
            <a:r>
              <a:rPr lang="ru-RU" dirty="0" smtClean="0"/>
              <a:t>признаков;  </a:t>
            </a:r>
          </a:p>
          <a:p>
            <a:pPr marL="514350" indent="-514350">
              <a:buAutoNum type="arabicParenR"/>
            </a:pPr>
            <a:r>
              <a:rPr lang="ru-RU" dirty="0" smtClean="0"/>
              <a:t> </a:t>
            </a:r>
            <a:r>
              <a:rPr lang="ru-RU" dirty="0"/>
              <a:t>более частные, входящие в состав </a:t>
            </a:r>
            <a:r>
              <a:rPr lang="ru-RU" dirty="0" smtClean="0"/>
              <a:t>понятия</a:t>
            </a:r>
            <a:r>
              <a:rPr lang="ru-RU" dirty="0"/>
              <a:t>;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smtClean="0"/>
              <a:t>конкретные </a:t>
            </a:r>
            <a:r>
              <a:rPr lang="ru-RU" dirty="0"/>
              <a:t>понятия.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0704569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Конструирование понятия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b="1" dirty="0"/>
              <a:t>Из приведенных слов  составить обществоведческое определение:</a:t>
            </a:r>
            <a:endParaRPr lang="ru-RU" dirty="0"/>
          </a:p>
          <a:p>
            <a:pPr algn="ctr">
              <a:buNone/>
            </a:pPr>
            <a:r>
              <a:rPr lang="ru-RU" b="1" dirty="0">
                <a:solidFill>
                  <a:srgbClr val="C00000"/>
                </a:solidFill>
              </a:rPr>
              <a:t>Уровень развития, более совершенный, менее совершенный, </a:t>
            </a:r>
            <a:r>
              <a:rPr lang="ru-RU" b="1" dirty="0" smtClean="0">
                <a:solidFill>
                  <a:srgbClr val="C00000"/>
                </a:solidFill>
              </a:rPr>
              <a:t>переход</a:t>
            </a: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 </a:t>
            </a:r>
            <a:r>
              <a:rPr lang="ru-RU" b="1" dirty="0">
                <a:solidFill>
                  <a:srgbClr val="C00000"/>
                </a:solidFill>
              </a:rPr>
              <a:t>( </a:t>
            </a:r>
            <a:r>
              <a:rPr lang="ru-RU" b="1" u="sng" dirty="0">
                <a:solidFill>
                  <a:srgbClr val="C00000"/>
                </a:solidFill>
              </a:rPr>
              <a:t>уровень развития </a:t>
            </a:r>
            <a:r>
              <a:rPr lang="ru-RU" dirty="0">
                <a:solidFill>
                  <a:srgbClr val="C00000"/>
                </a:solidFill>
              </a:rPr>
              <a:t>от менее совершенного к более совершенному - </a:t>
            </a:r>
            <a:r>
              <a:rPr lang="ru-RU" b="1" u="sng" dirty="0">
                <a:solidFill>
                  <a:srgbClr val="C00000"/>
                </a:solidFill>
              </a:rPr>
              <a:t>прогресс</a:t>
            </a:r>
            <a:r>
              <a:rPr lang="ru-RU" b="1" dirty="0">
                <a:solidFill>
                  <a:srgbClr val="C00000"/>
                </a:solidFill>
              </a:rPr>
              <a:t>)</a:t>
            </a:r>
            <a:endParaRPr lang="ru-RU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>
                <a:solidFill>
                  <a:srgbClr val="C00000"/>
                </a:solidFill>
              </a:rPr>
              <a:t> </a:t>
            </a:r>
            <a:endParaRPr lang="ru-RU" dirty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7571184" cy="5865515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dirty="0" smtClean="0"/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Систематическая понятийная работа должна пронизывать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весь процесс обучения .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 Её цель – формирование умения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активно пользоваться обществоведческими понятиями, употреблять их в своей речи. </a:t>
            </a:r>
          </a:p>
          <a:p>
            <a:pPr algn="ctr">
              <a:lnSpc>
                <a:spcPct val="120000"/>
              </a:lnSpc>
              <a:buNone/>
            </a:pPr>
            <a:endParaRPr lang="ru-RU" sz="2900" dirty="0" smtClean="0"/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В результате целенаправленной работы с понятиями и терминами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успешнее решаются задачи обучения . По мере того, как </a:t>
            </a:r>
            <a:r>
              <a:rPr lang="ru-RU" sz="2900" b="1" dirty="0" smtClean="0"/>
              <a:t>речь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школьников приобретает всё </a:t>
            </a:r>
            <a:r>
              <a:rPr lang="ru-RU" sz="2900" b="1" dirty="0" smtClean="0"/>
              <a:t>большую содержательность</a:t>
            </a:r>
            <a:r>
              <a:rPr lang="ru-RU" sz="2900" dirty="0" smtClean="0"/>
              <a:t>,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расширяется возможность пользоваться </a:t>
            </a:r>
            <a:r>
              <a:rPr lang="ru-RU" sz="2900" b="1" dirty="0" smtClean="0"/>
              <a:t>речью</a:t>
            </a:r>
            <a:r>
              <a:rPr lang="ru-RU" sz="2900" dirty="0" smtClean="0"/>
              <a:t> </a:t>
            </a:r>
            <a:r>
              <a:rPr lang="ru-RU" sz="2900" b="1" dirty="0" smtClean="0"/>
              <a:t>как средством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b="1" dirty="0" smtClean="0"/>
              <a:t>интеллектуальной деятельности</a:t>
            </a:r>
            <a:r>
              <a:rPr lang="ru-RU" sz="2900" dirty="0" smtClean="0"/>
              <a:t>. Обучающиеся не испытывают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дискомфорта в </a:t>
            </a:r>
            <a:r>
              <a:rPr lang="ru-RU" sz="2900" b="1" dirty="0" smtClean="0"/>
              <a:t>дискуссиях</a:t>
            </a:r>
            <a:r>
              <a:rPr lang="ru-RU" sz="2900" dirty="0" smtClean="0"/>
              <a:t>, приобретают </a:t>
            </a:r>
            <a:r>
              <a:rPr lang="ru-RU" sz="2900" b="1" dirty="0" smtClean="0"/>
              <a:t>навыки</a:t>
            </a:r>
            <a:r>
              <a:rPr lang="ru-RU" sz="2900" dirty="0" smtClean="0"/>
              <a:t> написания </a:t>
            </a:r>
            <a:r>
              <a:rPr lang="ru-RU" sz="2900" b="1" dirty="0" smtClean="0"/>
              <a:t>эссе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на поставленную проблему, </a:t>
            </a:r>
            <a:r>
              <a:rPr lang="ru-RU" sz="2900" b="1" dirty="0" smtClean="0"/>
              <a:t>работы с научным текстом</a:t>
            </a:r>
            <a:r>
              <a:rPr lang="ru-RU" sz="2900" dirty="0" smtClean="0"/>
              <a:t>, </a:t>
            </a:r>
          </a:p>
          <a:p>
            <a:pPr algn="ctr">
              <a:lnSpc>
                <a:spcPct val="120000"/>
              </a:lnSpc>
              <a:buNone/>
            </a:pPr>
            <a:r>
              <a:rPr lang="ru-RU" sz="2900" dirty="0" smtClean="0"/>
              <a:t>что важно при подготовке к ЕГЭ по обществознанию и истории.</a:t>
            </a:r>
          </a:p>
          <a:p>
            <a:pPr algn="ctr">
              <a:lnSpc>
                <a:spcPct val="120000"/>
              </a:lnSpc>
            </a:pPr>
            <a:endParaRPr lang="ru-RU" sz="29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7571184" cy="5870575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dirty="0" smtClean="0"/>
              <a:t>    Формирование </a:t>
            </a:r>
            <a:r>
              <a:rPr lang="ru-RU" dirty="0"/>
              <a:t>понятий требует развития произвольного мышления, логической памяти, абстракции, сравнения, неординарности в трактовке и одной памятью здесь не обойтись. Нужно идти от простого к сложного, от знакомого к незнакомому, от единичного к сложному.</a:t>
            </a:r>
          </a:p>
          <a:p>
            <a:pPr>
              <a:buFont typeface="Wingdings" pitchFamily="2" charset="2"/>
              <a:buNone/>
            </a:pPr>
            <a:r>
              <a:rPr lang="ru-RU" dirty="0"/>
              <a:t>                     Л.С. </a:t>
            </a:r>
            <a:r>
              <a:rPr lang="ru-RU" dirty="0" err="1"/>
              <a:t>Выготский</a:t>
            </a:r>
            <a:endParaRPr lang="ru-RU" dirty="0"/>
          </a:p>
        </p:txBody>
      </p:sp>
      <p:pic>
        <p:nvPicPr>
          <p:cNvPr id="3" name="Рисунок 2" descr="http://eois.mskobr.ru/book_images/img_79893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618529">
            <a:off x="5139651" y="3779993"/>
            <a:ext cx="173181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Системно-деятельностный</a:t>
            </a:r>
            <a:r>
              <a:rPr lang="ru-RU" dirty="0" smtClean="0"/>
              <a:t> подход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i="1" dirty="0" smtClean="0"/>
              <a:t>Принцип деятельности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Принцип непрерывности</a:t>
            </a:r>
            <a:r>
              <a:rPr lang="ru-RU" i="1" dirty="0" smtClean="0"/>
              <a:t> </a:t>
            </a:r>
            <a:endParaRPr lang="ru-RU" dirty="0" smtClean="0"/>
          </a:p>
          <a:p>
            <a:r>
              <a:rPr lang="ru-RU" b="1" i="1" dirty="0" smtClean="0"/>
              <a:t>Принцип целостного представления о мире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Принцип минимакса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Принцип психологической комфортности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Принцип вариативности</a:t>
            </a:r>
          </a:p>
          <a:p>
            <a:r>
              <a:rPr lang="ru-RU" dirty="0" smtClean="0"/>
              <a:t> </a:t>
            </a:r>
            <a:r>
              <a:rPr lang="ru-RU" b="1" i="1" dirty="0" smtClean="0"/>
              <a:t>Принцип творчества</a:t>
            </a:r>
            <a:r>
              <a:rPr lang="ru-RU" dirty="0" smtClean="0"/>
              <a:t> 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Методы формирования понятий</a:t>
            </a:r>
            <a:endParaRPr lang="ru-RU" sz="3200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24745"/>
            <a:ext cx="4040188" cy="432047"/>
          </a:xfrm>
        </p:spPr>
        <p:txBody>
          <a:bodyPr>
            <a:normAutofit/>
          </a:bodyPr>
          <a:lstStyle/>
          <a:p>
            <a:r>
              <a:rPr lang="ru-RU" dirty="0" smtClean="0"/>
              <a:t>Индуктивный метод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>
          <a:xfrm>
            <a:off x="4645025" y="1052737"/>
            <a:ext cx="4041775" cy="504056"/>
          </a:xfrm>
        </p:spPr>
        <p:txBody>
          <a:bodyPr/>
          <a:lstStyle/>
          <a:p>
            <a:pPr algn="ctr"/>
            <a:r>
              <a:rPr lang="ru-RU" dirty="0" smtClean="0"/>
              <a:t>Дедуктивный метод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1916832"/>
            <a:ext cx="4040188" cy="420933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Умения проводить мыслительные операции: наблюдение, анализ, синтез, сравнение, а затем обобщать информацию. </a:t>
            </a:r>
          </a:p>
          <a:p>
            <a:r>
              <a:rPr lang="ru-RU" sz="2000" b="1" dirty="0" smtClean="0"/>
              <a:t>Задача учителя – перевести знания с уровня представлений на уровень теоретического осмысления.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988840"/>
            <a:ext cx="4041775" cy="413732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Учитель сначала вводит понятие, оперирует понятием в изложении материала, конкретизирует его содержание. </a:t>
            </a:r>
          </a:p>
          <a:p>
            <a:r>
              <a:rPr lang="ru-RU" sz="2000" dirty="0" smtClean="0"/>
              <a:t>Ко времени обязательного введения понятия ученики уже знакомы с ним, что обеспечивает успех его усвоения.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0"/>
            <a:ext cx="7239000" cy="32004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7239000" cy="5403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  </a:t>
            </a:r>
            <a:r>
              <a:rPr lang="ru-RU" sz="3200" b="1" dirty="0" smtClean="0"/>
              <a:t>Понятие </a:t>
            </a:r>
            <a:r>
              <a:rPr lang="ru-RU" sz="3200" dirty="0" smtClean="0"/>
              <a:t>- это форма мышления, которая отражает общие и существенные признаки познаваемых предметов или явлений. Каждое понятие состоит из термина и определения. </a:t>
            </a:r>
            <a:r>
              <a:rPr lang="ru-RU" sz="3200" b="1" dirty="0" smtClean="0"/>
              <a:t>Термин понятия</a:t>
            </a:r>
            <a:r>
              <a:rPr lang="ru-RU" sz="3200" dirty="0" smtClean="0"/>
              <a:t> - это его "имя", то есть то слово, которым это понятие названо, </a:t>
            </a:r>
            <a:r>
              <a:rPr lang="ru-RU" sz="3200" b="1" dirty="0" smtClean="0"/>
              <a:t>определение</a:t>
            </a:r>
            <a:r>
              <a:rPr lang="ru-RU" sz="3200" dirty="0" smtClean="0"/>
              <a:t> - это содержание понятия.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три фазы усвоения понятия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499176" cy="4846320"/>
          </a:xfrm>
        </p:spPr>
        <p:txBody>
          <a:bodyPr/>
          <a:lstStyle/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r>
              <a:rPr lang="ru-RU" sz="3200" b="1" dirty="0" smtClean="0"/>
              <a:t>А - Преактивная (подготовительная) фаза</a:t>
            </a:r>
          </a:p>
          <a:p>
            <a:pPr fontAlgn="base">
              <a:buNone/>
            </a:pPr>
            <a:r>
              <a:rPr lang="ru-RU" sz="3200" b="1" dirty="0" smtClean="0"/>
              <a:t>В - Фаза активного взаимодействия с учащимися для обучения их намеченному понятию. </a:t>
            </a:r>
          </a:p>
          <a:p>
            <a:pPr fontAlgn="base">
              <a:buNone/>
            </a:pPr>
            <a:r>
              <a:rPr lang="ru-RU" sz="3200" b="1" dirty="0" smtClean="0"/>
              <a:t>С - Фаза оценки результатов обучения.</a:t>
            </a:r>
          </a:p>
          <a:p>
            <a:pPr>
              <a:buNone/>
            </a:pPr>
            <a:endParaRPr lang="ru-RU" sz="32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Алгоритм введения понятий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>
            <a:noAutofit/>
          </a:bodyPr>
          <a:lstStyle/>
          <a:p>
            <a:pPr lvl="0" fontAlgn="base"/>
            <a:r>
              <a:rPr lang="ru-RU" sz="3200" b="1" dirty="0"/>
              <a:t>Обращение к этимологии слова. </a:t>
            </a:r>
          </a:p>
          <a:p>
            <a:pPr lvl="0" fontAlgn="base"/>
            <a:r>
              <a:rPr lang="ru-RU" sz="3200" b="1" dirty="0"/>
              <a:t>Выстраивание ассоциаций. </a:t>
            </a:r>
          </a:p>
          <a:p>
            <a:pPr lvl="0" fontAlgn="base"/>
            <a:r>
              <a:rPr lang="ru-RU" sz="3200" b="1" dirty="0"/>
              <a:t>Выделение существенного признака понятия. </a:t>
            </a:r>
          </a:p>
          <a:p>
            <a:pPr lvl="0" fontAlgn="base"/>
            <a:r>
              <a:rPr lang="ru-RU" sz="3200" b="1" dirty="0"/>
              <a:t>Установление категориальных принадлежностей. </a:t>
            </a:r>
          </a:p>
          <a:p>
            <a:pPr lvl="0" fontAlgn="base"/>
            <a:r>
              <a:rPr lang="ru-RU" sz="3200" b="1" dirty="0"/>
              <a:t>Сравнение с другими понятиями. </a:t>
            </a:r>
          </a:p>
          <a:p>
            <a:pPr lvl="0" fontAlgn="base"/>
            <a:r>
              <a:rPr lang="ru-RU" sz="3200" b="1" dirty="0"/>
              <a:t>Введение понятия. </a:t>
            </a:r>
          </a:p>
          <a:p>
            <a:pPr lvl="0" fontAlgn="base"/>
            <a:r>
              <a:rPr lang="ru-RU" sz="3200" b="1" dirty="0"/>
              <a:t>Выстраивание логических взаимосвязей. </a:t>
            </a:r>
          </a:p>
          <a:p>
            <a:pPr marL="0" indent="0">
              <a:buNone/>
            </a:pPr>
            <a:endParaRPr lang="ru-RU" sz="3200" b="1" dirty="0"/>
          </a:p>
        </p:txBody>
      </p:sp>
    </p:spTree>
    <p:extLst>
      <p:ext uri="{BB962C8B-B14F-4D97-AF65-F5344CB8AC3E}">
        <p14:creationId xmlns="" xmlns:p14="http://schemas.microsoft.com/office/powerpoint/2010/main" val="169965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260648"/>
          <a:ext cx="8064897" cy="6415709"/>
        </p:xfrm>
        <a:graphic>
          <a:graphicData uri="http://schemas.openxmlformats.org/drawingml/2006/table">
            <a:tbl>
              <a:tblPr/>
              <a:tblGrid>
                <a:gridCol w="1361760"/>
                <a:gridCol w="1808044"/>
                <a:gridCol w="2144236"/>
                <a:gridCol w="2750857"/>
              </a:tblGrid>
              <a:tr h="122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Название объекта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Что такое?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(родовое понятие)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</a:rPr>
                        <a:t>Что делает?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Какая? Какое? Какой? Что?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</a:rPr>
                        <a:t>(видовое отличие)</a:t>
                      </a: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История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Наука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Изучает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Прошлое, люди человечество, события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8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Понятие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Мысль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Утверждает, обобщает, вычленяет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Предметы, явления, свойства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3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-------------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Институт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</a:rPr>
                        <a:t>Формирует, развивает, приобщает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Знания, умения, навыки, культура, способности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4352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Человек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/>
                </a:solidFill>
              </a:rPr>
              <a:t>Приём скелета или каркаса</a:t>
            </a:r>
            <a:endParaRPr lang="ru-RU" dirty="0">
              <a:solidFill>
                <a:schemeClr val="accent1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92494739"/>
              </p:ext>
            </p:extLst>
          </p:nvPr>
        </p:nvGraphicFramePr>
        <p:xfrm>
          <a:off x="179512" y="764704"/>
          <a:ext cx="7920880" cy="666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64"/>
                <a:gridCol w="3744416"/>
              </a:tblGrid>
              <a:tr h="6669400">
                <a:tc>
                  <a:txBody>
                    <a:bodyPr/>
                    <a:lstStyle/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Autarkeia</a:t>
                      </a:r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греч</a:t>
                      </a:r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.)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– самоудовлетворение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Autokrateia</a:t>
                      </a:r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греч</a:t>
                      </a:r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.) – 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самовластие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Adaptatio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(лат.) –приспособление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Accredo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(лат.) – доверяю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Alter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(лат.)  один из двух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Associatio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(лат.) соединение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Audito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(лат) слушатель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Auctio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(лат) продажа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Banco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(итал.) лавка менялы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Rotto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(итал. ) сломанный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Bursa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(лат)  кошелек</a:t>
                      </a:r>
                    </a:p>
                    <a:p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Valuta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итал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  стоимость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Visus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(лат.)  увиденный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Gilde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(нем.)  корпорация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Grant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(англ.)  дотация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 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(лат)  движение вниз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Valeo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(лат)   стою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Dumping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(англ.) сбрасываю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Deficit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(англ.) недостаёт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Dividendus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(лат.) подлежащий разделу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Dotatio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(лат.) дар</a:t>
                      </a:r>
                    </a:p>
                    <a:p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Image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(лат) вид</a:t>
                      </a:r>
                    </a:p>
                    <a:p>
                      <a:r>
                        <a:rPr kumimoji="0" lang="en-US" sz="2400" b="1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Instantia</a:t>
                      </a:r>
                      <a:r>
                        <a:rPr kumimoji="0" lang="en-US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(</a:t>
                      </a:r>
                      <a:r>
                        <a:rPr kumimoji="0" lang="ru-RU" sz="2400" b="1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лат.) близость</a:t>
                      </a:r>
                    </a:p>
                    <a:p>
                      <a:endParaRPr lang="ru-RU" sz="24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67507181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1713</TotalTime>
  <Words>660</Words>
  <Application>Microsoft Office PowerPoint</Application>
  <PresentationFormat>Экран (4:3)</PresentationFormat>
  <Paragraphs>113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Формирование понятийного аппарата на уроках обществознания  и истории   </vt:lpstr>
      <vt:lpstr>Слайд 2</vt:lpstr>
      <vt:lpstr>Системно-деятельностный подход</vt:lpstr>
      <vt:lpstr>Методы формирования понятий</vt:lpstr>
      <vt:lpstr>Слайд 5</vt:lpstr>
      <vt:lpstr>три фазы усвоения понятия</vt:lpstr>
      <vt:lpstr>Алгоритм введения понятий</vt:lpstr>
      <vt:lpstr>Слайд 8</vt:lpstr>
      <vt:lpstr>Приём скелета или каркаса</vt:lpstr>
      <vt:lpstr>  “Я слышу – я забываю,  я вижу – я запоминаю,  я делаю – я усваиваю”</vt:lpstr>
      <vt:lpstr>Денотатный граф </vt:lpstr>
      <vt:lpstr>Слайд 12</vt:lpstr>
      <vt:lpstr>Слайд 13</vt:lpstr>
      <vt:lpstr>Гнездо понятий</vt:lpstr>
      <vt:lpstr>Конструирование понятия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понятийного аппарата  на уроках истории</dc:title>
  <dc:creator>Школа88</dc:creator>
  <cp:lastModifiedBy>История</cp:lastModifiedBy>
  <cp:revision>94</cp:revision>
  <dcterms:created xsi:type="dcterms:W3CDTF">2015-10-04T12:07:15Z</dcterms:created>
  <dcterms:modified xsi:type="dcterms:W3CDTF">2019-12-15T21:22:36Z</dcterms:modified>
</cp:coreProperties>
</file>