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0" r:id="rId4"/>
    <p:sldId id="258" r:id="rId5"/>
    <p:sldId id="259" r:id="rId6"/>
    <p:sldId id="263" r:id="rId7"/>
    <p:sldId id="262" r:id="rId8"/>
    <p:sldId id="261" r:id="rId9"/>
    <p:sldId id="267" r:id="rId10"/>
    <p:sldId id="266" r:id="rId11"/>
    <p:sldId id="265" r:id="rId12"/>
    <p:sldId id="264" r:id="rId13"/>
    <p:sldId id="272" r:id="rId14"/>
    <p:sldId id="271" r:id="rId15"/>
    <p:sldId id="268" r:id="rId16"/>
    <p:sldId id="275" r:id="rId17"/>
    <p:sldId id="274" r:id="rId18"/>
    <p:sldId id="273" r:id="rId19"/>
    <p:sldId id="279" r:id="rId20"/>
    <p:sldId id="277" r:id="rId21"/>
    <p:sldId id="276" r:id="rId22"/>
    <p:sldId id="285"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7A4B637-DFE5-41CF-A70C-479FD5EB2E0F}" type="datetimeFigureOut">
              <a:rPr lang="ru-RU" smtClean="0"/>
              <a:t>20.12.2019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5E2A1-AB0B-4189-AF5D-18E76AC3AA64}"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7A4B637-DFE5-41CF-A70C-479FD5EB2E0F}" type="datetimeFigureOut">
              <a:rPr lang="ru-RU" smtClean="0"/>
              <a:t>20.12.2019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5E2A1-AB0B-4189-AF5D-18E76AC3AA6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87A4B637-DFE5-41CF-A70C-479FD5EB2E0F}" type="datetimeFigureOut">
              <a:rPr lang="ru-RU" smtClean="0"/>
              <a:t>20.12.2019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5E2A1-AB0B-4189-AF5D-18E76AC3AA6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7A4B637-DFE5-41CF-A70C-479FD5EB2E0F}" type="datetimeFigureOut">
              <a:rPr lang="ru-RU" smtClean="0"/>
              <a:t>20.12.2019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5E2A1-AB0B-4189-AF5D-18E76AC3AA64}"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7A4B637-DFE5-41CF-A70C-479FD5EB2E0F}" type="datetimeFigureOut">
              <a:rPr lang="ru-RU" smtClean="0"/>
              <a:t>20.12.2019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145E2A1-AB0B-4189-AF5D-18E76AC3AA6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7A4B637-DFE5-41CF-A70C-479FD5EB2E0F}" type="datetimeFigureOut">
              <a:rPr lang="ru-RU" smtClean="0"/>
              <a:t>20.12.2019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5E2A1-AB0B-4189-AF5D-18E76AC3AA64}"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7A4B637-DFE5-41CF-A70C-479FD5EB2E0F}" type="datetimeFigureOut">
              <a:rPr lang="ru-RU" smtClean="0"/>
              <a:t>20.12.2019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145E2A1-AB0B-4189-AF5D-18E76AC3AA64}"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7A4B637-DFE5-41CF-A70C-479FD5EB2E0F}" type="datetimeFigureOut">
              <a:rPr lang="ru-RU" smtClean="0"/>
              <a:t>20.12.2019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145E2A1-AB0B-4189-AF5D-18E76AC3AA6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A4B637-DFE5-41CF-A70C-479FD5EB2E0F}" type="datetimeFigureOut">
              <a:rPr lang="ru-RU" smtClean="0"/>
              <a:t>20.12.2019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145E2A1-AB0B-4189-AF5D-18E76AC3AA6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7A4B637-DFE5-41CF-A70C-479FD5EB2E0F}" type="datetimeFigureOut">
              <a:rPr lang="ru-RU" smtClean="0"/>
              <a:t>20.12.2019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5E2A1-AB0B-4189-AF5D-18E76AC3AA64}"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7A4B637-DFE5-41CF-A70C-479FD5EB2E0F}" type="datetimeFigureOut">
              <a:rPr lang="ru-RU" smtClean="0"/>
              <a:t>20.12.2019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145E2A1-AB0B-4189-AF5D-18E76AC3AA64}"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87A4B637-DFE5-41CF-A70C-479FD5EB2E0F}" type="datetimeFigureOut">
              <a:rPr lang="ru-RU" smtClean="0"/>
              <a:t>20.12.2019</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C145E2A1-AB0B-4189-AF5D-18E76AC3AA6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 Target="slide2.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slide" Target="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2.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hyperlink" Target="http://tuvaculture.ru/uploads/posts/2011-06/1308541956_doshp.jpg" TargetMode="External"/><Relationship Id="rId2" Type="http://schemas.openxmlformats.org/officeDocument/2006/relationships/slide" Target="slide2.xml"/><Relationship Id="rId1" Type="http://schemas.openxmlformats.org/officeDocument/2006/relationships/slideLayout" Target="../slideLayouts/slideLayout9.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hyperlink" Target="http://tuvaculture.ru/uploads/posts/2011-06/1308541983_chadagan.jpg" TargetMode="External"/><Relationship Id="rId2" Type="http://schemas.openxmlformats.org/officeDocument/2006/relationships/slide" Target="slide2.xml"/><Relationship Id="rId1" Type="http://schemas.openxmlformats.org/officeDocument/2006/relationships/slideLayout" Target="../slideLayouts/slideLayout9.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2.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hyperlink" Target="http://tuvaculture.ru/uploads/posts/2011-06/1308541946_kengirge.jpg" TargetMode="External"/><Relationship Id="rId2" Type="http://schemas.openxmlformats.org/officeDocument/2006/relationships/slide" Target="slide2.xml"/><Relationship Id="rId1" Type="http://schemas.openxmlformats.org/officeDocument/2006/relationships/slideLayout" Target="../slideLayouts/slideLayout9.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hyperlink" Target="http://tuvaculture.ru/uploads/posts/2011-06/1308541907_chanzy1.jpg" TargetMode="External"/><Relationship Id="rId2" Type="http://schemas.openxmlformats.org/officeDocument/2006/relationships/slide" Target="slide2.xml"/><Relationship Id="rId1" Type="http://schemas.openxmlformats.org/officeDocument/2006/relationships/slideLayout" Target="../slideLayouts/slideLayout9.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hyperlink" Target="http://tuvaculture.ru/uploads/posts/2011-06/1308542219_bubench50pk_600.jpg" TargetMode="External"/><Relationship Id="rId2" Type="http://schemas.openxmlformats.org/officeDocument/2006/relationships/slide" Target="slide2.xml"/><Relationship Id="rId1" Type="http://schemas.openxmlformats.org/officeDocument/2006/relationships/slideLayout" Target="../slideLayouts/slideLayout9.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51520" y="4221088"/>
            <a:ext cx="8424935" cy="2232247"/>
          </a:xfrm>
        </p:spPr>
        <p:txBody>
          <a:bodyPr>
            <a:normAutofit fontScale="92500" lnSpcReduction="10000"/>
          </a:bodyPr>
          <a:lstStyle/>
          <a:p>
            <a:pPr algn="r"/>
            <a:r>
              <a:rPr lang="ru-RU" sz="3200" b="1" i="1" u="sng" dirty="0" smtClean="0"/>
              <a:t>Выполнила: </a:t>
            </a:r>
            <a:r>
              <a:rPr lang="ru-RU" sz="3200" b="1" i="1" u="sng" dirty="0" err="1" smtClean="0"/>
              <a:t>Саая</a:t>
            </a:r>
            <a:r>
              <a:rPr lang="ru-RU" sz="3200" b="1" i="1" u="sng" dirty="0" smtClean="0"/>
              <a:t> </a:t>
            </a:r>
            <a:r>
              <a:rPr lang="ru-RU" sz="3200" b="1" i="1" u="sng" dirty="0" err="1" smtClean="0"/>
              <a:t>Айдысмаа</a:t>
            </a:r>
            <a:r>
              <a:rPr lang="ru-RU" sz="3200" b="1" i="1" u="sng" dirty="0" smtClean="0"/>
              <a:t> Валентиновна – </a:t>
            </a:r>
            <a:r>
              <a:rPr lang="ru-RU" sz="2600" b="1" i="1" u="sng" dirty="0" smtClean="0"/>
              <a:t>библиотекарь МБОУ </a:t>
            </a:r>
            <a:r>
              <a:rPr lang="ru-RU" sz="2600" b="1" i="1" u="sng" dirty="0" err="1" smtClean="0"/>
              <a:t>Моген-Буренской</a:t>
            </a:r>
            <a:r>
              <a:rPr lang="ru-RU" sz="2600" b="1" i="1" u="sng" dirty="0" smtClean="0"/>
              <a:t> СОШ </a:t>
            </a:r>
            <a:r>
              <a:rPr lang="ru-RU" sz="2600" b="1" i="1" u="sng" dirty="0" err="1" smtClean="0"/>
              <a:t>Монгун-Тайгинского</a:t>
            </a:r>
            <a:r>
              <a:rPr lang="ru-RU" sz="2600" b="1" i="1" u="sng" dirty="0" smtClean="0"/>
              <a:t> </a:t>
            </a:r>
            <a:r>
              <a:rPr lang="ru-RU" sz="2600" b="1" i="1" u="sng" dirty="0" err="1" smtClean="0"/>
              <a:t>кожууна</a:t>
            </a:r>
            <a:r>
              <a:rPr lang="ru-RU" sz="2600" b="1" i="1" u="sng" dirty="0" smtClean="0"/>
              <a:t> Республики Тыва</a:t>
            </a:r>
          </a:p>
          <a:p>
            <a:pPr algn="r"/>
            <a:endParaRPr lang="ru-RU" sz="2600" b="1" i="1" u="sng" dirty="0" smtClean="0"/>
          </a:p>
          <a:p>
            <a:pPr algn="ctr"/>
            <a:r>
              <a:rPr lang="ru-RU" sz="2600" b="1" i="1" u="sng" dirty="0"/>
              <a:t>с</a:t>
            </a:r>
            <a:r>
              <a:rPr lang="ru-RU" sz="2600" b="1" i="1" u="sng" dirty="0" smtClean="0"/>
              <a:t>. Кызыл-Хая, 2014 год</a:t>
            </a:r>
            <a:endParaRPr lang="ru-RU" sz="2600" b="1" i="1" u="sng" dirty="0"/>
          </a:p>
        </p:txBody>
      </p:sp>
      <p:sp>
        <p:nvSpPr>
          <p:cNvPr id="2" name="Заголовок 1"/>
          <p:cNvSpPr>
            <a:spLocks noGrp="1"/>
          </p:cNvSpPr>
          <p:nvPr>
            <p:ph type="ctrTitle"/>
          </p:nvPr>
        </p:nvSpPr>
        <p:spPr>
          <a:xfrm>
            <a:off x="899592" y="764704"/>
            <a:ext cx="7175351" cy="5240873"/>
          </a:xfrm>
        </p:spPr>
        <p:txBody>
          <a:bodyPr/>
          <a:lstStyle/>
          <a:p>
            <a:pPr marL="182880" indent="0" algn="ctr">
              <a:buNone/>
            </a:pPr>
            <a:r>
              <a:rPr lang="ru-RU" sz="6600" i="1" dirty="0" smtClean="0">
                <a:solidFill>
                  <a:srgbClr val="C00000"/>
                </a:solidFill>
                <a:cs typeface="Arabic Typesetting" pitchFamily="66" charset="-78"/>
              </a:rPr>
              <a:t>МУЗЫКАЛЬНЫЕ ИНСТРУМЕНТЫ ТУВЫ</a:t>
            </a:r>
            <a:endParaRPr lang="ru-RU" sz="6600" i="1" dirty="0">
              <a:solidFill>
                <a:srgbClr val="C00000"/>
              </a:solidFill>
              <a:cs typeface="Arabic Typesetting" pitchFamily="66" charset="-78"/>
            </a:endParaRPr>
          </a:p>
        </p:txBody>
      </p:sp>
    </p:spTree>
    <p:extLst>
      <p:ext uri="{BB962C8B-B14F-4D97-AF65-F5344CB8AC3E}">
        <p14:creationId xmlns:p14="http://schemas.microsoft.com/office/powerpoint/2010/main" val="41911422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323528" y="620688"/>
            <a:ext cx="4608511" cy="5976664"/>
          </a:xfrm>
        </p:spPr>
        <p:txBody>
          <a:bodyPr>
            <a:noAutofit/>
          </a:bodyPr>
          <a:lstStyle/>
          <a:p>
            <a:pPr marL="0" indent="0">
              <a:buNone/>
            </a:pPr>
            <a:r>
              <a:rPr lang="ru-RU" sz="1800" dirty="0" err="1">
                <a:solidFill>
                  <a:srgbClr val="002060"/>
                </a:solidFill>
              </a:rPr>
              <a:t>Лимби</a:t>
            </a:r>
            <a:r>
              <a:rPr lang="ru-RU" sz="1800" dirty="0">
                <a:solidFill>
                  <a:srgbClr val="002060"/>
                </a:solidFill>
              </a:rPr>
              <a:t> - поперечная флейта с пальцевыми отверстиями.</a:t>
            </a:r>
          </a:p>
          <a:p>
            <a:pPr marL="0" indent="0">
              <a:buNone/>
            </a:pPr>
            <a:r>
              <a:rPr lang="ru-RU" sz="1800" dirty="0" err="1">
                <a:solidFill>
                  <a:srgbClr val="002060"/>
                </a:solidFill>
              </a:rPr>
              <a:t>Лимби</a:t>
            </a:r>
            <a:r>
              <a:rPr lang="ru-RU" sz="1800" dirty="0">
                <a:solidFill>
                  <a:srgbClr val="002060"/>
                </a:solidFill>
              </a:rPr>
              <a:t> изготавливается из бамбука, позднее из дерева или пластмассы. Длина инструмента колеблется от 50 до 66 см. Трубка закрыта в верхнем конце деревянной пробкой. Ее диаметр -от 2 до 3 см. Ближе к верхнему концу трубки расположено вдувное отверстие. На некотором расстоянии от него иногда делается второе отверстие, заклеенное тонкой бумагой, для особой тембровой окраски звука.</a:t>
            </a:r>
          </a:p>
          <a:p>
            <a:pPr marL="0" indent="0">
              <a:buNone/>
            </a:pPr>
            <a:r>
              <a:rPr lang="ru-RU" sz="1800" dirty="0">
                <a:solidFill>
                  <a:srgbClr val="002060"/>
                </a:solidFill>
              </a:rPr>
              <a:t>Количество пальцевых отверстий у разных экземпляров тоже разное - от 7 до 11, но 7 основных отверстий, которые служат для изменения высоты звуков, остаются постоянными на всех экземплярах. Остальные используются для расширения диапазона.</a:t>
            </a:r>
          </a:p>
          <a:p>
            <a:pPr marL="0" indent="0">
              <a:buNone/>
            </a:pPr>
            <a:r>
              <a:rPr lang="ru-RU" sz="1800" dirty="0" err="1">
                <a:solidFill>
                  <a:srgbClr val="002060"/>
                </a:solidFill>
              </a:rPr>
              <a:t>Лимби</a:t>
            </a:r>
            <a:r>
              <a:rPr lang="ru-RU" sz="1800" dirty="0">
                <a:solidFill>
                  <a:srgbClr val="002060"/>
                </a:solidFill>
              </a:rPr>
              <a:t> имеет звонкое, прозрачное звучание</a:t>
            </a:r>
            <a:r>
              <a:rPr lang="ru-RU" sz="1800" dirty="0" smtClean="0">
                <a:solidFill>
                  <a:srgbClr val="002060"/>
                </a:solidFill>
              </a:rPr>
              <a:t>.</a:t>
            </a:r>
            <a:endParaRPr lang="ru-RU" sz="1800" dirty="0">
              <a:solidFill>
                <a:srgbClr val="002060"/>
              </a:solidFill>
            </a:endParaRPr>
          </a:p>
        </p:txBody>
      </p:sp>
      <p:sp>
        <p:nvSpPr>
          <p:cNvPr id="4" name="Заголовок 3"/>
          <p:cNvSpPr>
            <a:spLocks noGrp="1"/>
          </p:cNvSpPr>
          <p:nvPr>
            <p:ph type="title"/>
          </p:nvPr>
        </p:nvSpPr>
        <p:spPr>
          <a:xfrm>
            <a:off x="5580112" y="4464421"/>
            <a:ext cx="2808312" cy="1143000"/>
          </a:xfrm>
        </p:spPr>
        <p:txBody>
          <a:bodyPr/>
          <a:lstStyle/>
          <a:p>
            <a:pPr marL="0" indent="0">
              <a:buNone/>
            </a:pPr>
            <a:r>
              <a:rPr lang="ru-RU" dirty="0" err="1">
                <a:hlinkClick r:id="rId2" action="ppaction://hlinksldjump"/>
              </a:rPr>
              <a:t>Л</a:t>
            </a:r>
            <a:r>
              <a:rPr lang="ru-RU" dirty="0" err="1" smtClean="0">
                <a:hlinkClick r:id="rId2" action="ppaction://hlinksldjump"/>
              </a:rPr>
              <a:t>имби</a:t>
            </a:r>
            <a:endParaRPr lang="ru-RU" dirty="0"/>
          </a:p>
        </p:txBody>
      </p:sp>
      <p:pic>
        <p:nvPicPr>
          <p:cNvPr id="3074" name="Picture 2" descr="C:\Users\User\Pictures\инструменты\1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620688"/>
            <a:ext cx="3456384" cy="3765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31166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251520" y="548680"/>
            <a:ext cx="4608512" cy="5904656"/>
          </a:xfrm>
        </p:spPr>
        <p:txBody>
          <a:bodyPr>
            <a:normAutofit fontScale="92500"/>
          </a:bodyPr>
          <a:lstStyle/>
          <a:p>
            <a:pPr marL="0" indent="0">
              <a:buNone/>
            </a:pPr>
            <a:r>
              <a:rPr lang="ru-RU" sz="1800" dirty="0" err="1">
                <a:solidFill>
                  <a:srgbClr val="002060"/>
                </a:solidFill>
              </a:rPr>
              <a:t>Амырга</a:t>
            </a:r>
            <a:r>
              <a:rPr lang="ru-RU" sz="1800" dirty="0">
                <a:solidFill>
                  <a:srgbClr val="002060"/>
                </a:solidFill>
              </a:rPr>
              <a:t> - натуральная звукоподражатель­ная труба без мундштука. </a:t>
            </a:r>
            <a:r>
              <a:rPr lang="ru-RU" sz="1800" dirty="0" err="1">
                <a:solidFill>
                  <a:srgbClr val="002060"/>
                </a:solidFill>
              </a:rPr>
              <a:t>Амырга</a:t>
            </a:r>
            <a:r>
              <a:rPr lang="ru-RU" sz="1800" dirty="0">
                <a:solidFill>
                  <a:srgbClr val="002060"/>
                </a:solidFill>
              </a:rPr>
              <a:t> предста­вляет собой коническую деревянную трубу длиной около 50-60 см. Изготавливается она из двух половинок выдолбленной дре­весины, которые либо обтягиваются тонкой оболочкой кишок, либо склеиваются, либо скрепляются несколькими вязками из сухо­жилий или корой тальника, реже березы. При необходимости </a:t>
            </a:r>
            <a:r>
              <a:rPr lang="ru-RU" sz="1800" dirty="0" err="1">
                <a:solidFill>
                  <a:srgbClr val="002060"/>
                </a:solidFill>
              </a:rPr>
              <a:t>амырга</a:t>
            </a:r>
            <a:r>
              <a:rPr lang="ru-RU" sz="1800" dirty="0">
                <a:solidFill>
                  <a:srgbClr val="002060"/>
                </a:solidFill>
              </a:rPr>
              <a:t> изготавлива­ется и из бересты, срезанной в виде длин­ной ленточки и свернутой в виде конуса. Ту­винские охотники иногда могут использо­вать и полый ствол ружья в качестве </a:t>
            </a:r>
            <a:r>
              <a:rPr lang="ru-RU" sz="1800" dirty="0" err="1">
                <a:solidFill>
                  <a:srgbClr val="002060"/>
                </a:solidFill>
              </a:rPr>
              <a:t>амыр­га</a:t>
            </a:r>
            <a:r>
              <a:rPr lang="ru-RU" sz="1800" dirty="0">
                <a:solidFill>
                  <a:srgbClr val="002060"/>
                </a:solidFill>
              </a:rPr>
              <a:t>.</a:t>
            </a:r>
          </a:p>
          <a:p>
            <a:pPr marL="0" indent="0">
              <a:buNone/>
            </a:pPr>
            <a:r>
              <a:rPr lang="ru-RU" sz="1800" dirty="0" err="1">
                <a:solidFill>
                  <a:srgbClr val="002060"/>
                </a:solidFill>
              </a:rPr>
              <a:t>Амырга</a:t>
            </a:r>
            <a:r>
              <a:rPr lang="ru-RU" sz="1800" dirty="0">
                <a:solidFill>
                  <a:srgbClr val="002060"/>
                </a:solidFill>
              </a:rPr>
              <a:t> - разновидность охотничьего манка. На </a:t>
            </a:r>
            <a:r>
              <a:rPr lang="ru-RU" sz="1800" dirty="0" err="1">
                <a:solidFill>
                  <a:srgbClr val="002060"/>
                </a:solidFill>
              </a:rPr>
              <a:t>амырга</a:t>
            </a:r>
            <a:r>
              <a:rPr lang="ru-RU" sz="1800" dirty="0">
                <a:solidFill>
                  <a:srgbClr val="002060"/>
                </a:solidFill>
              </a:rPr>
              <a:t> извлекают звуки </a:t>
            </a:r>
            <a:r>
              <a:rPr lang="ru-RU" sz="1800" dirty="0" err="1">
                <a:solidFill>
                  <a:srgbClr val="002060"/>
                </a:solidFill>
              </a:rPr>
              <a:t>оберто</a:t>
            </a:r>
            <a:r>
              <a:rPr lang="ru-RU" sz="1800" dirty="0">
                <a:solidFill>
                  <a:srgbClr val="002060"/>
                </a:solidFill>
              </a:rPr>
              <a:t>-нового ряда, имитирующие крик марала путем втягивания в себя воздуха. Звук у </a:t>
            </a:r>
            <a:r>
              <a:rPr lang="ru-RU" sz="1800" dirty="0" err="1">
                <a:solidFill>
                  <a:srgbClr val="002060"/>
                </a:solidFill>
              </a:rPr>
              <a:t>амырга</a:t>
            </a:r>
            <a:r>
              <a:rPr lang="ru-RU" sz="1800" dirty="0">
                <a:solidFill>
                  <a:srgbClr val="002060"/>
                </a:solidFill>
              </a:rPr>
              <a:t> очень сильный. Кроме того звук уси­ливается за счет того, что в горных мест­ностях используется эффект эха</a:t>
            </a:r>
            <a:r>
              <a:rPr lang="ru-RU" sz="1800" dirty="0" smtClean="0">
                <a:solidFill>
                  <a:srgbClr val="002060"/>
                </a:solidFill>
              </a:rPr>
              <a:t>.</a:t>
            </a:r>
            <a:endParaRPr lang="ru-RU" sz="1800" dirty="0">
              <a:solidFill>
                <a:srgbClr val="002060"/>
              </a:solidFill>
            </a:endParaRPr>
          </a:p>
        </p:txBody>
      </p:sp>
      <p:sp>
        <p:nvSpPr>
          <p:cNvPr id="4" name="Заголовок 3"/>
          <p:cNvSpPr>
            <a:spLocks noGrp="1"/>
          </p:cNvSpPr>
          <p:nvPr>
            <p:ph type="title"/>
          </p:nvPr>
        </p:nvSpPr>
        <p:spPr>
          <a:xfrm>
            <a:off x="5148063" y="4464421"/>
            <a:ext cx="3240361" cy="1143000"/>
          </a:xfrm>
        </p:spPr>
        <p:txBody>
          <a:bodyPr/>
          <a:lstStyle/>
          <a:p>
            <a:pPr marL="0" indent="0">
              <a:buNone/>
            </a:pPr>
            <a:r>
              <a:rPr lang="ru-RU" dirty="0" err="1" smtClean="0">
                <a:hlinkClick r:id="rId2" action="ppaction://hlinksldjump"/>
              </a:rPr>
              <a:t>Амырга</a:t>
            </a:r>
            <a:endParaRPr lang="ru-R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404664"/>
            <a:ext cx="3888431" cy="38164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72004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395536" y="404664"/>
            <a:ext cx="4392487" cy="6120680"/>
          </a:xfrm>
        </p:spPr>
        <p:txBody>
          <a:bodyPr>
            <a:normAutofit fontScale="92500" lnSpcReduction="10000"/>
          </a:bodyPr>
          <a:lstStyle/>
          <a:p>
            <a:pPr marL="0" indent="0">
              <a:buNone/>
            </a:pPr>
            <a:r>
              <a:rPr lang="ru-RU" sz="1800" dirty="0" err="1">
                <a:solidFill>
                  <a:srgbClr val="002060"/>
                </a:solidFill>
              </a:rPr>
              <a:t>Кандан</a:t>
            </a:r>
            <a:r>
              <a:rPr lang="ru-RU" sz="1800" dirty="0">
                <a:solidFill>
                  <a:srgbClr val="002060"/>
                </a:solidFill>
              </a:rPr>
              <a:t> - духовой </a:t>
            </a:r>
            <a:r>
              <a:rPr lang="ru-RU" sz="1800" dirty="0" err="1">
                <a:solidFill>
                  <a:srgbClr val="002060"/>
                </a:solidFill>
              </a:rPr>
              <a:t>амбушюрный</a:t>
            </a:r>
            <a:r>
              <a:rPr lang="ru-RU" sz="1800" dirty="0">
                <a:solidFill>
                  <a:srgbClr val="002060"/>
                </a:solidFill>
              </a:rPr>
              <a:t> буддийский инструмент без боковых отверстий. </a:t>
            </a:r>
            <a:r>
              <a:rPr lang="ru-RU" sz="1800" dirty="0" err="1">
                <a:solidFill>
                  <a:srgbClr val="002060"/>
                </a:solidFill>
              </a:rPr>
              <a:t>Кандан</a:t>
            </a:r>
            <a:r>
              <a:rPr lang="ru-RU" sz="1800" dirty="0">
                <a:solidFill>
                  <a:srgbClr val="002060"/>
                </a:solidFill>
              </a:rPr>
              <a:t> -продольная слегка изогнутая труба, изготав­ливалась обычно из меди, а концы отделывались серебром. Раструб делался в виде головы дракона. Инструмент не имеет боковых отвер­стий. Общая длина-не более 30 см.</a:t>
            </a:r>
          </a:p>
          <a:p>
            <a:pPr marL="0" indent="0">
              <a:buNone/>
            </a:pPr>
            <a:r>
              <a:rPr lang="ru-RU" sz="1800" dirty="0">
                <a:solidFill>
                  <a:srgbClr val="002060"/>
                </a:solidFill>
              </a:rPr>
              <a:t>Использование этого инструмента в контексте религиозной символики строго регламентирова­но. В календарных обрядах ламаизма присут­ствует представление о возрастании активности злых духов в канун всех сезонных праздников и о необходимости предохранительных обрядов, магического подавления нечистой силы. Так, обряд «сор </a:t>
            </a:r>
            <a:r>
              <a:rPr lang="ru-RU" sz="1800" dirty="0" err="1">
                <a:solidFill>
                  <a:srgbClr val="002060"/>
                </a:solidFill>
              </a:rPr>
              <a:t>чалаар</a:t>
            </a:r>
            <a:r>
              <a:rPr lang="ru-RU" sz="1800" dirty="0">
                <a:solidFill>
                  <a:srgbClr val="002060"/>
                </a:solidFill>
              </a:rPr>
              <a:t>» - изгнание и уничтожение всех злых и враждебных духов - сопровождался звуками этого духового инструмента, который из­готавливается из бедренной кости человека.</a:t>
            </a:r>
          </a:p>
          <a:p>
            <a:endParaRPr lang="ru-RU" dirty="0"/>
          </a:p>
        </p:txBody>
      </p:sp>
      <p:sp>
        <p:nvSpPr>
          <p:cNvPr id="4" name="Заголовок 3"/>
          <p:cNvSpPr>
            <a:spLocks noGrp="1"/>
          </p:cNvSpPr>
          <p:nvPr>
            <p:ph type="title"/>
          </p:nvPr>
        </p:nvSpPr>
        <p:spPr>
          <a:xfrm>
            <a:off x="5364087" y="4464420"/>
            <a:ext cx="3291185" cy="1484859"/>
          </a:xfrm>
        </p:spPr>
        <p:txBody>
          <a:bodyPr/>
          <a:lstStyle/>
          <a:p>
            <a:pPr marL="0" indent="0">
              <a:buNone/>
            </a:pPr>
            <a:r>
              <a:rPr lang="ru-RU" dirty="0" err="1" smtClean="0">
                <a:hlinkClick r:id="rId2" action="ppaction://hlinksldjump"/>
              </a:rPr>
              <a:t>Кандан</a:t>
            </a:r>
            <a:endParaRPr lang="ru-R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404664"/>
            <a:ext cx="3651225" cy="43056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109062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323528" y="325437"/>
            <a:ext cx="4464495" cy="6199907"/>
          </a:xfrm>
        </p:spPr>
        <p:txBody>
          <a:bodyPr>
            <a:normAutofit/>
          </a:bodyPr>
          <a:lstStyle/>
          <a:p>
            <a:pPr marL="0" indent="0">
              <a:buNone/>
            </a:pPr>
            <a:r>
              <a:rPr lang="ru-RU" sz="1800" dirty="0" err="1" smtClean="0">
                <a:solidFill>
                  <a:srgbClr val="002060"/>
                </a:solidFill>
              </a:rPr>
              <a:t>Конга</a:t>
            </a:r>
            <a:r>
              <a:rPr lang="ru-RU" sz="1800" dirty="0" smtClean="0">
                <a:solidFill>
                  <a:srgbClr val="002060"/>
                </a:solidFill>
              </a:rPr>
              <a:t> </a:t>
            </a:r>
            <a:r>
              <a:rPr lang="ru-RU" sz="1800" dirty="0">
                <a:solidFill>
                  <a:srgbClr val="002060"/>
                </a:solidFill>
              </a:rPr>
              <a:t>(</a:t>
            </a:r>
            <a:r>
              <a:rPr lang="ru-RU" sz="1800" dirty="0" err="1">
                <a:solidFill>
                  <a:srgbClr val="002060"/>
                </a:solidFill>
              </a:rPr>
              <a:t>конга</a:t>
            </a:r>
            <a:r>
              <a:rPr lang="ru-RU" sz="1800" dirty="0">
                <a:solidFill>
                  <a:srgbClr val="002060"/>
                </a:solidFill>
              </a:rPr>
              <a:t>) - небольшой колокольчик с ручкой, увенчанной </a:t>
            </a:r>
            <a:r>
              <a:rPr lang="ru-RU" sz="1800" dirty="0" err="1">
                <a:solidFill>
                  <a:srgbClr val="002060"/>
                </a:solidFill>
              </a:rPr>
              <a:t>очуром</a:t>
            </a:r>
            <a:r>
              <a:rPr lang="ru-RU" sz="1800" dirty="0">
                <a:solidFill>
                  <a:srgbClr val="002060"/>
                </a:solidFill>
              </a:rPr>
              <a:t> (санскр.: </a:t>
            </a:r>
            <a:r>
              <a:rPr lang="ru-RU" sz="1800" dirty="0" err="1">
                <a:solidFill>
                  <a:srgbClr val="002060"/>
                </a:solidFill>
              </a:rPr>
              <a:t>ваджра</a:t>
            </a:r>
            <a:r>
              <a:rPr lang="ru-RU" sz="1800" dirty="0">
                <a:solidFill>
                  <a:srgbClr val="002060"/>
                </a:solidFill>
              </a:rPr>
              <a:t>). </a:t>
            </a:r>
            <a:r>
              <a:rPr lang="ru-RU" sz="1800" dirty="0" err="1">
                <a:solidFill>
                  <a:srgbClr val="002060"/>
                </a:solidFill>
              </a:rPr>
              <a:t>Конга</a:t>
            </a:r>
            <a:r>
              <a:rPr lang="ru-RU" sz="1800" dirty="0">
                <a:solidFill>
                  <a:srgbClr val="002060"/>
                </a:solidFill>
              </a:rPr>
              <a:t> относится к числу буддий­ских инструментов. Изготавливается из сложного сплава металлов. Размер ин­струмента вместе с ручкой до 15-16 см.</a:t>
            </a:r>
          </a:p>
          <a:p>
            <a:pPr marL="0" indent="0">
              <a:buNone/>
            </a:pPr>
            <a:r>
              <a:rPr lang="ru-RU" sz="1800" dirty="0">
                <a:solidFill>
                  <a:srgbClr val="002060"/>
                </a:solidFill>
              </a:rPr>
              <a:t>Отливается </a:t>
            </a:r>
            <a:r>
              <a:rPr lang="ru-RU" sz="1800" dirty="0" err="1">
                <a:solidFill>
                  <a:srgbClr val="002060"/>
                </a:solidFill>
              </a:rPr>
              <a:t>конга</a:t>
            </a:r>
            <a:r>
              <a:rPr lang="ru-RU" sz="1800" dirty="0">
                <a:solidFill>
                  <a:srgbClr val="002060"/>
                </a:solidFill>
              </a:rPr>
              <a:t> в специальной форме. Наружная часть инструмента отливается в виде узорчатых выступов. По нижнему краю узорчатые выступы отлиты в виде ободков в несколько рядов. Язычок прикрепляется изнутри по центру чашечки инструмента.</a:t>
            </a:r>
          </a:p>
          <a:p>
            <a:pPr marL="0" indent="0">
              <a:buNone/>
            </a:pPr>
            <a:r>
              <a:rPr lang="ru-RU" sz="1800" dirty="0">
                <a:solidFill>
                  <a:srgbClr val="002060"/>
                </a:solidFill>
              </a:rPr>
              <a:t>На верхней части корпуса прикрепляется </a:t>
            </a:r>
            <a:r>
              <a:rPr lang="ru-RU" sz="1800" dirty="0" err="1">
                <a:solidFill>
                  <a:srgbClr val="002060"/>
                </a:solidFill>
              </a:rPr>
              <a:t>ваджра</a:t>
            </a:r>
            <a:r>
              <a:rPr lang="ru-RU" sz="1800" dirty="0">
                <a:solidFill>
                  <a:srgbClr val="002060"/>
                </a:solidFill>
              </a:rPr>
              <a:t>, закрепляемая путем завинчи­вания.</a:t>
            </a:r>
          </a:p>
          <a:p>
            <a:pPr marL="0" indent="0">
              <a:buNone/>
            </a:pPr>
            <a:r>
              <a:rPr lang="ru-RU" sz="1800" dirty="0" err="1">
                <a:solidFill>
                  <a:srgbClr val="002060"/>
                </a:solidFill>
              </a:rPr>
              <a:t>Конга</a:t>
            </a:r>
            <a:r>
              <a:rPr lang="ru-RU" sz="1800" dirty="0">
                <a:solidFill>
                  <a:srgbClr val="002060"/>
                </a:solidFill>
              </a:rPr>
              <a:t> обладает мелодичным, звонким звуком.</a:t>
            </a:r>
          </a:p>
          <a:p>
            <a:endParaRPr lang="ru-RU" dirty="0"/>
          </a:p>
        </p:txBody>
      </p:sp>
      <p:sp>
        <p:nvSpPr>
          <p:cNvPr id="4" name="Заголовок 3"/>
          <p:cNvSpPr>
            <a:spLocks noGrp="1"/>
          </p:cNvSpPr>
          <p:nvPr>
            <p:ph type="title"/>
          </p:nvPr>
        </p:nvSpPr>
        <p:spPr>
          <a:xfrm>
            <a:off x="5580112" y="4464421"/>
            <a:ext cx="3202038" cy="1143000"/>
          </a:xfrm>
        </p:spPr>
        <p:txBody>
          <a:bodyPr/>
          <a:lstStyle/>
          <a:p>
            <a:pPr marL="0" indent="0">
              <a:buNone/>
            </a:pPr>
            <a:r>
              <a:rPr lang="ru-RU" dirty="0" err="1" smtClean="0">
                <a:hlinkClick r:id="rId2" action="ppaction://hlinksldjump"/>
              </a:rPr>
              <a:t>Конга</a:t>
            </a:r>
            <a:endParaRPr lang="ru-RU"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25437"/>
            <a:ext cx="3994126" cy="4183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00001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539552" y="260648"/>
            <a:ext cx="4248471" cy="5904656"/>
          </a:xfrm>
        </p:spPr>
        <p:txBody>
          <a:bodyPr>
            <a:normAutofit/>
          </a:bodyPr>
          <a:lstStyle/>
          <a:p>
            <a:pPr marL="0" indent="0">
              <a:buNone/>
            </a:pPr>
            <a:r>
              <a:rPr lang="ru-RU" sz="1800" dirty="0">
                <a:solidFill>
                  <a:srgbClr val="002060"/>
                </a:solidFill>
              </a:rPr>
              <a:t>Тун (тун) - духовой </a:t>
            </a:r>
            <a:r>
              <a:rPr lang="ru-RU" sz="1800" dirty="0" err="1">
                <a:solidFill>
                  <a:srgbClr val="002060"/>
                </a:solidFill>
              </a:rPr>
              <a:t>амбушюрный</a:t>
            </a:r>
            <a:r>
              <a:rPr lang="ru-RU" sz="1800" dirty="0">
                <a:solidFill>
                  <a:srgbClr val="002060"/>
                </a:solidFill>
              </a:rPr>
              <a:t> инструмент из морской раковины. В музыкальной практике современности тун заимствован из буддийского инструментария. На этом инструменте извлека­ется довольно громкий звук одной высоты, по тембру напоминающий звук рога. Временами исполнитель колебательными движениями ла­дони может создать эффект вибрации звука.</a:t>
            </a:r>
          </a:p>
          <a:p>
            <a:pPr marL="0" indent="0">
              <a:buNone/>
            </a:pPr>
            <a:r>
              <a:rPr lang="ru-RU" sz="1800" dirty="0">
                <a:solidFill>
                  <a:srgbClr val="002060"/>
                </a:solidFill>
              </a:rPr>
              <a:t>Как и все буддийские инструменты тун бывает украшен цветной ленточкой. Размер этого инструмента соответствует естественному раз­меру морской раковины (от 15 до25 см).</a:t>
            </a:r>
          </a:p>
          <a:p>
            <a:endParaRPr lang="ru-RU" dirty="0"/>
          </a:p>
        </p:txBody>
      </p:sp>
      <p:sp>
        <p:nvSpPr>
          <p:cNvPr id="4" name="Заголовок 3"/>
          <p:cNvSpPr>
            <a:spLocks noGrp="1"/>
          </p:cNvSpPr>
          <p:nvPr>
            <p:ph type="title"/>
          </p:nvPr>
        </p:nvSpPr>
        <p:spPr>
          <a:xfrm>
            <a:off x="6084167" y="4464421"/>
            <a:ext cx="2656135" cy="1143000"/>
          </a:xfrm>
        </p:spPr>
        <p:txBody>
          <a:bodyPr/>
          <a:lstStyle/>
          <a:p>
            <a:pPr marL="0" indent="0">
              <a:buNone/>
            </a:pPr>
            <a:r>
              <a:rPr lang="ru-RU" dirty="0" smtClean="0">
                <a:hlinkClick r:id="rId2" action="ppaction://hlinksldjump"/>
              </a:rPr>
              <a:t>Тун</a:t>
            </a:r>
            <a:endParaRPr lang="ru-RU"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0928" y="260648"/>
            <a:ext cx="3789375"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63448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323528" y="692696"/>
            <a:ext cx="4536503" cy="5760640"/>
          </a:xfrm>
        </p:spPr>
        <p:txBody>
          <a:bodyPr>
            <a:normAutofit fontScale="92500" lnSpcReduction="20000"/>
          </a:bodyPr>
          <a:lstStyle/>
          <a:p>
            <a:pPr marL="0" indent="0">
              <a:buNone/>
            </a:pPr>
            <a:r>
              <a:rPr lang="ru-RU" sz="1800" dirty="0" err="1" smtClean="0">
                <a:solidFill>
                  <a:srgbClr val="002060"/>
                </a:solidFill>
              </a:rPr>
              <a:t>Бушкуур</a:t>
            </a:r>
            <a:r>
              <a:rPr lang="ru-RU" sz="1800" dirty="0" smtClean="0">
                <a:solidFill>
                  <a:srgbClr val="002060"/>
                </a:solidFill>
              </a:rPr>
              <a:t> </a:t>
            </a:r>
            <a:r>
              <a:rPr lang="ru-RU" sz="1800" dirty="0">
                <a:solidFill>
                  <a:srgbClr val="002060"/>
                </a:solidFill>
              </a:rPr>
              <a:t>(</a:t>
            </a:r>
            <a:r>
              <a:rPr lang="ru-RU" sz="1800" dirty="0" err="1">
                <a:solidFill>
                  <a:srgbClr val="002060"/>
                </a:solidFill>
              </a:rPr>
              <a:t>тув</a:t>
            </a:r>
            <a:r>
              <a:rPr lang="ru-RU" sz="1800" dirty="0">
                <a:solidFill>
                  <a:srgbClr val="002060"/>
                </a:solidFill>
              </a:rPr>
              <a:t>. </a:t>
            </a:r>
            <a:r>
              <a:rPr lang="ru-RU" sz="1800" dirty="0" err="1">
                <a:solidFill>
                  <a:srgbClr val="002060"/>
                </a:solidFill>
              </a:rPr>
              <a:t>бушкуур</a:t>
            </a:r>
            <a:r>
              <a:rPr lang="ru-RU" sz="1800" dirty="0">
                <a:solidFill>
                  <a:srgbClr val="002060"/>
                </a:solidFill>
              </a:rPr>
              <a:t>) - духовой буддийский инструмент, относящийся к классу </a:t>
            </a:r>
            <a:r>
              <a:rPr lang="ru-RU" sz="1800" dirty="0" err="1">
                <a:solidFill>
                  <a:srgbClr val="002060"/>
                </a:solidFill>
              </a:rPr>
              <a:t>шалмеев</a:t>
            </a:r>
            <a:r>
              <a:rPr lang="ru-RU" sz="1800" dirty="0">
                <a:solidFill>
                  <a:srgbClr val="002060"/>
                </a:solidFill>
              </a:rPr>
              <a:t>. Имеет тростниковый мундштук, деревянный цилиндрический корпус с 7-ю пальцевыми отверстиями, который заканчивается медным раструбом. Длина разных экземпляров </a:t>
            </a:r>
            <a:r>
              <a:rPr lang="ru-RU" sz="1800" dirty="0" err="1">
                <a:solidFill>
                  <a:srgbClr val="002060"/>
                </a:solidFill>
              </a:rPr>
              <a:t>бушкуура</a:t>
            </a:r>
            <a:r>
              <a:rPr lang="ru-RU" sz="1800" dirty="0">
                <a:solidFill>
                  <a:srgbClr val="002060"/>
                </a:solidFill>
              </a:rPr>
              <a:t> колеблется от 60 до 80 </a:t>
            </a:r>
            <a:r>
              <a:rPr lang="ru-RU" sz="1800" dirty="0" smtClean="0">
                <a:solidFill>
                  <a:srgbClr val="002060"/>
                </a:solidFill>
              </a:rPr>
              <a:t>см.</a:t>
            </a:r>
          </a:p>
          <a:p>
            <a:pPr marL="0" indent="0">
              <a:buNone/>
            </a:pPr>
            <a:r>
              <a:rPr lang="ru-RU" sz="1800" dirty="0" err="1" smtClean="0">
                <a:solidFill>
                  <a:srgbClr val="002060"/>
                </a:solidFill>
              </a:rPr>
              <a:t>Бушкуур</a:t>
            </a:r>
            <a:r>
              <a:rPr lang="ru-RU" sz="1800" dirty="0" smtClean="0">
                <a:solidFill>
                  <a:srgbClr val="002060"/>
                </a:solidFill>
              </a:rPr>
              <a:t> </a:t>
            </a:r>
            <a:r>
              <a:rPr lang="ru-RU" sz="1800" dirty="0">
                <a:solidFill>
                  <a:srgbClr val="002060"/>
                </a:solidFill>
              </a:rPr>
              <a:t>- технически подвижный инструмент, обладающий очень сильным звуком слегка гнусавого тембра.</a:t>
            </a:r>
          </a:p>
          <a:p>
            <a:pPr marL="0" indent="0">
              <a:buNone/>
            </a:pPr>
            <a:r>
              <a:rPr lang="ru-RU" sz="1800" dirty="0">
                <a:solidFill>
                  <a:srgbClr val="002060"/>
                </a:solidFill>
              </a:rPr>
              <a:t>Это самый подвижный в мелодическом отно­шении музыкальный инструмент оркестра буддийских музыкальных инструментов. При игре на этом инструменте уделяется большое внимание правильной постановке дыхания, поскольку используется непрерывное дыхание. Такой способ достигается тем, что вдох через нос должен производиться одновременно с резким выдохом через рот и исполняемая в это время мелодия не должна прерываться в момент смены дыхания.</a:t>
            </a:r>
          </a:p>
          <a:p>
            <a:endParaRPr lang="ru-RU" dirty="0"/>
          </a:p>
        </p:txBody>
      </p:sp>
      <p:sp>
        <p:nvSpPr>
          <p:cNvPr id="4" name="Заголовок 3"/>
          <p:cNvSpPr>
            <a:spLocks noGrp="1"/>
          </p:cNvSpPr>
          <p:nvPr>
            <p:ph type="title"/>
          </p:nvPr>
        </p:nvSpPr>
        <p:spPr>
          <a:xfrm>
            <a:off x="5508104" y="4464421"/>
            <a:ext cx="3472692" cy="1143000"/>
          </a:xfrm>
        </p:spPr>
        <p:txBody>
          <a:bodyPr/>
          <a:lstStyle/>
          <a:p>
            <a:pPr marL="0" indent="0">
              <a:buNone/>
            </a:pPr>
            <a:r>
              <a:rPr lang="ru-RU" dirty="0" err="1" smtClean="0">
                <a:hlinkClick r:id="rId2" action="ppaction://hlinksldjump"/>
              </a:rPr>
              <a:t>Бушкуур</a:t>
            </a:r>
            <a:endParaRPr lang="ru-RU"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908720"/>
            <a:ext cx="4120764"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69753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539552" y="0"/>
            <a:ext cx="4032449" cy="6453336"/>
          </a:xfrm>
        </p:spPr>
        <p:txBody>
          <a:bodyPr>
            <a:normAutofit fontScale="92500" lnSpcReduction="10000"/>
          </a:bodyPr>
          <a:lstStyle/>
          <a:p>
            <a:pPr marL="0" indent="0">
              <a:buNone/>
            </a:pPr>
            <a:r>
              <a:rPr lang="ru-RU" sz="1800" dirty="0" err="1">
                <a:solidFill>
                  <a:srgbClr val="002060"/>
                </a:solidFill>
              </a:rPr>
              <a:t>Бурээ</a:t>
            </a:r>
            <a:r>
              <a:rPr lang="ru-RU" sz="1800" dirty="0">
                <a:solidFill>
                  <a:srgbClr val="002060"/>
                </a:solidFill>
              </a:rPr>
              <a:t> (</a:t>
            </a:r>
            <a:r>
              <a:rPr lang="ru-RU" sz="1800" dirty="0" err="1">
                <a:solidFill>
                  <a:srgbClr val="002060"/>
                </a:solidFill>
              </a:rPr>
              <a:t>тув</a:t>
            </a:r>
            <a:r>
              <a:rPr lang="ru-RU" sz="1800" dirty="0">
                <a:solidFill>
                  <a:srgbClr val="002060"/>
                </a:solidFill>
              </a:rPr>
              <a:t>. </a:t>
            </a:r>
            <a:r>
              <a:rPr lang="ru-RU" sz="1800" dirty="0" err="1">
                <a:solidFill>
                  <a:srgbClr val="002060"/>
                </a:solidFill>
              </a:rPr>
              <a:t>бурээ</a:t>
            </a:r>
            <a:r>
              <a:rPr lang="ru-RU" sz="1800" dirty="0">
                <a:solidFill>
                  <a:srgbClr val="002060"/>
                </a:solidFill>
              </a:rPr>
              <a:t>) - медный </a:t>
            </a:r>
            <a:r>
              <a:rPr lang="ru-RU" sz="1800" dirty="0" err="1">
                <a:solidFill>
                  <a:srgbClr val="002060"/>
                </a:solidFill>
              </a:rPr>
              <a:t>амбушюрный</a:t>
            </a:r>
            <a:r>
              <a:rPr lang="ru-RU" sz="1800" dirty="0">
                <a:solidFill>
                  <a:srgbClr val="002060"/>
                </a:solidFill>
              </a:rPr>
              <a:t> буддийский духовой инструмент низкого регистра. Корпус </a:t>
            </a:r>
            <a:r>
              <a:rPr lang="ru-RU" sz="1800" dirty="0" err="1">
                <a:solidFill>
                  <a:srgbClr val="002060"/>
                </a:solidFill>
              </a:rPr>
              <a:t>бурээ</a:t>
            </a:r>
            <a:r>
              <a:rPr lang="ru-RU" sz="1800" dirty="0">
                <a:solidFill>
                  <a:srgbClr val="002060"/>
                </a:solidFill>
              </a:rPr>
              <a:t> представляет собой склады­вающуюся телескопически коническую медную трубу без игровых отверстий.</a:t>
            </a:r>
          </a:p>
          <a:p>
            <a:pPr marL="0" indent="0">
              <a:buNone/>
            </a:pPr>
            <a:r>
              <a:rPr lang="ru-RU" sz="1800" dirty="0">
                <a:solidFill>
                  <a:srgbClr val="002060"/>
                </a:solidFill>
              </a:rPr>
              <a:t>Размеры инструмента зависят от вида: большой </a:t>
            </a:r>
            <a:r>
              <a:rPr lang="ru-RU" sz="1800" dirty="0" err="1">
                <a:solidFill>
                  <a:srgbClr val="002060"/>
                </a:solidFill>
              </a:rPr>
              <a:t>бурээ</a:t>
            </a:r>
            <a:r>
              <a:rPr lang="ru-RU" sz="1800" dirty="0">
                <a:solidFill>
                  <a:srgbClr val="002060"/>
                </a:solidFill>
              </a:rPr>
              <a:t> - длиной более 4-х метров, средний </a:t>
            </a:r>
            <a:r>
              <a:rPr lang="ru-RU" sz="1800" dirty="0" err="1">
                <a:solidFill>
                  <a:srgbClr val="002060"/>
                </a:solidFill>
              </a:rPr>
              <a:t>бурээ</a:t>
            </a:r>
            <a:r>
              <a:rPr lang="ru-RU" sz="1800" dirty="0">
                <a:solidFill>
                  <a:srgbClr val="002060"/>
                </a:solidFill>
              </a:rPr>
              <a:t> -длиной до 3 метров и малый </a:t>
            </a:r>
            <a:r>
              <a:rPr lang="ru-RU" sz="1800" dirty="0" err="1">
                <a:solidFill>
                  <a:srgbClr val="002060"/>
                </a:solidFill>
              </a:rPr>
              <a:t>бурээ</a:t>
            </a:r>
            <a:r>
              <a:rPr lang="ru-RU" sz="1800" dirty="0">
                <a:solidFill>
                  <a:srgbClr val="002060"/>
                </a:solidFill>
              </a:rPr>
              <a:t> - 1,5 м. Большие инструменты невозможно поднять одному человеку, поэтому во время процессий один конец со стороны раструба обычно лежит на плечах одного человека, а исполнитель находится с другого конца инструмента и извлекает звуки со стороны мундштука. Когда музыканты находятся в помещении, то конец инструмента с раструбом кладется на какой-нибудь предмет.</a:t>
            </a:r>
          </a:p>
          <a:p>
            <a:pPr marL="0" indent="0">
              <a:buNone/>
            </a:pPr>
            <a:r>
              <a:rPr lang="ru-RU" sz="1800" dirty="0">
                <a:solidFill>
                  <a:srgbClr val="002060"/>
                </a:solidFill>
              </a:rPr>
              <a:t>Обладает очень сильным звуком, слышимым на большом расстоянии</a:t>
            </a:r>
            <a:r>
              <a:rPr lang="ru-RU" sz="1800" dirty="0" smtClean="0">
                <a:solidFill>
                  <a:srgbClr val="002060"/>
                </a:solidFill>
              </a:rPr>
              <a:t>.</a:t>
            </a:r>
            <a:endParaRPr lang="ru-RU" sz="1800" dirty="0">
              <a:solidFill>
                <a:srgbClr val="002060"/>
              </a:solidFill>
            </a:endParaRPr>
          </a:p>
          <a:p>
            <a:endParaRPr lang="ru-RU" dirty="0"/>
          </a:p>
        </p:txBody>
      </p:sp>
      <p:sp>
        <p:nvSpPr>
          <p:cNvPr id="4" name="Заголовок 3"/>
          <p:cNvSpPr>
            <a:spLocks noGrp="1"/>
          </p:cNvSpPr>
          <p:nvPr>
            <p:ph type="title"/>
          </p:nvPr>
        </p:nvSpPr>
        <p:spPr>
          <a:xfrm>
            <a:off x="5508104" y="4464421"/>
            <a:ext cx="3168352" cy="1143000"/>
          </a:xfrm>
        </p:spPr>
        <p:txBody>
          <a:bodyPr/>
          <a:lstStyle/>
          <a:p>
            <a:pPr marL="0" indent="0">
              <a:buNone/>
            </a:pPr>
            <a:r>
              <a:rPr lang="ru-RU" dirty="0" err="1" smtClean="0">
                <a:hlinkClick r:id="rId2" action="ppaction://hlinksldjump"/>
              </a:rPr>
              <a:t>Бурээ</a:t>
            </a:r>
            <a:endParaRPr lang="ru-RU"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616166"/>
            <a:ext cx="3960440" cy="3748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67746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611560" y="1010486"/>
            <a:ext cx="4242631" cy="5514858"/>
          </a:xfrm>
        </p:spPr>
        <p:txBody>
          <a:bodyPr>
            <a:normAutofit lnSpcReduction="10000"/>
          </a:bodyPr>
          <a:lstStyle/>
          <a:p>
            <a:pPr marL="0" indent="0">
              <a:buNone/>
            </a:pPr>
            <a:r>
              <a:rPr lang="ru-RU" sz="1800" dirty="0" err="1">
                <a:solidFill>
                  <a:srgbClr val="002060"/>
                </a:solidFill>
              </a:rPr>
              <a:t>Деншик</a:t>
            </a:r>
            <a:r>
              <a:rPr lang="ru-RU" sz="1800" dirty="0">
                <a:solidFill>
                  <a:srgbClr val="002060"/>
                </a:solidFill>
              </a:rPr>
              <a:t> - две маленькие тарелочки, соединенные между собой длинной вере­вочкой или серебряной цепочкой. </a:t>
            </a:r>
            <a:r>
              <a:rPr lang="ru-RU" sz="1800" dirty="0" err="1">
                <a:solidFill>
                  <a:srgbClr val="002060"/>
                </a:solidFill>
              </a:rPr>
              <a:t>Деншик</a:t>
            </a:r>
            <a:r>
              <a:rPr lang="ru-RU" sz="1800" dirty="0">
                <a:solidFill>
                  <a:srgbClr val="002060"/>
                </a:solidFill>
              </a:rPr>
              <a:t> принадлежит к атрибутам буддийского инструментария.</a:t>
            </a:r>
          </a:p>
          <a:p>
            <a:pPr marL="0" indent="0">
              <a:buNone/>
            </a:pPr>
            <a:r>
              <a:rPr lang="ru-RU" sz="1800" dirty="0">
                <a:solidFill>
                  <a:srgbClr val="002060"/>
                </a:solidFill>
              </a:rPr>
              <a:t>Изготавливаются из сплава цветных ме­таллов с преобладанием серебра. Звук на этом инструменте извлекается ударами тарелочек друг о друга. Исполнитель при игре держит инструмент за веревочку, ближе к тарелочкам.</a:t>
            </a:r>
          </a:p>
          <a:p>
            <a:pPr marL="0" indent="0">
              <a:buNone/>
            </a:pPr>
            <a:r>
              <a:rPr lang="ru-RU" sz="1800" dirty="0" err="1">
                <a:solidFill>
                  <a:srgbClr val="002060"/>
                </a:solidFill>
              </a:rPr>
              <a:t>Деншик</a:t>
            </a:r>
            <a:r>
              <a:rPr lang="ru-RU" sz="1800" dirty="0">
                <a:solidFill>
                  <a:srgbClr val="002060"/>
                </a:solidFill>
              </a:rPr>
              <a:t> обладает красивым мелодичным звоном, который очень долго не затухает. Звук как бы повисает в воздухе и плавно растекается, струится во все стороны. Размеры тарелочек - около 6-7 см в диа­метре.</a:t>
            </a:r>
          </a:p>
          <a:p>
            <a:endParaRPr lang="ru-RU" dirty="0"/>
          </a:p>
        </p:txBody>
      </p:sp>
      <p:sp>
        <p:nvSpPr>
          <p:cNvPr id="4" name="Заголовок 3"/>
          <p:cNvSpPr>
            <a:spLocks noGrp="1"/>
          </p:cNvSpPr>
          <p:nvPr>
            <p:ph type="title"/>
          </p:nvPr>
        </p:nvSpPr>
        <p:spPr>
          <a:xfrm>
            <a:off x="5292080" y="4464421"/>
            <a:ext cx="3201392" cy="1143000"/>
          </a:xfrm>
        </p:spPr>
        <p:txBody>
          <a:bodyPr/>
          <a:lstStyle/>
          <a:p>
            <a:pPr marL="0" indent="0">
              <a:buNone/>
            </a:pPr>
            <a:r>
              <a:rPr lang="ru-RU" dirty="0" err="1" smtClean="0">
                <a:hlinkClick r:id="rId2" action="ppaction://hlinksldjump"/>
              </a:rPr>
              <a:t>Деншик</a:t>
            </a:r>
            <a:endParaRPr lang="ru-RU"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4191" y="620688"/>
            <a:ext cx="3639281"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41860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467544" y="1010486"/>
            <a:ext cx="4464495" cy="5442850"/>
          </a:xfrm>
        </p:spPr>
        <p:txBody>
          <a:bodyPr>
            <a:normAutofit/>
          </a:bodyPr>
          <a:lstStyle/>
          <a:p>
            <a:pPr marL="0" indent="0">
              <a:buNone/>
            </a:pPr>
            <a:r>
              <a:rPr lang="ru-RU" sz="1800" dirty="0" err="1">
                <a:solidFill>
                  <a:srgbClr val="002060"/>
                </a:solidFill>
              </a:rPr>
              <a:t>Шан</a:t>
            </a:r>
            <a:r>
              <a:rPr lang="ru-RU" sz="1800" dirty="0">
                <a:solidFill>
                  <a:srgbClr val="002060"/>
                </a:solidFill>
              </a:rPr>
              <a:t> (</a:t>
            </a:r>
            <a:r>
              <a:rPr lang="ru-RU" sz="1800" dirty="0" err="1">
                <a:solidFill>
                  <a:srgbClr val="002060"/>
                </a:solidFill>
              </a:rPr>
              <a:t>шан</a:t>
            </a:r>
            <a:r>
              <a:rPr lang="ru-RU" sz="1800" dirty="0">
                <a:solidFill>
                  <a:srgbClr val="002060"/>
                </a:solidFill>
              </a:rPr>
              <a:t>)-ударный инструмент. Это большие тарелки вогнутой формы, применяющиеся в составе буддийского оркестра. Изготавлива­ются из сплава цветных металлов, с пре­обладанием меди. Диаметр около 35 см. </a:t>
            </a:r>
            <a:r>
              <a:rPr lang="ru-RU" sz="1800" dirty="0" err="1">
                <a:solidFill>
                  <a:srgbClr val="002060"/>
                </a:solidFill>
              </a:rPr>
              <a:t>Шан</a:t>
            </a:r>
            <a:r>
              <a:rPr lang="ru-RU" sz="1800" dirty="0">
                <a:solidFill>
                  <a:srgbClr val="002060"/>
                </a:solidFill>
              </a:rPr>
              <a:t> обладает очень сильным, звонким и долго не затухающим звуком.</a:t>
            </a:r>
          </a:p>
          <a:p>
            <a:pPr marL="0" indent="0">
              <a:buNone/>
            </a:pPr>
            <a:r>
              <a:rPr lang="ru-RU" sz="1800" dirty="0">
                <a:solidFill>
                  <a:srgbClr val="002060"/>
                </a:solidFill>
              </a:rPr>
              <a:t>Звук на </a:t>
            </a:r>
            <a:r>
              <a:rPr lang="ru-RU" sz="1800" dirty="0" err="1">
                <a:solidFill>
                  <a:srgbClr val="002060"/>
                </a:solidFill>
              </a:rPr>
              <a:t>шан</a:t>
            </a:r>
            <a:r>
              <a:rPr lang="ru-RU" sz="1800" dirty="0">
                <a:solidFill>
                  <a:srgbClr val="002060"/>
                </a:solidFill>
              </a:rPr>
              <a:t> извлекается ударами тарелочек друг о друга. Есть несколько способов извле­чения звука на этом инструменте: легкие касания краями тарелочек, скольжение их поверхностей по друг другу и сильные удары всей поверх­ностью обеих тарелок.</a:t>
            </a:r>
          </a:p>
          <a:p>
            <a:pPr marL="0" indent="0">
              <a:buNone/>
            </a:pPr>
            <a:r>
              <a:rPr lang="ru-RU" sz="1800" dirty="0">
                <a:solidFill>
                  <a:srgbClr val="002060"/>
                </a:solidFill>
              </a:rPr>
              <a:t>По тембру напоминает звучание тарелок симфонического оркестра.</a:t>
            </a:r>
          </a:p>
          <a:p>
            <a:endParaRPr lang="ru-RU" dirty="0"/>
          </a:p>
        </p:txBody>
      </p:sp>
      <p:sp>
        <p:nvSpPr>
          <p:cNvPr id="4" name="Заголовок 3"/>
          <p:cNvSpPr>
            <a:spLocks noGrp="1"/>
          </p:cNvSpPr>
          <p:nvPr>
            <p:ph type="title"/>
          </p:nvPr>
        </p:nvSpPr>
        <p:spPr>
          <a:xfrm>
            <a:off x="6012159" y="4464421"/>
            <a:ext cx="2518519" cy="1143000"/>
          </a:xfrm>
        </p:spPr>
        <p:txBody>
          <a:bodyPr/>
          <a:lstStyle/>
          <a:p>
            <a:pPr marL="0" indent="0">
              <a:buNone/>
            </a:pPr>
            <a:r>
              <a:rPr lang="ru-RU" dirty="0" err="1" smtClean="0">
                <a:hlinkClick r:id="rId2" action="ppaction://hlinksldjump"/>
              </a:rPr>
              <a:t>Шан</a:t>
            </a:r>
            <a:endParaRPr lang="ru-RU" dirty="0"/>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908720"/>
            <a:ext cx="3598639" cy="3528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00464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683568" y="548680"/>
            <a:ext cx="4201573" cy="5904656"/>
          </a:xfrm>
        </p:spPr>
        <p:txBody>
          <a:bodyPr>
            <a:normAutofit/>
          </a:bodyPr>
          <a:lstStyle/>
          <a:p>
            <a:pPr marL="0" indent="0">
              <a:buNone/>
            </a:pPr>
            <a:r>
              <a:rPr lang="ru-RU" sz="1800" dirty="0" err="1">
                <a:solidFill>
                  <a:srgbClr val="002060"/>
                </a:solidFill>
              </a:rPr>
              <a:t>Эдиски</a:t>
            </a:r>
            <a:r>
              <a:rPr lang="ru-RU" sz="1800" dirty="0">
                <a:solidFill>
                  <a:srgbClr val="002060"/>
                </a:solidFill>
              </a:rPr>
              <a:t> - духовой инструмент, отно­сящийся к классу аэрофонов с соударяю­щимися язычками. </a:t>
            </a:r>
            <a:r>
              <a:rPr lang="ru-RU" sz="1800" dirty="0" err="1">
                <a:solidFill>
                  <a:srgbClr val="002060"/>
                </a:solidFill>
              </a:rPr>
              <a:t>Эдиски</a:t>
            </a:r>
            <a:r>
              <a:rPr lang="ru-RU" sz="1800" dirty="0">
                <a:solidFill>
                  <a:srgbClr val="002060"/>
                </a:solidFill>
              </a:rPr>
              <a:t> представляет собой кусок бересты, сложенный вдвое и обрезанный в форме овала шириной около 1,5 см и длиной 2,5 см, представляющий собой двойной язычок, вставляемый между губами.</a:t>
            </a:r>
          </a:p>
          <a:p>
            <a:pPr marL="0" indent="0">
              <a:buNone/>
            </a:pPr>
            <a:r>
              <a:rPr lang="ru-RU" sz="1800" dirty="0" err="1">
                <a:solidFill>
                  <a:srgbClr val="002060"/>
                </a:solidFill>
              </a:rPr>
              <a:t>Эдиски</a:t>
            </a:r>
            <a:r>
              <a:rPr lang="ru-RU" sz="1800" dirty="0">
                <a:solidFill>
                  <a:srgbClr val="002060"/>
                </a:solidFill>
              </a:rPr>
              <a:t> - звукоподражательный инстру­мент, применяемый на охоте. Высокий звук, извлекаемый на </a:t>
            </a:r>
            <a:r>
              <a:rPr lang="ru-RU" sz="1800" dirty="0" err="1">
                <a:solidFill>
                  <a:srgbClr val="002060"/>
                </a:solidFill>
              </a:rPr>
              <a:t>эдиски</a:t>
            </a:r>
            <a:r>
              <a:rPr lang="ru-RU" sz="1800" dirty="0">
                <a:solidFill>
                  <a:srgbClr val="002060"/>
                </a:solidFill>
              </a:rPr>
              <a:t> и напоминаю­щий крик самки кабарги и ее детеныша, заманивал самца. Иногда вместо бересты использовали и листья бадана (</a:t>
            </a:r>
            <a:r>
              <a:rPr lang="ru-RU" sz="1800" dirty="0" err="1">
                <a:solidFill>
                  <a:srgbClr val="002060"/>
                </a:solidFill>
              </a:rPr>
              <a:t>кылбыш</a:t>
            </a:r>
            <a:r>
              <a:rPr lang="ru-RU" sz="1800" dirty="0">
                <a:solidFill>
                  <a:srgbClr val="002060"/>
                </a:solidFill>
              </a:rPr>
              <a:t>) или осоки (</a:t>
            </a:r>
            <a:r>
              <a:rPr lang="ru-RU" sz="1800" dirty="0" err="1">
                <a:solidFill>
                  <a:srgbClr val="002060"/>
                </a:solidFill>
              </a:rPr>
              <a:t>кыяр</a:t>
            </a:r>
            <a:r>
              <a:rPr lang="ru-RU" sz="1800" dirty="0">
                <a:solidFill>
                  <a:srgbClr val="002060"/>
                </a:solidFill>
              </a:rPr>
              <a:t> елец).</a:t>
            </a:r>
          </a:p>
          <a:p>
            <a:pPr marL="0" indent="0">
              <a:buNone/>
            </a:pPr>
            <a:r>
              <a:rPr lang="ru-RU" sz="1800" dirty="0" err="1">
                <a:solidFill>
                  <a:srgbClr val="002060"/>
                </a:solidFill>
              </a:rPr>
              <a:t>Эдиски</a:t>
            </a:r>
            <a:r>
              <a:rPr lang="ru-RU" sz="1800" dirty="0">
                <a:solidFill>
                  <a:srgbClr val="002060"/>
                </a:solidFill>
              </a:rPr>
              <a:t> имеет громкое и характерное гнусаво-дребезжащее звучание</a:t>
            </a:r>
            <a:r>
              <a:rPr lang="ru-RU" dirty="0"/>
              <a:t>.</a:t>
            </a:r>
          </a:p>
          <a:p>
            <a:endParaRPr lang="ru-RU" dirty="0"/>
          </a:p>
        </p:txBody>
      </p:sp>
      <p:sp>
        <p:nvSpPr>
          <p:cNvPr id="4" name="Заголовок 3"/>
          <p:cNvSpPr>
            <a:spLocks noGrp="1"/>
          </p:cNvSpPr>
          <p:nvPr>
            <p:ph type="title"/>
          </p:nvPr>
        </p:nvSpPr>
        <p:spPr>
          <a:xfrm>
            <a:off x="5724127" y="4464421"/>
            <a:ext cx="2948285" cy="1143000"/>
          </a:xfrm>
        </p:spPr>
        <p:txBody>
          <a:bodyPr/>
          <a:lstStyle/>
          <a:p>
            <a:pPr marL="0" indent="0">
              <a:buNone/>
            </a:pPr>
            <a:r>
              <a:rPr lang="ru-RU" dirty="0" err="1" smtClean="0">
                <a:hlinkClick r:id="rId2" action="ppaction://hlinksldjump"/>
              </a:rPr>
              <a:t>Эдиски</a:t>
            </a:r>
            <a:endParaRPr lang="ru-RU" dirty="0"/>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5142" y="548680"/>
            <a:ext cx="3787271"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82756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Рисунок 8"/>
          <p:cNvSpPr>
            <a:spLocks noGrp="1"/>
          </p:cNvSpPr>
          <p:nvPr>
            <p:ph type="pic" idx="1"/>
          </p:nvPr>
        </p:nvSpPr>
        <p:spPr/>
      </p:sp>
      <p:sp>
        <p:nvSpPr>
          <p:cNvPr id="6" name="Текст 5"/>
          <p:cNvSpPr>
            <a:spLocks noGrp="1"/>
          </p:cNvSpPr>
          <p:nvPr>
            <p:ph type="body" sz="half" idx="2"/>
          </p:nvPr>
        </p:nvSpPr>
        <p:spPr>
          <a:xfrm>
            <a:off x="251520" y="332656"/>
            <a:ext cx="4608511" cy="5400600"/>
          </a:xfrm>
        </p:spPr>
        <p:txBody>
          <a:bodyPr>
            <a:normAutofit/>
          </a:bodyPr>
          <a:lstStyle/>
          <a:p>
            <a:pPr marL="0" indent="0">
              <a:buNone/>
            </a:pPr>
            <a:r>
              <a:rPr lang="ru-RU" sz="2000" dirty="0" err="1" smtClean="0">
                <a:solidFill>
                  <a:srgbClr val="002060"/>
                </a:solidFill>
              </a:rPr>
              <a:t>Игил</a:t>
            </a:r>
            <a:r>
              <a:rPr lang="ru-RU" sz="2000" dirty="0" smtClean="0">
                <a:solidFill>
                  <a:srgbClr val="002060"/>
                </a:solidFill>
              </a:rPr>
              <a:t> </a:t>
            </a:r>
            <a:r>
              <a:rPr lang="ru-RU" sz="2000" dirty="0">
                <a:solidFill>
                  <a:srgbClr val="002060"/>
                </a:solidFill>
              </a:rPr>
              <a:t>- двухструнный смычковый инструмент. Корпус </a:t>
            </a:r>
            <a:r>
              <a:rPr lang="ru-RU" sz="2000" dirty="0" err="1">
                <a:solidFill>
                  <a:srgbClr val="002060"/>
                </a:solidFill>
              </a:rPr>
              <a:t>игила</a:t>
            </a:r>
            <a:r>
              <a:rPr lang="ru-RU" sz="2000" dirty="0">
                <a:solidFill>
                  <a:srgbClr val="002060"/>
                </a:solidFill>
              </a:rPr>
              <a:t> изготавливается из цельного куска древесины, выдолбленного в форме заостренного книзу овального ковша, переходящего в шейку. На шейке нет </a:t>
            </a:r>
            <a:r>
              <a:rPr lang="ru-RU" sz="2000" dirty="0" err="1">
                <a:solidFill>
                  <a:srgbClr val="002060"/>
                </a:solidFill>
              </a:rPr>
              <a:t>ладков</a:t>
            </a:r>
            <a:r>
              <a:rPr lang="ru-RU" sz="2000" dirty="0">
                <a:solidFill>
                  <a:srgbClr val="002060"/>
                </a:solidFill>
              </a:rPr>
              <a:t>. Шейка часто заканчивается резной головкой в виде головы </a:t>
            </a:r>
            <a:r>
              <a:rPr lang="ru-RU" sz="2000" dirty="0" smtClean="0">
                <a:solidFill>
                  <a:srgbClr val="002060"/>
                </a:solidFill>
              </a:rPr>
              <a:t>лошади.</a:t>
            </a:r>
          </a:p>
          <a:p>
            <a:pPr marL="0" indent="0">
              <a:buNone/>
            </a:pPr>
            <a:r>
              <a:rPr lang="ru-RU" sz="2000" dirty="0" smtClean="0">
                <a:solidFill>
                  <a:srgbClr val="002060"/>
                </a:solidFill>
              </a:rPr>
              <a:t>Дека </a:t>
            </a:r>
            <a:r>
              <a:rPr lang="ru-RU" sz="2000" dirty="0">
                <a:solidFill>
                  <a:srgbClr val="002060"/>
                </a:solidFill>
              </a:rPr>
              <a:t>изготавливается из кожи мелкого рогатого скота. Но в особых случаях, когда хотят, чтобы инструмент был звучным, берут кожу, снятую с лицевой части черепа лошади. Струны для </a:t>
            </a:r>
            <a:r>
              <a:rPr lang="ru-RU" sz="2000" dirty="0" err="1">
                <a:solidFill>
                  <a:srgbClr val="002060"/>
                </a:solidFill>
              </a:rPr>
              <a:t>игила</a:t>
            </a:r>
            <a:r>
              <a:rPr lang="ru-RU" sz="2000" dirty="0">
                <a:solidFill>
                  <a:srgbClr val="002060"/>
                </a:solidFill>
              </a:rPr>
              <a:t> делают из волоса конского </a:t>
            </a:r>
            <a:r>
              <a:rPr lang="ru-RU" sz="2000" dirty="0" smtClean="0">
                <a:solidFill>
                  <a:srgbClr val="002060"/>
                </a:solidFill>
              </a:rPr>
              <a:t>хвоста.</a:t>
            </a:r>
          </a:p>
        </p:txBody>
      </p:sp>
      <p:sp>
        <p:nvSpPr>
          <p:cNvPr id="4" name="Заголовок 3"/>
          <p:cNvSpPr>
            <a:spLocks noGrp="1"/>
          </p:cNvSpPr>
          <p:nvPr>
            <p:ph type="title"/>
          </p:nvPr>
        </p:nvSpPr>
        <p:spPr>
          <a:xfrm>
            <a:off x="5004048" y="4464420"/>
            <a:ext cx="3384376" cy="1844899"/>
          </a:xfrm>
        </p:spPr>
        <p:txBody>
          <a:bodyPr/>
          <a:lstStyle/>
          <a:p>
            <a:pPr marL="0" indent="0">
              <a:buNone/>
            </a:pPr>
            <a:r>
              <a:rPr lang="ru-RU" sz="7200" dirty="0" err="1" smtClean="0">
                <a:solidFill>
                  <a:srgbClr val="C00000"/>
                </a:solidFill>
                <a:hlinkClick r:id="rId2" action="ppaction://hlinksldjump"/>
              </a:rPr>
              <a:t>Игил</a:t>
            </a:r>
            <a:endParaRPr lang="ru-RU" sz="7200" dirty="0">
              <a:solidFill>
                <a:srgbClr val="C00000"/>
              </a:solidFill>
            </a:endParaRPr>
          </a:p>
        </p:txBody>
      </p:sp>
      <p:pic>
        <p:nvPicPr>
          <p:cNvPr id="8" name="Рисунок 7" descr="C:\Users\User\Downloads\игил.jpg"/>
          <p:cNvPicPr/>
          <p:nvPr/>
        </p:nvPicPr>
        <p:blipFill>
          <a:blip r:embed="rId3">
            <a:extLst>
              <a:ext uri="{28A0092B-C50C-407E-A947-70E740481C1C}">
                <a14:useLocalDpi xmlns:a14="http://schemas.microsoft.com/office/drawing/2010/main" val="0"/>
              </a:ext>
            </a:extLst>
          </a:blip>
          <a:srcRect/>
          <a:stretch>
            <a:fillRect/>
          </a:stretch>
        </p:blipFill>
        <p:spPr bwMode="auto">
          <a:xfrm>
            <a:off x="5004048" y="764704"/>
            <a:ext cx="3384376" cy="3960440"/>
          </a:xfrm>
          <a:prstGeom prst="rect">
            <a:avLst/>
          </a:prstGeom>
          <a:noFill/>
          <a:ln>
            <a:noFill/>
          </a:ln>
        </p:spPr>
      </p:pic>
    </p:spTree>
    <p:extLst>
      <p:ext uri="{BB962C8B-B14F-4D97-AF65-F5344CB8AC3E}">
        <p14:creationId xmlns:p14="http://schemas.microsoft.com/office/powerpoint/2010/main" val="21035272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179512" y="836712"/>
            <a:ext cx="4648005" cy="5832648"/>
          </a:xfrm>
        </p:spPr>
        <p:txBody>
          <a:bodyPr>
            <a:noAutofit/>
          </a:bodyPr>
          <a:lstStyle/>
          <a:p>
            <a:pPr marL="0" indent="0">
              <a:buNone/>
            </a:pPr>
            <a:r>
              <a:rPr lang="ru-RU" dirty="0" err="1">
                <a:solidFill>
                  <a:srgbClr val="002060"/>
                </a:solidFill>
              </a:rPr>
              <a:t>Дамбыра</a:t>
            </a:r>
            <a:r>
              <a:rPr lang="ru-RU" dirty="0">
                <a:solidFill>
                  <a:srgbClr val="002060"/>
                </a:solidFill>
              </a:rPr>
              <a:t> - двусторонний буддийский барабан в форме песочных часов. Корпус изготавливается из дерева, а мембраны из кожи. К корпусу ремешками привязываются шарики, которые, ударяясь о мембрану, производят дробный стук.</a:t>
            </a:r>
          </a:p>
          <a:p>
            <a:pPr marL="0" indent="0">
              <a:buNone/>
            </a:pPr>
            <a:r>
              <a:rPr lang="ru-RU" dirty="0">
                <a:solidFill>
                  <a:srgbClr val="002060"/>
                </a:solidFill>
              </a:rPr>
              <a:t>Этот инструмент встречается разных размеров. Высота маленького инструмента (от одной мембра­ны до другой) около 7 см, диаметр мембран - 9 см. Бывают </a:t>
            </a:r>
            <a:r>
              <a:rPr lang="ru-RU" dirty="0" err="1">
                <a:solidFill>
                  <a:srgbClr val="002060"/>
                </a:solidFill>
              </a:rPr>
              <a:t>дамбыры</a:t>
            </a:r>
            <a:r>
              <a:rPr lang="ru-RU" dirty="0">
                <a:solidFill>
                  <a:srgbClr val="002060"/>
                </a:solidFill>
              </a:rPr>
              <a:t> размером до 25-30 см в диаметре и высотой до 20 и более сантиметров.</a:t>
            </a:r>
          </a:p>
          <a:p>
            <a:pPr marL="0" indent="0">
              <a:buNone/>
            </a:pPr>
            <a:r>
              <a:rPr lang="ru-RU" dirty="0">
                <a:solidFill>
                  <a:srgbClr val="002060"/>
                </a:solidFill>
              </a:rPr>
              <a:t>Деревянный корпус инструмента разукрашивается ярко-зеленой краской. Посередине инструмента привязывается вышитая ярким узором и расши­ряющаяся к кончику полоска шелковой ткани или ткани из парчи.</a:t>
            </a:r>
          </a:p>
          <a:p>
            <a:pPr marL="0" indent="0">
              <a:buNone/>
            </a:pPr>
            <a:r>
              <a:rPr lang="ru-RU" dirty="0">
                <a:solidFill>
                  <a:srgbClr val="002060"/>
                </a:solidFill>
              </a:rPr>
              <a:t>Звук извлекается поворотами инструмента в раз­ные стороны. При этих движениях шарики на концах ремешков, попеременно ударяясь о мембраны с обеих сторон инструмента, производят короткие дробные звуки характерного для этого инструмента тембра</a:t>
            </a:r>
            <a:r>
              <a:rPr lang="ru-RU" dirty="0" smtClean="0">
                <a:solidFill>
                  <a:srgbClr val="002060"/>
                </a:solidFill>
              </a:rPr>
              <a:t>.</a:t>
            </a:r>
            <a:endParaRPr lang="ru-RU" dirty="0">
              <a:solidFill>
                <a:srgbClr val="002060"/>
              </a:solidFill>
            </a:endParaRPr>
          </a:p>
        </p:txBody>
      </p:sp>
      <p:sp>
        <p:nvSpPr>
          <p:cNvPr id="4" name="Заголовок 3"/>
          <p:cNvSpPr>
            <a:spLocks noGrp="1"/>
          </p:cNvSpPr>
          <p:nvPr>
            <p:ph type="title"/>
          </p:nvPr>
        </p:nvSpPr>
        <p:spPr>
          <a:xfrm>
            <a:off x="5148064" y="4464421"/>
            <a:ext cx="3388272" cy="1143000"/>
          </a:xfrm>
        </p:spPr>
        <p:txBody>
          <a:bodyPr/>
          <a:lstStyle/>
          <a:p>
            <a:pPr marL="0" indent="0">
              <a:buNone/>
            </a:pPr>
            <a:r>
              <a:rPr lang="ru-RU" dirty="0" err="1" smtClean="0">
                <a:hlinkClick r:id="rId2" action="ppaction://hlinksldjump"/>
              </a:rPr>
              <a:t>Дамбыра</a:t>
            </a:r>
            <a:endParaRPr lang="ru-RU" dirty="0"/>
          </a:p>
        </p:txBody>
      </p:sp>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7518" y="620688"/>
            <a:ext cx="3708818"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27231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323528" y="287990"/>
            <a:ext cx="4536504" cy="6309362"/>
          </a:xfrm>
        </p:spPr>
        <p:txBody>
          <a:bodyPr>
            <a:normAutofit lnSpcReduction="10000"/>
          </a:bodyPr>
          <a:lstStyle/>
          <a:p>
            <a:pPr marL="0" indent="0">
              <a:buNone/>
            </a:pPr>
            <a:r>
              <a:rPr lang="ru-RU" sz="1800" dirty="0" err="1">
                <a:solidFill>
                  <a:srgbClr val="002060"/>
                </a:solidFill>
              </a:rPr>
              <a:t>Мургу</a:t>
            </a:r>
            <a:r>
              <a:rPr lang="ru-RU" sz="1800" dirty="0">
                <a:solidFill>
                  <a:srgbClr val="002060"/>
                </a:solidFill>
              </a:rPr>
              <a:t> - продольная открытая флейта без игровых отверстий. Изготавливается из ствола дягиля (</a:t>
            </a:r>
            <a:r>
              <a:rPr lang="ru-RU" sz="1800" dirty="0" err="1">
                <a:solidFill>
                  <a:srgbClr val="002060"/>
                </a:solidFill>
              </a:rPr>
              <a:t>малдырган</a:t>
            </a:r>
            <a:r>
              <a:rPr lang="ru-RU" sz="1800" dirty="0">
                <a:solidFill>
                  <a:srgbClr val="002060"/>
                </a:solidFill>
              </a:rPr>
              <a:t>, </a:t>
            </a:r>
            <a:r>
              <a:rPr lang="ru-RU" sz="1800" dirty="0" err="1">
                <a:solidFill>
                  <a:srgbClr val="002060"/>
                </a:solidFill>
              </a:rPr>
              <a:t>балдырган</a:t>
            </a:r>
            <a:r>
              <a:rPr lang="ru-RU" sz="1800" dirty="0">
                <a:solidFill>
                  <a:srgbClr val="002060"/>
                </a:solidFill>
              </a:rPr>
              <a:t>), иногда ревеня (</a:t>
            </a:r>
            <a:r>
              <a:rPr lang="ru-RU" sz="1800" dirty="0" err="1">
                <a:solidFill>
                  <a:srgbClr val="002060"/>
                </a:solidFill>
              </a:rPr>
              <a:t>сараспан</a:t>
            </a:r>
            <a:r>
              <a:rPr lang="ru-RU" sz="1800" dirty="0">
                <a:solidFill>
                  <a:srgbClr val="002060"/>
                </a:solidFill>
              </a:rPr>
              <a:t>) длиной, равной вытянутой руке испол­нителя. С обеих сторон ствол срезается по косой и ближе к толстому концу сбоку делается боковое отверстие, куда вдувается воздух. Звук на </a:t>
            </a:r>
            <a:r>
              <a:rPr lang="ru-RU" sz="1800" dirty="0" err="1">
                <a:solidFill>
                  <a:srgbClr val="002060"/>
                </a:solidFill>
              </a:rPr>
              <a:t>мургу</a:t>
            </a:r>
            <a:r>
              <a:rPr lang="ru-RU" sz="1800" dirty="0">
                <a:solidFill>
                  <a:srgbClr val="002060"/>
                </a:solidFill>
              </a:rPr>
              <a:t> извлекается вдуванием воздуха в верхний конец (со стороны толстого конца) и струя воздуха, вду­ваемого в полый ствол, частично рассекается о край бокового отверстия.</a:t>
            </a:r>
          </a:p>
          <a:p>
            <a:pPr marL="0" indent="0">
              <a:buNone/>
            </a:pPr>
            <a:r>
              <a:rPr lang="ru-RU" sz="1800" dirty="0">
                <a:solidFill>
                  <a:srgbClr val="002060"/>
                </a:solidFill>
              </a:rPr>
              <a:t>Разная высота извлекаемых звуков регу­лируется открытием, прикрытием или полным закрытием другого конца ствола указательным пальцем вытянутой вдоль инструмента правой руки.</a:t>
            </a:r>
          </a:p>
          <a:p>
            <a:pPr marL="0" indent="0">
              <a:buNone/>
            </a:pPr>
            <a:r>
              <a:rPr lang="ru-RU" sz="1800" dirty="0">
                <a:solidFill>
                  <a:srgbClr val="002060"/>
                </a:solidFill>
              </a:rPr>
              <a:t>Звук, извлекаемый на </a:t>
            </a:r>
            <a:r>
              <a:rPr lang="ru-RU" sz="1800" dirty="0" err="1">
                <a:solidFill>
                  <a:srgbClr val="002060"/>
                </a:solidFill>
              </a:rPr>
              <a:t>мургу</a:t>
            </a:r>
            <a:r>
              <a:rPr lang="ru-RU" sz="1800" dirty="0">
                <a:solidFill>
                  <a:srgbClr val="002060"/>
                </a:solidFill>
              </a:rPr>
              <a:t>, очень громкий и приятный, особенно когда играют на свежесре­занном стволе</a:t>
            </a:r>
            <a:r>
              <a:rPr lang="ru-RU" sz="1800" dirty="0" smtClean="0">
                <a:solidFill>
                  <a:srgbClr val="002060"/>
                </a:solidFill>
              </a:rPr>
              <a:t>.</a:t>
            </a:r>
            <a:endParaRPr lang="ru-RU" sz="1800" dirty="0">
              <a:solidFill>
                <a:srgbClr val="002060"/>
              </a:solidFill>
            </a:endParaRPr>
          </a:p>
        </p:txBody>
      </p:sp>
      <p:sp>
        <p:nvSpPr>
          <p:cNvPr id="4" name="Заголовок 3"/>
          <p:cNvSpPr>
            <a:spLocks noGrp="1"/>
          </p:cNvSpPr>
          <p:nvPr>
            <p:ph type="title"/>
          </p:nvPr>
        </p:nvSpPr>
        <p:spPr>
          <a:xfrm>
            <a:off x="5868144" y="4464421"/>
            <a:ext cx="2592288" cy="1143000"/>
          </a:xfrm>
        </p:spPr>
        <p:txBody>
          <a:bodyPr/>
          <a:lstStyle/>
          <a:p>
            <a:pPr marL="0" indent="0">
              <a:buNone/>
            </a:pPr>
            <a:r>
              <a:rPr lang="ru-RU" dirty="0" err="1" smtClean="0">
                <a:hlinkClick r:id="rId2" action="ppaction://hlinksldjump"/>
              </a:rPr>
              <a:t>Мургу</a:t>
            </a:r>
            <a:endParaRPr lang="ru-RU" dirty="0"/>
          </a:p>
        </p:txBody>
      </p:sp>
      <p:pic>
        <p:nvPicPr>
          <p:cNvPr id="14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287990"/>
            <a:ext cx="3600400" cy="412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46041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395536" y="430518"/>
            <a:ext cx="4536504" cy="6094826"/>
          </a:xfrm>
        </p:spPr>
        <p:txBody>
          <a:bodyPr>
            <a:noAutofit/>
          </a:bodyPr>
          <a:lstStyle/>
          <a:p>
            <a:pPr marL="0" indent="0">
              <a:buNone/>
            </a:pPr>
            <a:r>
              <a:rPr lang="ru-RU" sz="2000" b="1" dirty="0" err="1" smtClean="0">
                <a:solidFill>
                  <a:srgbClr val="002060"/>
                </a:solidFill>
              </a:rPr>
              <a:t>Караангы</a:t>
            </a:r>
            <a:r>
              <a:rPr lang="ru-RU" sz="2000" b="1" dirty="0" smtClean="0">
                <a:solidFill>
                  <a:srgbClr val="002060"/>
                </a:solidFill>
              </a:rPr>
              <a:t> (</a:t>
            </a:r>
            <a:r>
              <a:rPr lang="ru-RU" sz="2000" b="1" dirty="0" err="1" smtClean="0">
                <a:solidFill>
                  <a:srgbClr val="002060"/>
                </a:solidFill>
              </a:rPr>
              <a:t>караангы</a:t>
            </a:r>
            <a:r>
              <a:rPr lang="ru-RU" sz="2000" b="1" dirty="0" smtClean="0">
                <a:solidFill>
                  <a:srgbClr val="002060"/>
                </a:solidFill>
              </a:rPr>
              <a:t>) – плоский одиночный гонг, использующихся в составе инструментов </a:t>
            </a:r>
            <a:r>
              <a:rPr lang="ru-RU" sz="2000" b="1" dirty="0" err="1" smtClean="0">
                <a:solidFill>
                  <a:srgbClr val="002060"/>
                </a:solidFill>
              </a:rPr>
              <a:t>будийского</a:t>
            </a:r>
            <a:r>
              <a:rPr lang="ru-RU" sz="2000" b="1" dirty="0" smtClean="0">
                <a:solidFill>
                  <a:srgbClr val="002060"/>
                </a:solidFill>
              </a:rPr>
              <a:t> оркестра. Изготавливают </a:t>
            </a:r>
            <a:r>
              <a:rPr lang="ru-RU" sz="2000" b="1" dirty="0" err="1" smtClean="0">
                <a:solidFill>
                  <a:srgbClr val="002060"/>
                </a:solidFill>
              </a:rPr>
              <a:t>караангы</a:t>
            </a:r>
            <a:r>
              <a:rPr lang="ru-RU" sz="2000" b="1" dirty="0" smtClean="0">
                <a:solidFill>
                  <a:srgbClr val="002060"/>
                </a:solidFill>
              </a:rPr>
              <a:t> из сплава металлов с преобладанием чугуна. Диаметр </a:t>
            </a:r>
            <a:r>
              <a:rPr lang="ru-RU" sz="2000" b="1" dirty="0" err="1" smtClean="0">
                <a:solidFill>
                  <a:srgbClr val="002060"/>
                </a:solidFill>
              </a:rPr>
              <a:t>караангы</a:t>
            </a:r>
            <a:r>
              <a:rPr lang="ru-RU" sz="2000" b="1" dirty="0" smtClean="0">
                <a:solidFill>
                  <a:srgbClr val="002060"/>
                </a:solidFill>
              </a:rPr>
              <a:t> около 60-70 см. Звук извлекают ударами по инструменту специальной палочкой с мягкой головой. Он аналогичен там-</a:t>
            </a:r>
            <a:r>
              <a:rPr lang="ru-RU" sz="2000" b="1" dirty="0" err="1" smtClean="0">
                <a:solidFill>
                  <a:srgbClr val="002060"/>
                </a:solidFill>
              </a:rPr>
              <a:t>таму</a:t>
            </a:r>
            <a:r>
              <a:rPr lang="ru-RU" sz="2000" b="1" dirty="0" smtClean="0">
                <a:solidFill>
                  <a:srgbClr val="002060"/>
                </a:solidFill>
              </a:rPr>
              <a:t>. Звуки </a:t>
            </a:r>
            <a:r>
              <a:rPr lang="ru-RU" sz="2000" b="1" dirty="0" err="1" smtClean="0">
                <a:solidFill>
                  <a:srgbClr val="002060"/>
                </a:solidFill>
              </a:rPr>
              <a:t>караангы</a:t>
            </a:r>
            <a:r>
              <a:rPr lang="ru-RU" sz="2000" b="1" dirty="0" smtClean="0">
                <a:solidFill>
                  <a:srgbClr val="002060"/>
                </a:solidFill>
              </a:rPr>
              <a:t> служат сигналом к началу богослужения.</a:t>
            </a:r>
          </a:p>
          <a:p>
            <a:pPr marL="0" indent="0">
              <a:buNone/>
            </a:pPr>
            <a:r>
              <a:rPr lang="ru-RU" sz="2000" b="1" dirty="0" smtClean="0">
                <a:solidFill>
                  <a:srgbClr val="002060"/>
                </a:solidFill>
              </a:rPr>
              <a:t>Звук у </a:t>
            </a:r>
            <a:r>
              <a:rPr lang="ru-RU" sz="2000" b="1" dirty="0" err="1" smtClean="0">
                <a:solidFill>
                  <a:srgbClr val="002060"/>
                </a:solidFill>
              </a:rPr>
              <a:t>караангы</a:t>
            </a:r>
            <a:r>
              <a:rPr lang="ru-RU" sz="2000" b="1" dirty="0" smtClean="0">
                <a:solidFill>
                  <a:srgbClr val="002060"/>
                </a:solidFill>
              </a:rPr>
              <a:t> тяжелый. Гулкий, долгий и плавающий, как у всех гонгов. В других восточных культурах встречаются инструменты этой группы, размер которых доходит до одного и более метра в диаметре.</a:t>
            </a:r>
            <a:endParaRPr lang="ru-RU" sz="2000" b="1" dirty="0">
              <a:solidFill>
                <a:srgbClr val="002060"/>
              </a:solidFill>
            </a:endParaRPr>
          </a:p>
        </p:txBody>
      </p:sp>
      <p:sp>
        <p:nvSpPr>
          <p:cNvPr id="4" name="Заголовок 3"/>
          <p:cNvSpPr>
            <a:spLocks noGrp="1"/>
          </p:cNvSpPr>
          <p:nvPr>
            <p:ph type="title"/>
          </p:nvPr>
        </p:nvSpPr>
        <p:spPr>
          <a:xfrm>
            <a:off x="5220072" y="4464421"/>
            <a:ext cx="3456384" cy="1143000"/>
          </a:xfrm>
        </p:spPr>
        <p:txBody>
          <a:bodyPr/>
          <a:lstStyle/>
          <a:p>
            <a:pPr marL="0" indent="0">
              <a:buNone/>
            </a:pPr>
            <a:r>
              <a:rPr lang="ru-RU" dirty="0" err="1" smtClean="0">
                <a:hlinkClick r:id="rId2" action="ppaction://hlinksldjump"/>
              </a:rPr>
              <a:t>Караангы</a:t>
            </a:r>
            <a:endParaRPr lang="ru-RU" dirty="0"/>
          </a:p>
        </p:txBody>
      </p:sp>
      <p:pic>
        <p:nvPicPr>
          <p:cNvPr id="163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30518"/>
            <a:ext cx="3528392" cy="40370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98539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179512" y="260648"/>
            <a:ext cx="4392489" cy="6597352"/>
          </a:xfrm>
        </p:spPr>
        <p:txBody>
          <a:bodyPr>
            <a:normAutofit fontScale="92500" lnSpcReduction="10000"/>
          </a:bodyPr>
          <a:lstStyle/>
          <a:p>
            <a:pPr marL="0" indent="0">
              <a:buNone/>
            </a:pPr>
            <a:r>
              <a:rPr lang="ru-RU" sz="1800" dirty="0" err="1">
                <a:solidFill>
                  <a:srgbClr val="002060"/>
                </a:solidFill>
              </a:rPr>
              <a:t>Бызаанчы</a:t>
            </a:r>
            <a:r>
              <a:rPr lang="ru-RU" sz="1800" dirty="0">
                <a:solidFill>
                  <a:srgbClr val="002060"/>
                </a:solidFill>
              </a:rPr>
              <a:t> - 4-струнный смычковый инструмент. Два пучка волос смычка продеты между </a:t>
            </a:r>
            <a:r>
              <a:rPr lang="ru-RU" sz="1800" dirty="0" smtClean="0">
                <a:solidFill>
                  <a:srgbClr val="002060"/>
                </a:solidFill>
              </a:rPr>
              <a:t>струнами.</a:t>
            </a:r>
          </a:p>
          <a:p>
            <a:pPr marL="0" indent="0">
              <a:buNone/>
            </a:pPr>
            <a:r>
              <a:rPr lang="ru-RU" sz="1800" dirty="0" smtClean="0">
                <a:solidFill>
                  <a:srgbClr val="002060"/>
                </a:solidFill>
              </a:rPr>
              <a:t>Корпус </a:t>
            </a:r>
            <a:r>
              <a:rPr lang="ru-RU" sz="1800" dirty="0">
                <a:solidFill>
                  <a:srgbClr val="002060"/>
                </a:solidFill>
              </a:rPr>
              <a:t>делается из полого медного или деревянного цилиндра или же в виде четырех-, шес­ти- или восьмигранного деревянного цилиндра. Встречаются </a:t>
            </a:r>
            <a:r>
              <a:rPr lang="ru-RU" sz="1800" dirty="0" err="1">
                <a:solidFill>
                  <a:srgbClr val="002060"/>
                </a:solidFill>
              </a:rPr>
              <a:t>бызаанчы</a:t>
            </a:r>
            <a:r>
              <a:rPr lang="ru-RU" sz="1800" dirty="0">
                <a:solidFill>
                  <a:srgbClr val="002060"/>
                </a:solidFill>
              </a:rPr>
              <a:t>, у которых корпус сде­лан из коровьего или бычьего рога, широкое отверстие которого затянуто кожаной </a:t>
            </a:r>
            <a:r>
              <a:rPr lang="ru-RU" sz="1800" dirty="0" smtClean="0">
                <a:solidFill>
                  <a:srgbClr val="002060"/>
                </a:solidFill>
              </a:rPr>
              <a:t>декой.</a:t>
            </a:r>
          </a:p>
          <a:p>
            <a:pPr marL="0" indent="0">
              <a:buNone/>
            </a:pPr>
            <a:r>
              <a:rPr lang="ru-RU" sz="1800" dirty="0" smtClean="0">
                <a:solidFill>
                  <a:srgbClr val="002060"/>
                </a:solidFill>
              </a:rPr>
              <a:t>Сквозь </a:t>
            </a:r>
            <a:r>
              <a:rPr lang="ru-RU" sz="1800" dirty="0">
                <a:solidFill>
                  <a:srgbClr val="002060"/>
                </a:solidFill>
              </a:rPr>
              <a:t>корпус проходит шейка, заканчивающаяся резной головкой </a:t>
            </a:r>
            <a:r>
              <a:rPr lang="ru-RU" sz="1800" dirty="0" smtClean="0">
                <a:solidFill>
                  <a:srgbClr val="002060"/>
                </a:solidFill>
              </a:rPr>
              <a:t>лошади.</a:t>
            </a:r>
          </a:p>
          <a:p>
            <a:pPr marL="0" indent="0">
              <a:buNone/>
            </a:pPr>
            <a:r>
              <a:rPr lang="ru-RU" sz="1800" dirty="0" smtClean="0">
                <a:solidFill>
                  <a:srgbClr val="002060"/>
                </a:solidFill>
              </a:rPr>
              <a:t>Дека </a:t>
            </a:r>
            <a:r>
              <a:rPr lang="ru-RU" sz="1800" dirty="0">
                <a:solidFill>
                  <a:srgbClr val="002060"/>
                </a:solidFill>
              </a:rPr>
              <a:t>традиционно изготавливается из кожи (козлиная, телячья, маралья или рыбья). Шкуру теленка, козла или марала обрабатывают также, как и для </a:t>
            </a:r>
            <a:r>
              <a:rPr lang="ru-RU" sz="1800" dirty="0" err="1">
                <a:solidFill>
                  <a:srgbClr val="002060"/>
                </a:solidFill>
              </a:rPr>
              <a:t>игила</a:t>
            </a:r>
            <a:r>
              <a:rPr lang="ru-RU" sz="1800" dirty="0">
                <a:solidFill>
                  <a:srgbClr val="002060"/>
                </a:solidFill>
              </a:rPr>
              <a:t>. Рыбью кожу после снятия сра­зу натягивают на готовый </a:t>
            </a:r>
            <a:r>
              <a:rPr lang="ru-RU" sz="1800" dirty="0" smtClean="0">
                <a:solidFill>
                  <a:srgbClr val="002060"/>
                </a:solidFill>
              </a:rPr>
              <a:t>корпус.</a:t>
            </a:r>
          </a:p>
          <a:p>
            <a:pPr marL="0" indent="0">
              <a:buNone/>
            </a:pPr>
            <a:r>
              <a:rPr lang="ru-RU" sz="1800" dirty="0" smtClean="0">
                <a:solidFill>
                  <a:srgbClr val="002060"/>
                </a:solidFill>
              </a:rPr>
              <a:t>Струны </a:t>
            </a:r>
            <a:r>
              <a:rPr lang="ru-RU" sz="1800" dirty="0">
                <a:solidFill>
                  <a:srgbClr val="002060"/>
                </a:solidFill>
              </a:rPr>
              <a:t>для традиционного </a:t>
            </a:r>
            <a:r>
              <a:rPr lang="ru-RU" sz="1800" dirty="0" err="1">
                <a:solidFill>
                  <a:srgbClr val="002060"/>
                </a:solidFill>
              </a:rPr>
              <a:t>бызаанчы</a:t>
            </a:r>
            <a:r>
              <a:rPr lang="ru-RU" sz="1800" dirty="0">
                <a:solidFill>
                  <a:srgbClr val="002060"/>
                </a:solidFill>
              </a:rPr>
              <a:t> делались из некрученого конского волоса. Пальцы ис­полнителя во время игры находятся под струнами</a:t>
            </a:r>
            <a:r>
              <a:rPr lang="ru-RU" sz="1800" dirty="0" smtClean="0">
                <a:solidFill>
                  <a:srgbClr val="002060"/>
                </a:solidFill>
              </a:rPr>
              <a:t>.</a:t>
            </a:r>
            <a:endParaRPr lang="ru-RU" dirty="0"/>
          </a:p>
          <a:p>
            <a:endParaRPr lang="ru-RU" dirty="0"/>
          </a:p>
        </p:txBody>
      </p:sp>
      <p:sp>
        <p:nvSpPr>
          <p:cNvPr id="4" name="Заголовок 3"/>
          <p:cNvSpPr>
            <a:spLocks noGrp="1"/>
          </p:cNvSpPr>
          <p:nvPr>
            <p:ph type="title"/>
          </p:nvPr>
        </p:nvSpPr>
        <p:spPr>
          <a:xfrm>
            <a:off x="5004047" y="5445224"/>
            <a:ext cx="3744417" cy="1008111"/>
          </a:xfrm>
        </p:spPr>
        <p:txBody>
          <a:bodyPr/>
          <a:lstStyle/>
          <a:p>
            <a:pPr marL="0" indent="0">
              <a:buNone/>
            </a:pPr>
            <a:r>
              <a:rPr lang="ru-RU" dirty="0" err="1" smtClean="0">
                <a:effectLst/>
                <a:hlinkClick r:id="rId2" action="ppaction://hlinksldjump"/>
              </a:rPr>
              <a:t>Бызаанчы</a:t>
            </a:r>
            <a:endParaRPr lang="ru-RU" dirty="0"/>
          </a:p>
        </p:txBody>
      </p:sp>
      <p:pic>
        <p:nvPicPr>
          <p:cNvPr id="1026" name="Picture 2" descr="C:\Users\User\Pictures\инструменты\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260648"/>
            <a:ext cx="3960440" cy="49685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67041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Рисунок 4"/>
          <p:cNvSpPr>
            <a:spLocks noGrp="1"/>
          </p:cNvSpPr>
          <p:nvPr>
            <p:ph type="pic" idx="1"/>
          </p:nvPr>
        </p:nvSpPr>
        <p:spPr/>
      </p:sp>
      <p:sp>
        <p:nvSpPr>
          <p:cNvPr id="6" name="Текст 5"/>
          <p:cNvSpPr>
            <a:spLocks noGrp="1"/>
          </p:cNvSpPr>
          <p:nvPr>
            <p:ph type="body" sz="half" idx="2"/>
          </p:nvPr>
        </p:nvSpPr>
        <p:spPr>
          <a:xfrm>
            <a:off x="323528" y="332656"/>
            <a:ext cx="4392487" cy="6192688"/>
          </a:xfrm>
        </p:spPr>
        <p:txBody>
          <a:bodyPr>
            <a:normAutofit fontScale="85000" lnSpcReduction="10000"/>
          </a:bodyPr>
          <a:lstStyle/>
          <a:p>
            <a:pPr marL="0" indent="0">
              <a:buNone/>
            </a:pPr>
            <a:r>
              <a:rPr lang="ru-RU" sz="1900" dirty="0">
                <a:solidFill>
                  <a:srgbClr val="002060"/>
                </a:solidFill>
              </a:rPr>
              <a:t>Традиционный </a:t>
            </a:r>
            <a:r>
              <a:rPr lang="ru-RU" sz="1900" dirty="0" err="1">
                <a:solidFill>
                  <a:srgbClr val="002060"/>
                </a:solidFill>
              </a:rPr>
              <a:t>дошпулуур</a:t>
            </a:r>
            <a:r>
              <a:rPr lang="ru-RU" sz="1900" dirty="0">
                <a:solidFill>
                  <a:srgbClr val="002060"/>
                </a:solidFill>
              </a:rPr>
              <a:t> - это двухструнный щипковый инструмент с трапециевидным кор­пусом, обтянутым с обеих сторон кожей.</a:t>
            </a:r>
          </a:p>
          <a:p>
            <a:pPr marL="0" indent="0">
              <a:buNone/>
            </a:pPr>
            <a:r>
              <a:rPr lang="ru-RU" sz="1900" dirty="0">
                <a:solidFill>
                  <a:srgbClr val="002060"/>
                </a:solidFill>
              </a:rPr>
              <a:t>Струны традиционного </a:t>
            </a:r>
            <a:r>
              <a:rPr lang="ru-RU" sz="1900" dirty="0" err="1">
                <a:solidFill>
                  <a:srgbClr val="002060"/>
                </a:solidFill>
              </a:rPr>
              <a:t>дошпулуура</a:t>
            </a:r>
            <a:r>
              <a:rPr lang="ru-RU" sz="1900" dirty="0">
                <a:solidFill>
                  <a:srgbClr val="002060"/>
                </a:solidFill>
              </a:rPr>
              <a:t> делались из кручёных волос конского хвоста, иногда и из кручёных бараньих кишок. В наше время конский волос заменяется тонкой леской или капро­ном. Струны </a:t>
            </a:r>
            <a:r>
              <a:rPr lang="ru-RU" sz="1900" dirty="0" err="1">
                <a:solidFill>
                  <a:srgbClr val="002060"/>
                </a:solidFill>
              </a:rPr>
              <a:t>дошпулуура</a:t>
            </a:r>
            <a:r>
              <a:rPr lang="ru-RU" sz="1900" dirty="0">
                <a:solidFill>
                  <a:srgbClr val="002060"/>
                </a:solidFill>
              </a:rPr>
              <a:t> настраиваются в кварту, что называется «</a:t>
            </a:r>
            <a:r>
              <a:rPr lang="ru-RU" sz="1900" dirty="0" err="1">
                <a:solidFill>
                  <a:srgbClr val="002060"/>
                </a:solidFill>
              </a:rPr>
              <a:t>дошпулуур</a:t>
            </a:r>
            <a:r>
              <a:rPr lang="ru-RU" sz="1900" dirty="0">
                <a:solidFill>
                  <a:srgbClr val="002060"/>
                </a:solidFill>
              </a:rPr>
              <a:t> </a:t>
            </a:r>
            <a:r>
              <a:rPr lang="ru-RU" sz="1900" dirty="0" err="1">
                <a:solidFill>
                  <a:srgbClr val="002060"/>
                </a:solidFill>
              </a:rPr>
              <a:t>хеену</a:t>
            </a:r>
            <a:r>
              <a:rPr lang="ru-RU" sz="1900" dirty="0">
                <a:solidFill>
                  <a:srgbClr val="002060"/>
                </a:solidFill>
              </a:rPr>
              <a:t>», т.е. «строй </a:t>
            </a:r>
            <a:r>
              <a:rPr lang="ru-RU" sz="1900" dirty="0" err="1">
                <a:solidFill>
                  <a:srgbClr val="002060"/>
                </a:solidFill>
              </a:rPr>
              <a:t>дошпулуура</a:t>
            </a:r>
            <a:r>
              <a:rPr lang="ru-RU" sz="1900" dirty="0">
                <a:solidFill>
                  <a:srgbClr val="002060"/>
                </a:solidFill>
              </a:rPr>
              <a:t>». Звук извлекается в основном щипком большого и указательного пальцев правой руки двух струн попеременно или ударом указательного пальца по обеим струнам. На­родные исполнители пользуются для </a:t>
            </a:r>
            <a:r>
              <a:rPr lang="ru-RU" sz="1900" dirty="0" err="1">
                <a:solidFill>
                  <a:srgbClr val="002060"/>
                </a:solidFill>
              </a:rPr>
              <a:t>звукоизвлечения</a:t>
            </a:r>
            <a:r>
              <a:rPr lang="ru-RU" sz="1900" dirty="0">
                <a:solidFill>
                  <a:srgbClr val="002060"/>
                </a:solidFill>
              </a:rPr>
              <a:t> и плектром</a:t>
            </a:r>
            <a:r>
              <a:rPr lang="ru-RU" sz="1900" dirty="0" smtClean="0">
                <a:solidFill>
                  <a:srgbClr val="002060"/>
                </a:solidFill>
              </a:rPr>
              <a:t>.</a:t>
            </a:r>
          </a:p>
          <a:p>
            <a:pPr marL="0" indent="0">
              <a:buNone/>
            </a:pPr>
            <a:r>
              <a:rPr lang="ru-RU" sz="1900" dirty="0">
                <a:solidFill>
                  <a:srgbClr val="002060"/>
                </a:solidFill>
              </a:rPr>
              <a:t>Струны при игре прижимаются к шейке, в отличие от </a:t>
            </a:r>
            <a:r>
              <a:rPr lang="ru-RU" sz="1900" dirty="0" err="1">
                <a:solidFill>
                  <a:srgbClr val="002060"/>
                </a:solidFill>
              </a:rPr>
              <a:t>игила</a:t>
            </a:r>
            <a:r>
              <a:rPr lang="ru-RU" sz="1900" dirty="0">
                <a:solidFill>
                  <a:srgbClr val="002060"/>
                </a:solidFill>
              </a:rPr>
              <a:t> и </a:t>
            </a:r>
            <a:r>
              <a:rPr lang="ru-RU" sz="1900" dirty="0" err="1">
                <a:solidFill>
                  <a:srgbClr val="002060"/>
                </a:solidFill>
              </a:rPr>
              <a:t>бызаанчы</a:t>
            </a:r>
            <a:r>
              <a:rPr lang="ru-RU" sz="1900" dirty="0">
                <a:solidFill>
                  <a:srgbClr val="002060"/>
                </a:solidFill>
              </a:rPr>
              <a:t>. На шейке нет </a:t>
            </a:r>
            <a:r>
              <a:rPr lang="ru-RU" sz="1900" dirty="0" err="1">
                <a:solidFill>
                  <a:srgbClr val="002060"/>
                </a:solidFill>
              </a:rPr>
              <a:t>ладков</a:t>
            </a:r>
            <a:r>
              <a:rPr lang="ru-RU" sz="1900" dirty="0">
                <a:solidFill>
                  <a:srgbClr val="002060"/>
                </a:solidFill>
              </a:rPr>
              <a:t>. Современные </a:t>
            </a:r>
            <a:r>
              <a:rPr lang="ru-RU" sz="1900" dirty="0" err="1">
                <a:solidFill>
                  <a:srgbClr val="002060"/>
                </a:solidFill>
              </a:rPr>
              <a:t>дошпулууры</a:t>
            </a:r>
            <a:r>
              <a:rPr lang="ru-RU" sz="1900" dirty="0">
                <a:solidFill>
                  <a:srgbClr val="002060"/>
                </a:solidFill>
              </a:rPr>
              <a:t> во многих случаях стали делать трехструнными.</a:t>
            </a:r>
          </a:p>
          <a:p>
            <a:pPr marL="0" indent="0">
              <a:buNone/>
            </a:pPr>
            <a:r>
              <a:rPr lang="ru-RU" sz="1900" dirty="0">
                <a:solidFill>
                  <a:srgbClr val="002060"/>
                </a:solidFill>
              </a:rPr>
              <a:t>Тембр традиционного </a:t>
            </a:r>
            <a:r>
              <a:rPr lang="ru-RU" sz="1900" dirty="0" err="1">
                <a:solidFill>
                  <a:srgbClr val="002060"/>
                </a:solidFill>
              </a:rPr>
              <a:t>дошпулуура</a:t>
            </a:r>
            <a:r>
              <a:rPr lang="ru-RU" sz="1900" dirty="0">
                <a:solidFill>
                  <a:srgbClr val="002060"/>
                </a:solidFill>
              </a:rPr>
              <a:t> мягкий, бархатный</a:t>
            </a:r>
            <a:r>
              <a:rPr lang="ru-RU" sz="1900" dirty="0" smtClean="0">
                <a:solidFill>
                  <a:srgbClr val="002060"/>
                </a:solidFill>
              </a:rPr>
              <a:t>.</a:t>
            </a:r>
            <a:endParaRPr lang="ru-RU" sz="1900" dirty="0">
              <a:solidFill>
                <a:srgbClr val="002060"/>
              </a:solidFill>
            </a:endParaRPr>
          </a:p>
          <a:p>
            <a:endParaRPr lang="ru-RU" dirty="0"/>
          </a:p>
        </p:txBody>
      </p:sp>
      <p:sp>
        <p:nvSpPr>
          <p:cNvPr id="4" name="Заголовок 3"/>
          <p:cNvSpPr>
            <a:spLocks noGrp="1"/>
          </p:cNvSpPr>
          <p:nvPr>
            <p:ph type="title"/>
          </p:nvPr>
        </p:nvSpPr>
        <p:spPr>
          <a:xfrm>
            <a:off x="5004048" y="5301208"/>
            <a:ext cx="3744416" cy="1080119"/>
          </a:xfrm>
        </p:spPr>
        <p:txBody>
          <a:bodyPr/>
          <a:lstStyle/>
          <a:p>
            <a:pPr marL="0" indent="0">
              <a:buNone/>
            </a:pPr>
            <a:r>
              <a:rPr lang="ru-RU" dirty="0" err="1" smtClean="0">
                <a:effectLst/>
                <a:hlinkClick r:id="rId2" action="ppaction://hlinksldjump"/>
              </a:rPr>
              <a:t>Дошпулуур</a:t>
            </a:r>
            <a:endParaRPr lang="ru-RU" dirty="0"/>
          </a:p>
        </p:txBody>
      </p:sp>
      <p:pic>
        <p:nvPicPr>
          <p:cNvPr id="8" name="Рисунок 7" descr="Музыкальные инструменты">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5004048" y="476672"/>
            <a:ext cx="3744416" cy="4896544"/>
          </a:xfrm>
          <a:prstGeom prst="rect">
            <a:avLst/>
          </a:prstGeom>
          <a:noFill/>
          <a:ln>
            <a:noFill/>
          </a:ln>
        </p:spPr>
      </p:pic>
    </p:spTree>
    <p:extLst>
      <p:ext uri="{BB962C8B-B14F-4D97-AF65-F5344CB8AC3E}">
        <p14:creationId xmlns:p14="http://schemas.microsoft.com/office/powerpoint/2010/main" val="2143101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Рисунок 9"/>
          <p:cNvSpPr>
            <a:spLocks noGrp="1"/>
          </p:cNvSpPr>
          <p:nvPr>
            <p:ph type="pic" idx="1"/>
          </p:nvPr>
        </p:nvSpPr>
        <p:spPr/>
      </p:sp>
      <p:sp>
        <p:nvSpPr>
          <p:cNvPr id="11" name="Текст 10"/>
          <p:cNvSpPr>
            <a:spLocks noGrp="1"/>
          </p:cNvSpPr>
          <p:nvPr>
            <p:ph type="body" sz="half" idx="2"/>
          </p:nvPr>
        </p:nvSpPr>
        <p:spPr>
          <a:xfrm>
            <a:off x="179512" y="404664"/>
            <a:ext cx="4536504" cy="6048672"/>
          </a:xfrm>
        </p:spPr>
        <p:txBody>
          <a:bodyPr>
            <a:normAutofit lnSpcReduction="10000"/>
          </a:bodyPr>
          <a:lstStyle/>
          <a:p>
            <a:pPr marL="0" indent="0">
              <a:buNone/>
            </a:pPr>
            <a:r>
              <a:rPr lang="ru-RU" sz="1800" dirty="0" err="1">
                <a:solidFill>
                  <a:srgbClr val="002060"/>
                </a:solidFill>
              </a:rPr>
              <a:t>Чадаган</a:t>
            </a:r>
            <a:r>
              <a:rPr lang="ru-RU" sz="1800" dirty="0">
                <a:solidFill>
                  <a:srgbClr val="002060"/>
                </a:solidFill>
              </a:rPr>
              <a:t> - многострунный щипково-ударный инструмент.</a:t>
            </a:r>
          </a:p>
          <a:p>
            <a:pPr marL="0" indent="0">
              <a:buNone/>
            </a:pPr>
            <a:r>
              <a:rPr lang="ru-RU" sz="1800" dirty="0">
                <a:solidFill>
                  <a:srgbClr val="002060"/>
                </a:solidFill>
              </a:rPr>
              <a:t>При игре на </a:t>
            </a:r>
            <a:r>
              <a:rPr lang="ru-RU" sz="1800" dirty="0" err="1">
                <a:solidFill>
                  <a:srgbClr val="002060"/>
                </a:solidFill>
              </a:rPr>
              <a:t>чадагане</a:t>
            </a:r>
            <a:r>
              <a:rPr lang="ru-RU" sz="1800" dirty="0">
                <a:solidFill>
                  <a:srgbClr val="002060"/>
                </a:solidFill>
              </a:rPr>
              <a:t> тувинцы издавна применяли разнообразные приемы </a:t>
            </a:r>
            <a:r>
              <a:rPr lang="ru-RU" sz="1800" dirty="0" err="1">
                <a:solidFill>
                  <a:srgbClr val="002060"/>
                </a:solidFill>
              </a:rPr>
              <a:t>звукоизвлечения</a:t>
            </a:r>
            <a:r>
              <a:rPr lang="ru-RU" sz="1800" dirty="0">
                <a:solidFill>
                  <a:srgbClr val="002060"/>
                </a:solidFill>
              </a:rPr>
              <a:t>: играли щипком пальцев правой руки, медиатором, сделанным из рога или копыта, и ударами деревянных палочек. Струны традиционного </a:t>
            </a:r>
            <a:r>
              <a:rPr lang="ru-RU" sz="1800" dirty="0" err="1">
                <a:solidFill>
                  <a:srgbClr val="002060"/>
                </a:solidFill>
              </a:rPr>
              <a:t>чадагана</a:t>
            </a:r>
            <a:r>
              <a:rPr lang="ru-RU" sz="1800" dirty="0">
                <a:solidFill>
                  <a:srgbClr val="002060"/>
                </a:solidFill>
              </a:rPr>
              <a:t> изготавливались из кручёных бараньих или козьих кишок</a:t>
            </a:r>
            <a:r>
              <a:rPr lang="ru-RU" sz="1800" dirty="0" smtClean="0">
                <a:solidFill>
                  <a:srgbClr val="002060"/>
                </a:solidFill>
              </a:rPr>
              <a:t>.</a:t>
            </a:r>
          </a:p>
          <a:p>
            <a:pPr marL="0" indent="0">
              <a:buNone/>
            </a:pPr>
            <a:r>
              <a:rPr lang="ru-RU" sz="1800" dirty="0">
                <a:solidFill>
                  <a:srgbClr val="002060"/>
                </a:solidFill>
              </a:rPr>
              <a:t>У современного </a:t>
            </a:r>
            <a:r>
              <a:rPr lang="ru-RU" sz="1800" dirty="0" err="1">
                <a:solidFill>
                  <a:srgbClr val="002060"/>
                </a:solidFill>
              </a:rPr>
              <a:t>чадагана</a:t>
            </a:r>
            <a:r>
              <a:rPr lang="ru-RU" sz="1800" dirty="0">
                <a:solidFill>
                  <a:srgbClr val="002060"/>
                </a:solidFill>
              </a:rPr>
              <a:t> струны металлические. Размеры у разных инструментов разные </a:t>
            </a:r>
            <a:r>
              <a:rPr lang="ru-RU" sz="1800" baseline="30000" dirty="0">
                <a:solidFill>
                  <a:srgbClr val="002060"/>
                </a:solidFill>
              </a:rPr>
              <a:t>-</a:t>
            </a:r>
            <a:r>
              <a:rPr lang="ru-RU" sz="1800" dirty="0">
                <a:solidFill>
                  <a:srgbClr val="002060"/>
                </a:solidFill>
              </a:rPr>
              <a:t>от 60 до 80 см в длину.</a:t>
            </a:r>
          </a:p>
          <a:p>
            <a:pPr marL="0" indent="0">
              <a:buNone/>
            </a:pPr>
            <a:r>
              <a:rPr lang="ru-RU" sz="1800" dirty="0">
                <a:solidFill>
                  <a:srgbClr val="002060"/>
                </a:solidFill>
              </a:rPr>
              <a:t>Звучал старинный </a:t>
            </a:r>
            <a:r>
              <a:rPr lang="ru-RU" sz="1800" dirty="0" err="1">
                <a:solidFill>
                  <a:srgbClr val="002060"/>
                </a:solidFill>
              </a:rPr>
              <a:t>чадаган</a:t>
            </a:r>
            <a:r>
              <a:rPr lang="ru-RU" sz="1800" dirty="0">
                <a:solidFill>
                  <a:srgbClr val="002060"/>
                </a:solidFill>
              </a:rPr>
              <a:t> мягко, сравнительно тихо и имел разное количество (4,6,7,8,12) струн. Современные </a:t>
            </a:r>
            <a:r>
              <a:rPr lang="ru-RU" sz="1800" dirty="0" err="1">
                <a:solidFill>
                  <a:srgbClr val="002060"/>
                </a:solidFill>
              </a:rPr>
              <a:t>чадаганы</a:t>
            </a:r>
            <a:r>
              <a:rPr lang="ru-RU" sz="1800" dirty="0">
                <a:solidFill>
                  <a:srgbClr val="002060"/>
                </a:solidFill>
              </a:rPr>
              <a:t> звучат громко, поскольку имеют металлические </a:t>
            </a:r>
            <a:r>
              <a:rPr lang="ru-RU" sz="1800" dirty="0" smtClean="0">
                <a:solidFill>
                  <a:srgbClr val="002060"/>
                </a:solidFill>
              </a:rPr>
              <a:t>струны</a:t>
            </a:r>
            <a:r>
              <a:rPr lang="ru-RU" sz="1800" dirty="0">
                <a:solidFill>
                  <a:srgbClr val="002060"/>
                </a:solidFill>
              </a:rPr>
              <a:t>.</a:t>
            </a:r>
          </a:p>
          <a:p>
            <a:endParaRPr lang="ru-RU" dirty="0"/>
          </a:p>
        </p:txBody>
      </p:sp>
      <p:sp>
        <p:nvSpPr>
          <p:cNvPr id="9" name="Заголовок 8"/>
          <p:cNvSpPr>
            <a:spLocks noGrp="1"/>
          </p:cNvSpPr>
          <p:nvPr>
            <p:ph type="title"/>
          </p:nvPr>
        </p:nvSpPr>
        <p:spPr>
          <a:xfrm>
            <a:off x="5004048" y="5085184"/>
            <a:ext cx="3854202" cy="1152127"/>
          </a:xfrm>
        </p:spPr>
        <p:txBody>
          <a:bodyPr/>
          <a:lstStyle/>
          <a:p>
            <a:pPr marL="0" indent="0">
              <a:buNone/>
            </a:pPr>
            <a:r>
              <a:rPr lang="ru-RU" dirty="0" smtClean="0">
                <a:effectLst/>
                <a:hlinkClick r:id="rId2" action="ppaction://hlinksldjump"/>
              </a:rPr>
              <a:t/>
            </a:r>
            <a:br>
              <a:rPr lang="ru-RU" dirty="0" smtClean="0">
                <a:effectLst/>
                <a:hlinkClick r:id="rId2" action="ppaction://hlinksldjump"/>
              </a:rPr>
            </a:br>
            <a:r>
              <a:rPr lang="ru-RU" dirty="0" err="1" smtClean="0">
                <a:effectLst/>
                <a:hlinkClick r:id="rId2" action="ppaction://hlinksldjump"/>
              </a:rPr>
              <a:t>Чадаган</a:t>
            </a:r>
            <a:endParaRPr lang="ru-RU" dirty="0"/>
          </a:p>
        </p:txBody>
      </p:sp>
      <p:pic>
        <p:nvPicPr>
          <p:cNvPr id="5" name="Рисунок 4" descr="Музыкальные инструменты">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5148064" y="1196752"/>
            <a:ext cx="3710186" cy="3209925"/>
          </a:xfrm>
          <a:prstGeom prst="rect">
            <a:avLst/>
          </a:prstGeom>
          <a:noFill/>
          <a:ln>
            <a:noFill/>
          </a:ln>
        </p:spPr>
      </p:pic>
    </p:spTree>
    <p:extLst>
      <p:ext uri="{BB962C8B-B14F-4D97-AF65-F5344CB8AC3E}">
        <p14:creationId xmlns:p14="http://schemas.microsoft.com/office/powerpoint/2010/main" val="10746850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251520" y="404664"/>
            <a:ext cx="4680520" cy="6264696"/>
          </a:xfrm>
        </p:spPr>
        <p:txBody>
          <a:bodyPr>
            <a:noAutofit/>
          </a:bodyPr>
          <a:lstStyle/>
          <a:p>
            <a:pPr marL="0" indent="0">
              <a:buNone/>
            </a:pPr>
            <a:r>
              <a:rPr lang="ru-RU" b="1" dirty="0" err="1" smtClean="0">
                <a:solidFill>
                  <a:srgbClr val="002060"/>
                </a:solidFill>
              </a:rPr>
              <a:t>Демир-хомус</a:t>
            </a:r>
            <a:r>
              <a:rPr lang="ru-RU" b="1" dirty="0" smtClean="0">
                <a:solidFill>
                  <a:srgbClr val="002060"/>
                </a:solidFill>
              </a:rPr>
              <a:t> – язычковый щипковый музыкальный инструмент, варган. Тувинский </a:t>
            </a:r>
            <a:r>
              <a:rPr lang="ru-RU" b="1" dirty="0" err="1" smtClean="0">
                <a:solidFill>
                  <a:srgbClr val="002060"/>
                </a:solidFill>
              </a:rPr>
              <a:t>демир-хомус</a:t>
            </a:r>
            <a:r>
              <a:rPr lang="ru-RU" b="1" dirty="0" smtClean="0">
                <a:solidFill>
                  <a:srgbClr val="002060"/>
                </a:solidFill>
              </a:rPr>
              <a:t> представляет собой железную вилку </a:t>
            </a:r>
            <a:r>
              <a:rPr lang="ru-RU" b="1" dirty="0" err="1" smtClean="0">
                <a:solidFill>
                  <a:srgbClr val="002060"/>
                </a:solidFill>
              </a:rPr>
              <a:t>чаактары</a:t>
            </a:r>
            <a:r>
              <a:rPr lang="ru-RU" b="1" dirty="0" smtClean="0">
                <a:solidFill>
                  <a:srgbClr val="002060"/>
                </a:solidFill>
              </a:rPr>
              <a:t> (букв. – «щеки») со  стальным язычком </a:t>
            </a:r>
            <a:r>
              <a:rPr lang="ru-RU" b="1" dirty="0" err="1" smtClean="0">
                <a:solidFill>
                  <a:srgbClr val="002060"/>
                </a:solidFill>
              </a:rPr>
              <a:t>дылы</a:t>
            </a:r>
            <a:r>
              <a:rPr lang="ru-RU" b="1" dirty="0" smtClean="0">
                <a:solidFill>
                  <a:srgbClr val="002060"/>
                </a:solidFill>
              </a:rPr>
              <a:t> («язык») посередине. Железная (иногда медная или латунная) вилка большей частей имеет форму плоской пластины – у основания более широкой, у вершины более узкой. Стальной язычок-вибратор прикреплен или припаян в центре основания вилки и загнут у вершины перпендикулярно к ее плоскости. Общая длина тувинских </a:t>
            </a:r>
            <a:r>
              <a:rPr lang="ru-RU" b="1" dirty="0" err="1" smtClean="0">
                <a:solidFill>
                  <a:srgbClr val="002060"/>
                </a:solidFill>
              </a:rPr>
              <a:t>демир-хомусов</a:t>
            </a:r>
            <a:r>
              <a:rPr lang="ru-RU" b="1" dirty="0" smtClean="0">
                <a:solidFill>
                  <a:srgbClr val="002060"/>
                </a:solidFill>
              </a:rPr>
              <a:t> не превышает 7-8 см.</a:t>
            </a:r>
          </a:p>
          <a:p>
            <a:pPr marL="0" indent="0">
              <a:buNone/>
            </a:pPr>
            <a:r>
              <a:rPr lang="ru-RU" b="1" dirty="0" smtClean="0">
                <a:solidFill>
                  <a:srgbClr val="002060"/>
                </a:solidFill>
              </a:rPr>
              <a:t>Тувинский </a:t>
            </a:r>
            <a:r>
              <a:rPr lang="ru-RU" b="1" dirty="0" err="1" smtClean="0">
                <a:solidFill>
                  <a:srgbClr val="002060"/>
                </a:solidFill>
              </a:rPr>
              <a:t>демир-хомус</a:t>
            </a:r>
            <a:r>
              <a:rPr lang="ru-RU" b="1" dirty="0" smtClean="0">
                <a:solidFill>
                  <a:srgbClr val="002060"/>
                </a:solidFill>
              </a:rPr>
              <a:t> отличается от других )например, от якутского или алтайского) миниатюрностью размера и мелодичностью звука. В отличие от якутских исполнителей, которых мастерски воспроизводят на </a:t>
            </a:r>
            <a:r>
              <a:rPr lang="ru-RU" b="1" dirty="0" err="1" smtClean="0">
                <a:solidFill>
                  <a:srgbClr val="002060"/>
                </a:solidFill>
              </a:rPr>
              <a:t>тимир-хомусе</a:t>
            </a:r>
            <a:r>
              <a:rPr lang="ru-RU" b="1" dirty="0" smtClean="0">
                <a:solidFill>
                  <a:srgbClr val="002060"/>
                </a:solidFill>
              </a:rPr>
              <a:t> всевозможные звукоподражания, тувинские исполнители играют на </a:t>
            </a:r>
            <a:r>
              <a:rPr lang="ru-RU" b="1" dirty="0" err="1" smtClean="0">
                <a:solidFill>
                  <a:srgbClr val="002060"/>
                </a:solidFill>
              </a:rPr>
              <a:t>хомусе</a:t>
            </a:r>
            <a:r>
              <a:rPr lang="ru-RU" b="1" dirty="0" smtClean="0">
                <a:solidFill>
                  <a:srgbClr val="002060"/>
                </a:solidFill>
              </a:rPr>
              <a:t> собственно </a:t>
            </a:r>
            <a:r>
              <a:rPr lang="ru-RU" b="1" dirty="0" err="1" smtClean="0">
                <a:solidFill>
                  <a:srgbClr val="002060"/>
                </a:solidFill>
              </a:rPr>
              <a:t>хомусные</a:t>
            </a:r>
            <a:r>
              <a:rPr lang="ru-RU" b="1" dirty="0" smtClean="0">
                <a:solidFill>
                  <a:srgbClr val="002060"/>
                </a:solidFill>
              </a:rPr>
              <a:t> произведения-импровизации с развитым мелодическим рисунком.</a:t>
            </a:r>
          </a:p>
        </p:txBody>
      </p:sp>
      <p:sp>
        <p:nvSpPr>
          <p:cNvPr id="4" name="Заголовок 3"/>
          <p:cNvSpPr>
            <a:spLocks noGrp="1"/>
          </p:cNvSpPr>
          <p:nvPr>
            <p:ph type="title"/>
          </p:nvPr>
        </p:nvSpPr>
        <p:spPr>
          <a:xfrm>
            <a:off x="4932040" y="4653135"/>
            <a:ext cx="3456384" cy="1512169"/>
          </a:xfrm>
        </p:spPr>
        <p:txBody>
          <a:bodyPr/>
          <a:lstStyle/>
          <a:p>
            <a:pPr marL="0" indent="0" algn="ctr">
              <a:buNone/>
            </a:pPr>
            <a:r>
              <a:rPr lang="ru-RU" dirty="0" err="1" smtClean="0">
                <a:hlinkClick r:id="rId2" action="ppaction://hlinksldjump"/>
              </a:rPr>
              <a:t>Демир-хомус</a:t>
            </a:r>
            <a:endParaRPr lang="ru-RU" dirty="0"/>
          </a:p>
        </p:txBody>
      </p:sp>
      <p:pic>
        <p:nvPicPr>
          <p:cNvPr id="2051" name="Picture 3" descr="C:\Users\User\Pictures\инструменты\1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1052736"/>
            <a:ext cx="3456384"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6054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467544" y="260649"/>
            <a:ext cx="4104457" cy="6264696"/>
          </a:xfrm>
        </p:spPr>
        <p:txBody>
          <a:bodyPr>
            <a:normAutofit fontScale="92500" lnSpcReduction="10000"/>
          </a:bodyPr>
          <a:lstStyle/>
          <a:p>
            <a:pPr marL="0" indent="0">
              <a:buNone/>
            </a:pPr>
            <a:r>
              <a:rPr lang="ru-RU" sz="1800" dirty="0" err="1">
                <a:solidFill>
                  <a:srgbClr val="002060"/>
                </a:solidFill>
              </a:rPr>
              <a:t>Кенгирге</a:t>
            </a:r>
            <a:r>
              <a:rPr lang="ru-RU" sz="1800" dirty="0">
                <a:solidFill>
                  <a:srgbClr val="002060"/>
                </a:solidFill>
              </a:rPr>
              <a:t> (</a:t>
            </a:r>
            <a:r>
              <a:rPr lang="ru-RU" sz="1800" dirty="0" err="1">
                <a:solidFill>
                  <a:srgbClr val="002060"/>
                </a:solidFill>
              </a:rPr>
              <a:t>кенгирге</a:t>
            </a:r>
            <a:r>
              <a:rPr lang="ru-RU" sz="1800" dirty="0">
                <a:solidFill>
                  <a:srgbClr val="002060"/>
                </a:solidFill>
              </a:rPr>
              <a:t>) - двусторонний барабан буддийского оркестра. </a:t>
            </a:r>
            <a:r>
              <a:rPr lang="ru-RU" sz="1800" dirty="0" err="1">
                <a:solidFill>
                  <a:srgbClr val="002060"/>
                </a:solidFill>
              </a:rPr>
              <a:t>Кенгирге</a:t>
            </a:r>
            <a:r>
              <a:rPr lang="ru-RU" sz="1800" dirty="0">
                <a:solidFill>
                  <a:srgbClr val="002060"/>
                </a:solidFill>
              </a:rPr>
              <a:t>-это обтянутый с обеих сторон кожей барабан с рукояткой. </a:t>
            </a:r>
            <a:r>
              <a:rPr lang="ru-RU" sz="1800" dirty="0" err="1">
                <a:solidFill>
                  <a:srgbClr val="002060"/>
                </a:solidFill>
              </a:rPr>
              <a:t>Кенгирге</a:t>
            </a:r>
            <a:r>
              <a:rPr lang="ru-RU" sz="1800" dirty="0">
                <a:solidFill>
                  <a:srgbClr val="002060"/>
                </a:solidFill>
              </a:rPr>
              <a:t> больших размеров иногда устанавли­вается на высоких или низких подставках. Диаметр мембран бывает в среднем около 70-80 см. </a:t>
            </a:r>
            <a:r>
              <a:rPr lang="ru-RU" sz="1800" dirty="0" err="1">
                <a:solidFill>
                  <a:srgbClr val="002060"/>
                </a:solidFill>
              </a:rPr>
              <a:t>Звукоизвлечение</a:t>
            </a:r>
            <a:r>
              <a:rPr lang="ru-RU" sz="1800" dirty="0">
                <a:solidFill>
                  <a:srgbClr val="002060"/>
                </a:solidFill>
              </a:rPr>
              <a:t> производится особой, выгнутой палочкой, конец которой обтянут кожей</a:t>
            </a:r>
            <a:r>
              <a:rPr lang="ru-RU" sz="1800" dirty="0" smtClean="0">
                <a:solidFill>
                  <a:srgbClr val="002060"/>
                </a:solidFill>
              </a:rPr>
              <a:t>.</a:t>
            </a:r>
          </a:p>
          <a:p>
            <a:pPr marL="0" indent="0">
              <a:buNone/>
            </a:pPr>
            <a:r>
              <a:rPr lang="ru-RU" sz="1800" dirty="0">
                <a:solidFill>
                  <a:srgbClr val="002060"/>
                </a:solidFill>
              </a:rPr>
              <a:t>По краю деревянного обода </a:t>
            </a:r>
            <a:r>
              <a:rPr lang="ru-RU" sz="1800" dirty="0" err="1">
                <a:solidFill>
                  <a:srgbClr val="002060"/>
                </a:solidFill>
              </a:rPr>
              <a:t>кенгирге</a:t>
            </a:r>
            <a:r>
              <a:rPr lang="ru-RU" sz="1800" dirty="0">
                <a:solidFill>
                  <a:srgbClr val="002060"/>
                </a:solidFill>
              </a:rPr>
              <a:t> бывает ярко разукрашен изображением перепле­тающихся драконов. Иногда с одной стороны деревянного обода </a:t>
            </a:r>
            <a:r>
              <a:rPr lang="ru-RU" sz="1800" dirty="0" err="1">
                <a:solidFill>
                  <a:srgbClr val="002060"/>
                </a:solidFill>
              </a:rPr>
              <a:t>кенгирге</a:t>
            </a:r>
            <a:r>
              <a:rPr lang="ru-RU" sz="1800" dirty="0">
                <a:solidFill>
                  <a:srgbClr val="002060"/>
                </a:solidFill>
              </a:rPr>
              <a:t> прикрепляют набор мелких звенящих подвесок в виде маленьких металлических шариков с погре­мушками внутри. Во время ударов по мембране </a:t>
            </a:r>
            <a:r>
              <a:rPr lang="ru-RU" sz="1800" dirty="0" err="1">
                <a:solidFill>
                  <a:srgbClr val="002060"/>
                </a:solidFill>
              </a:rPr>
              <a:t>кенгирге</a:t>
            </a:r>
            <a:r>
              <a:rPr lang="ru-RU" sz="1800" dirty="0">
                <a:solidFill>
                  <a:srgbClr val="002060"/>
                </a:solidFill>
              </a:rPr>
              <a:t> эти шарики также соударяются друг с другом и добавляют в звучание </a:t>
            </a:r>
            <a:r>
              <a:rPr lang="ru-RU" sz="1800" dirty="0" err="1">
                <a:solidFill>
                  <a:srgbClr val="002060"/>
                </a:solidFill>
              </a:rPr>
              <a:t>кенгирге</a:t>
            </a:r>
            <a:r>
              <a:rPr lang="ru-RU" sz="1800" dirty="0">
                <a:solidFill>
                  <a:srgbClr val="002060"/>
                </a:solidFill>
              </a:rPr>
              <a:t> тихое шелестящее звучание</a:t>
            </a:r>
            <a:r>
              <a:rPr lang="ru-RU" sz="1800" dirty="0" smtClean="0">
                <a:solidFill>
                  <a:srgbClr val="002060"/>
                </a:solidFill>
              </a:rPr>
              <a:t>.</a:t>
            </a:r>
            <a:endParaRPr lang="ru-RU" sz="1800" dirty="0">
              <a:solidFill>
                <a:srgbClr val="002060"/>
              </a:solidFill>
            </a:endParaRPr>
          </a:p>
          <a:p>
            <a:endParaRPr lang="ru-RU" dirty="0"/>
          </a:p>
        </p:txBody>
      </p:sp>
      <p:sp>
        <p:nvSpPr>
          <p:cNvPr id="4" name="Заголовок 3"/>
          <p:cNvSpPr>
            <a:spLocks noGrp="1"/>
          </p:cNvSpPr>
          <p:nvPr>
            <p:ph type="title"/>
          </p:nvPr>
        </p:nvSpPr>
        <p:spPr>
          <a:xfrm>
            <a:off x="4788024" y="4464421"/>
            <a:ext cx="4079906" cy="1143000"/>
          </a:xfrm>
        </p:spPr>
        <p:txBody>
          <a:bodyPr/>
          <a:lstStyle/>
          <a:p>
            <a:pPr marL="0" indent="0">
              <a:buNone/>
            </a:pPr>
            <a:r>
              <a:rPr lang="ru-RU" dirty="0" err="1" smtClean="0">
                <a:effectLst/>
                <a:hlinkClick r:id="rId2" action="ppaction://hlinksldjump"/>
              </a:rPr>
              <a:t>Кенгирге</a:t>
            </a:r>
            <a:endParaRPr lang="ru-RU" dirty="0"/>
          </a:p>
        </p:txBody>
      </p:sp>
      <p:pic>
        <p:nvPicPr>
          <p:cNvPr id="5" name="Рисунок 4" descr="Музыкальные инструменты">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4788024" y="620689"/>
            <a:ext cx="4079906" cy="4032448"/>
          </a:xfrm>
          <a:prstGeom prst="rect">
            <a:avLst/>
          </a:prstGeom>
          <a:noFill/>
          <a:ln>
            <a:noFill/>
          </a:ln>
        </p:spPr>
      </p:pic>
    </p:spTree>
    <p:extLst>
      <p:ext uri="{BB962C8B-B14F-4D97-AF65-F5344CB8AC3E}">
        <p14:creationId xmlns:p14="http://schemas.microsoft.com/office/powerpoint/2010/main" val="18711227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251520" y="476672"/>
            <a:ext cx="4968552" cy="6048672"/>
          </a:xfrm>
        </p:spPr>
        <p:txBody>
          <a:bodyPr>
            <a:noAutofit/>
          </a:bodyPr>
          <a:lstStyle/>
          <a:p>
            <a:pPr marL="0" indent="0">
              <a:buNone/>
            </a:pPr>
            <a:r>
              <a:rPr lang="ru-RU" dirty="0" err="1">
                <a:solidFill>
                  <a:srgbClr val="002060"/>
                </a:solidFill>
              </a:rPr>
              <a:t>Чанзы</a:t>
            </a:r>
            <a:r>
              <a:rPr lang="ru-RU" dirty="0">
                <a:solidFill>
                  <a:srgbClr val="002060"/>
                </a:solidFill>
              </a:rPr>
              <a:t> (</a:t>
            </a:r>
            <a:r>
              <a:rPr lang="ru-RU" dirty="0" err="1">
                <a:solidFill>
                  <a:srgbClr val="002060"/>
                </a:solidFill>
              </a:rPr>
              <a:t>шанзы</a:t>
            </a:r>
            <a:r>
              <a:rPr lang="ru-RU" dirty="0">
                <a:solidFill>
                  <a:srgbClr val="002060"/>
                </a:solidFill>
              </a:rPr>
              <a:t>) - трехструнный щипковый инструмент с длинной шейкой. </a:t>
            </a:r>
            <a:r>
              <a:rPr lang="ru-RU" dirty="0" err="1">
                <a:solidFill>
                  <a:srgbClr val="002060"/>
                </a:solidFill>
              </a:rPr>
              <a:t>Чанзы</a:t>
            </a:r>
            <a:r>
              <a:rPr lang="ru-RU" dirty="0">
                <a:solidFill>
                  <a:srgbClr val="002060"/>
                </a:solidFill>
              </a:rPr>
              <a:t> издавна бытует у тувинцев и попал в Туву, очевидно, из Китая через Монголию. Струны жильные или ка­проновые. Корпус из красного дерева имеет форму продолговатой коробки с закругленными углами и слегка округленными краями. Корпус с обеих сторон обтянут змеиной кожей. В сере­дину его верхней части врезана длинная шейка, заканчивающаяся слегка отогнутой назад головкой стремя длинными колками</a:t>
            </a:r>
            <a:r>
              <a:rPr lang="ru-RU" dirty="0" smtClean="0">
                <a:solidFill>
                  <a:srgbClr val="002060"/>
                </a:solidFill>
              </a:rPr>
              <a:t>.</a:t>
            </a:r>
          </a:p>
          <a:p>
            <a:pPr marL="0" indent="0">
              <a:buNone/>
            </a:pPr>
            <a:r>
              <a:rPr lang="ru-RU" dirty="0">
                <a:solidFill>
                  <a:srgbClr val="002060"/>
                </a:solidFill>
              </a:rPr>
              <a:t>Тувинскими мастерами корпус инструмента изготавливается из местных пород древесины в виде кожаного сосуда </a:t>
            </a:r>
            <a:r>
              <a:rPr lang="ru-RU" dirty="0" err="1">
                <a:solidFill>
                  <a:srgbClr val="002060"/>
                </a:solidFill>
              </a:rPr>
              <a:t>когээржик</a:t>
            </a:r>
            <a:r>
              <a:rPr lang="ru-RU" dirty="0">
                <a:solidFill>
                  <a:srgbClr val="002060"/>
                </a:solidFill>
              </a:rPr>
              <a:t> (эта форма инструмента была предложена Т.Б. </a:t>
            </a:r>
            <a:r>
              <a:rPr lang="ru-RU" dirty="0" err="1">
                <a:solidFill>
                  <a:srgbClr val="002060"/>
                </a:solidFill>
              </a:rPr>
              <a:t>Тумат</a:t>
            </a:r>
            <a:r>
              <a:rPr lang="ru-RU" dirty="0">
                <a:solidFill>
                  <a:srgbClr val="002060"/>
                </a:solidFill>
              </a:rPr>
              <a:t> и во­площена мастером Б. Гомбоевым). Дека обтянута кожей мелкого рогатого скота, обрабо­танной так же, как и для </a:t>
            </a:r>
            <a:r>
              <a:rPr lang="ru-RU" dirty="0" err="1">
                <a:solidFill>
                  <a:srgbClr val="002060"/>
                </a:solidFill>
              </a:rPr>
              <a:t>игила</a:t>
            </a:r>
            <a:r>
              <a:rPr lang="ru-RU" dirty="0">
                <a:solidFill>
                  <a:srgbClr val="002060"/>
                </a:solidFill>
              </a:rPr>
              <a:t> и </a:t>
            </a:r>
            <a:r>
              <a:rPr lang="ru-RU" dirty="0" err="1">
                <a:solidFill>
                  <a:srgbClr val="002060"/>
                </a:solidFill>
              </a:rPr>
              <a:t>дошпулуура</a:t>
            </a:r>
            <a:r>
              <a:rPr lang="ru-RU" dirty="0">
                <a:solidFill>
                  <a:srgbClr val="002060"/>
                </a:solidFill>
              </a:rPr>
              <a:t>. Две нижние струны настраиваются в унисон, а третья в кварту в диапазоне большой и малой октав (иногда их настраивают в кварто-квинтовом соотношении). Звук извлекается щипком пальцев правой руки или плектром. При игре струны прижимаются к шейке инструмента</a:t>
            </a:r>
            <a:r>
              <a:rPr lang="ru-RU" dirty="0" smtClean="0">
                <a:solidFill>
                  <a:srgbClr val="002060"/>
                </a:solidFill>
              </a:rPr>
              <a:t>.</a:t>
            </a:r>
            <a:endParaRPr lang="ru-RU" dirty="0">
              <a:solidFill>
                <a:srgbClr val="002060"/>
              </a:solidFill>
            </a:endParaRPr>
          </a:p>
        </p:txBody>
      </p:sp>
      <p:sp>
        <p:nvSpPr>
          <p:cNvPr id="4" name="Заголовок 3"/>
          <p:cNvSpPr>
            <a:spLocks noGrp="1"/>
          </p:cNvSpPr>
          <p:nvPr>
            <p:ph type="title"/>
          </p:nvPr>
        </p:nvSpPr>
        <p:spPr>
          <a:xfrm>
            <a:off x="5458075" y="4464420"/>
            <a:ext cx="3042019" cy="1844899"/>
          </a:xfrm>
        </p:spPr>
        <p:txBody>
          <a:bodyPr/>
          <a:lstStyle/>
          <a:p>
            <a:pPr marL="0" indent="0">
              <a:buNone/>
            </a:pPr>
            <a:r>
              <a:rPr lang="ru-RU" dirty="0" err="1" smtClean="0">
                <a:effectLst/>
                <a:hlinkClick r:id="rId2" action="ppaction://hlinksldjump"/>
              </a:rPr>
              <a:t>Чанзы</a:t>
            </a:r>
            <a:endParaRPr lang="ru-RU" dirty="0"/>
          </a:p>
        </p:txBody>
      </p:sp>
      <p:pic>
        <p:nvPicPr>
          <p:cNvPr id="5" name="Рисунок 4" descr="Музыкальные инструменты">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5458075" y="476672"/>
            <a:ext cx="3568055" cy="4646290"/>
          </a:xfrm>
          <a:prstGeom prst="rect">
            <a:avLst/>
          </a:prstGeom>
          <a:noFill/>
          <a:ln>
            <a:noFill/>
          </a:ln>
        </p:spPr>
      </p:pic>
    </p:spTree>
    <p:extLst>
      <p:ext uri="{BB962C8B-B14F-4D97-AF65-F5344CB8AC3E}">
        <p14:creationId xmlns:p14="http://schemas.microsoft.com/office/powerpoint/2010/main" val="21180507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Рисунок 1"/>
          <p:cNvSpPr>
            <a:spLocks noGrp="1"/>
          </p:cNvSpPr>
          <p:nvPr>
            <p:ph type="pic" idx="1"/>
          </p:nvPr>
        </p:nvSpPr>
        <p:spPr/>
      </p:sp>
      <p:sp>
        <p:nvSpPr>
          <p:cNvPr id="3" name="Текст 2"/>
          <p:cNvSpPr>
            <a:spLocks noGrp="1"/>
          </p:cNvSpPr>
          <p:nvPr>
            <p:ph type="body" sz="half" idx="2"/>
          </p:nvPr>
        </p:nvSpPr>
        <p:spPr>
          <a:xfrm>
            <a:off x="323528" y="332656"/>
            <a:ext cx="4608512" cy="6120680"/>
          </a:xfrm>
        </p:spPr>
        <p:txBody>
          <a:bodyPr>
            <a:normAutofit lnSpcReduction="10000"/>
          </a:bodyPr>
          <a:lstStyle/>
          <a:p>
            <a:pPr marL="0" indent="0">
              <a:buNone/>
            </a:pPr>
            <a:r>
              <a:rPr lang="ru-RU" sz="1800" dirty="0" err="1" smtClean="0">
                <a:solidFill>
                  <a:srgbClr val="002060"/>
                </a:solidFill>
              </a:rPr>
              <a:t>Дунгур</a:t>
            </a:r>
            <a:r>
              <a:rPr lang="ru-RU" sz="1800" dirty="0" smtClean="0">
                <a:solidFill>
                  <a:srgbClr val="002060"/>
                </a:solidFill>
              </a:rPr>
              <a:t> </a:t>
            </a:r>
            <a:r>
              <a:rPr lang="ru-RU" sz="1800" dirty="0">
                <a:solidFill>
                  <a:srgbClr val="002060"/>
                </a:solidFill>
              </a:rPr>
              <a:t>- односторонний рамный шаманский бубен с колотушкой </a:t>
            </a:r>
            <a:r>
              <a:rPr lang="ru-RU" sz="1800" dirty="0" err="1">
                <a:solidFill>
                  <a:srgbClr val="002060"/>
                </a:solidFill>
              </a:rPr>
              <a:t>орба</a:t>
            </a:r>
            <a:r>
              <a:rPr lang="ru-RU" sz="1800" dirty="0">
                <a:solidFill>
                  <a:srgbClr val="002060"/>
                </a:solidFill>
              </a:rPr>
              <a:t>. Внутри обода </a:t>
            </a:r>
            <a:r>
              <a:rPr lang="ru-RU" sz="1800" dirty="0" err="1">
                <a:solidFill>
                  <a:srgbClr val="002060"/>
                </a:solidFill>
              </a:rPr>
              <a:t>дунгура</a:t>
            </a:r>
            <a:r>
              <a:rPr lang="ru-RU" sz="1800" dirty="0">
                <a:solidFill>
                  <a:srgbClr val="002060"/>
                </a:solidFill>
              </a:rPr>
              <a:t> вдоль рукоятки прикрепляются несколько наконечников стрел и </a:t>
            </a:r>
            <a:r>
              <a:rPr lang="ru-RU" sz="1800" dirty="0" err="1">
                <a:solidFill>
                  <a:srgbClr val="002060"/>
                </a:solidFill>
              </a:rPr>
              <a:t>конгураа</a:t>
            </a:r>
            <a:r>
              <a:rPr lang="ru-RU" sz="1800" dirty="0">
                <a:solidFill>
                  <a:srgbClr val="002060"/>
                </a:solidFill>
              </a:rPr>
              <a:t>, которые при встряхивании и ударах по бубну издают звон. На обратной стороне </a:t>
            </a:r>
            <a:r>
              <a:rPr lang="ru-RU" sz="1800" dirty="0" err="1">
                <a:solidFill>
                  <a:srgbClr val="002060"/>
                </a:solidFill>
              </a:rPr>
              <a:t>орба</a:t>
            </a:r>
            <a:r>
              <a:rPr lang="ru-RU" sz="1800" dirty="0">
                <a:solidFill>
                  <a:srgbClr val="002060"/>
                </a:solidFill>
              </a:rPr>
              <a:t> располагались 4 па­ры звенящих металлических колец размером около 1,5-2 см в диаметре.</a:t>
            </a:r>
          </a:p>
          <a:p>
            <a:pPr marL="0" indent="0">
              <a:buNone/>
            </a:pPr>
            <a:r>
              <a:rPr lang="ru-RU" sz="1800" dirty="0">
                <a:solidFill>
                  <a:srgbClr val="002060"/>
                </a:solidFill>
              </a:rPr>
              <a:t>Размер </a:t>
            </a:r>
            <a:r>
              <a:rPr lang="ru-RU" sz="1800" dirty="0" err="1">
                <a:solidFill>
                  <a:srgbClr val="002060"/>
                </a:solidFill>
              </a:rPr>
              <a:t>дунгура</a:t>
            </a:r>
            <a:r>
              <a:rPr lang="ru-RU" sz="1800" dirty="0">
                <a:solidFill>
                  <a:srgbClr val="002060"/>
                </a:solidFill>
              </a:rPr>
              <a:t> самый разнообразный - от 40 см до 1 метра в диаметре</a:t>
            </a:r>
            <a:r>
              <a:rPr lang="ru-RU" sz="1800" dirty="0" smtClean="0">
                <a:solidFill>
                  <a:srgbClr val="002060"/>
                </a:solidFill>
              </a:rPr>
              <a:t>.</a:t>
            </a:r>
          </a:p>
          <a:p>
            <a:pPr marL="0" indent="0">
              <a:buNone/>
            </a:pPr>
            <a:r>
              <a:rPr lang="ru-RU" sz="1800" dirty="0" smtClean="0">
                <a:solidFill>
                  <a:srgbClr val="002060"/>
                </a:solidFill>
              </a:rPr>
              <a:t> </a:t>
            </a:r>
            <a:r>
              <a:rPr lang="ru-RU" sz="1800" dirty="0" err="1">
                <a:solidFill>
                  <a:srgbClr val="002060"/>
                </a:solidFill>
              </a:rPr>
              <a:t>Орба</a:t>
            </a:r>
            <a:r>
              <a:rPr lang="ru-RU" sz="1800" dirty="0">
                <a:solidFill>
                  <a:srgbClr val="002060"/>
                </a:solidFill>
              </a:rPr>
              <a:t> - </a:t>
            </a:r>
            <a:r>
              <a:rPr lang="ru-RU" sz="1800" dirty="0" err="1" smtClean="0">
                <a:solidFill>
                  <a:srgbClr val="002060"/>
                </a:solidFill>
              </a:rPr>
              <a:t>деревяная</a:t>
            </a:r>
            <a:r>
              <a:rPr lang="ru-RU" sz="1800" dirty="0" smtClean="0">
                <a:solidFill>
                  <a:srgbClr val="002060"/>
                </a:solidFill>
              </a:rPr>
              <a:t> </a:t>
            </a:r>
            <a:r>
              <a:rPr lang="ru-RU" sz="1800" dirty="0">
                <a:solidFill>
                  <a:srgbClr val="002060"/>
                </a:solidFill>
              </a:rPr>
              <a:t>колотушка, обтянутая кожей. Размер около 20-22 см. Звучание </a:t>
            </a:r>
            <a:r>
              <a:rPr lang="ru-RU" sz="1800" dirty="0" err="1">
                <a:solidFill>
                  <a:srgbClr val="002060"/>
                </a:solidFill>
              </a:rPr>
              <a:t>дунгура</a:t>
            </a:r>
            <a:r>
              <a:rPr lang="ru-RU" sz="1800" dirty="0">
                <a:solidFill>
                  <a:srgbClr val="002060"/>
                </a:solidFill>
              </a:rPr>
              <a:t> (особенно большого) богато разнообразными красками </a:t>
            </a:r>
            <a:r>
              <a:rPr lang="ru-RU" sz="1800" dirty="0" smtClean="0">
                <a:solidFill>
                  <a:srgbClr val="002060"/>
                </a:solidFill>
              </a:rPr>
              <a:t>- от </a:t>
            </a:r>
            <a:r>
              <a:rPr lang="ru-RU" sz="1800" dirty="0">
                <a:solidFill>
                  <a:srgbClr val="002060"/>
                </a:solidFill>
              </a:rPr>
              <a:t>самого нежнейшего шелеста, </a:t>
            </a:r>
            <a:r>
              <a:rPr lang="ru-RU" sz="1800" dirty="0" smtClean="0">
                <a:solidFill>
                  <a:srgbClr val="002060"/>
                </a:solidFill>
              </a:rPr>
              <a:t>сопровождающегося </a:t>
            </a:r>
            <a:r>
              <a:rPr lang="ru-RU" sz="1800" dirty="0">
                <a:solidFill>
                  <a:srgbClr val="002060"/>
                </a:solidFill>
              </a:rPr>
              <a:t>легким позвякиванием, до громо­подобных ударов, сливающихся с рассыпаю­щимся звоном железных, бронзовых, медных и латунных подвесок и колокольчиков, при­крепленных внутри обода</a:t>
            </a:r>
            <a:r>
              <a:rPr lang="ru-RU" sz="1800" dirty="0" smtClean="0">
                <a:solidFill>
                  <a:srgbClr val="002060"/>
                </a:solidFill>
              </a:rPr>
              <a:t>.</a:t>
            </a:r>
            <a:endParaRPr lang="ru-RU" sz="1800" dirty="0">
              <a:solidFill>
                <a:srgbClr val="002060"/>
              </a:solidFill>
            </a:endParaRPr>
          </a:p>
        </p:txBody>
      </p:sp>
      <p:sp>
        <p:nvSpPr>
          <p:cNvPr id="4" name="Заголовок 3"/>
          <p:cNvSpPr>
            <a:spLocks noGrp="1"/>
          </p:cNvSpPr>
          <p:nvPr>
            <p:ph type="title"/>
          </p:nvPr>
        </p:nvSpPr>
        <p:spPr>
          <a:xfrm>
            <a:off x="5580112" y="4464420"/>
            <a:ext cx="3249562" cy="1988915"/>
          </a:xfrm>
        </p:spPr>
        <p:txBody>
          <a:bodyPr/>
          <a:lstStyle/>
          <a:p>
            <a:pPr marL="0" indent="0">
              <a:buNone/>
            </a:pPr>
            <a:r>
              <a:rPr lang="ru-RU" dirty="0" err="1" smtClean="0">
                <a:hlinkClick r:id="rId2" action="ppaction://hlinksldjump"/>
              </a:rPr>
              <a:t>Дунгур</a:t>
            </a:r>
            <a:r>
              <a:rPr lang="ru-RU" dirty="0" smtClean="0">
                <a:hlinkClick r:id="rId2" action="ppaction://hlinksldjump"/>
              </a:rPr>
              <a:t>, </a:t>
            </a:r>
            <a:r>
              <a:rPr lang="ru-RU" dirty="0" err="1" smtClean="0">
                <a:hlinkClick r:id="rId2" action="ppaction://hlinksldjump"/>
              </a:rPr>
              <a:t>орба</a:t>
            </a:r>
            <a:endParaRPr lang="ru-RU" dirty="0"/>
          </a:p>
        </p:txBody>
      </p:sp>
      <p:pic>
        <p:nvPicPr>
          <p:cNvPr id="5" name="Рисунок 4" descr="Музыкальные инструменты">
            <a:hlinkClick r:id="rId3"/>
          </p:cNvPr>
          <p:cNvPicPr/>
          <p:nvPr/>
        </p:nvPicPr>
        <p:blipFill>
          <a:blip r:embed="rId4">
            <a:extLst>
              <a:ext uri="{28A0092B-C50C-407E-A947-70E740481C1C}">
                <a14:useLocalDpi xmlns:a14="http://schemas.microsoft.com/office/drawing/2010/main" val="0"/>
              </a:ext>
            </a:extLst>
          </a:blip>
          <a:srcRect/>
          <a:stretch>
            <a:fillRect/>
          </a:stretch>
        </p:blipFill>
        <p:spPr bwMode="auto">
          <a:xfrm>
            <a:off x="4932040" y="332656"/>
            <a:ext cx="3897634" cy="4104456"/>
          </a:xfrm>
          <a:prstGeom prst="rect">
            <a:avLst/>
          </a:prstGeom>
          <a:noFill/>
          <a:ln>
            <a:noFill/>
          </a:ln>
        </p:spPr>
      </p:pic>
    </p:spTree>
    <p:extLst>
      <p:ext uri="{BB962C8B-B14F-4D97-AF65-F5344CB8AC3E}">
        <p14:creationId xmlns:p14="http://schemas.microsoft.com/office/powerpoint/2010/main" val="3798724850"/>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295</TotalTime>
  <Words>2345</Words>
  <Application>Microsoft Office PowerPoint</Application>
  <PresentationFormat>Экран (4:3)</PresentationFormat>
  <Paragraphs>87</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Воздушный поток</vt:lpstr>
      <vt:lpstr>МУЗЫКАЛЬНЫЕ ИНСТРУМЕНТЫ ТУВЫ</vt:lpstr>
      <vt:lpstr>Игил</vt:lpstr>
      <vt:lpstr>Бызаанчы</vt:lpstr>
      <vt:lpstr>Дошпулуур</vt:lpstr>
      <vt:lpstr> Чадаган</vt:lpstr>
      <vt:lpstr>Демир-хомус</vt:lpstr>
      <vt:lpstr>Кенгирге</vt:lpstr>
      <vt:lpstr>Чанзы</vt:lpstr>
      <vt:lpstr>Дунгур, орба</vt:lpstr>
      <vt:lpstr>Лимби</vt:lpstr>
      <vt:lpstr>Амырга</vt:lpstr>
      <vt:lpstr>Кандан</vt:lpstr>
      <vt:lpstr>Конга</vt:lpstr>
      <vt:lpstr>Тун</vt:lpstr>
      <vt:lpstr>Бушкуур</vt:lpstr>
      <vt:lpstr>Бурээ</vt:lpstr>
      <vt:lpstr>Деншик</vt:lpstr>
      <vt:lpstr>Шан</vt:lpstr>
      <vt:lpstr>Эдиски</vt:lpstr>
      <vt:lpstr>Дамбыра</vt:lpstr>
      <vt:lpstr>Мургу</vt:lpstr>
      <vt:lpstr>Караангы</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МУЗЫКАЛЬНЫЕ ИНСТРУМЕНТЫ ТУВЫ</dc:title>
  <dc:creator>Пользователь</dc:creator>
  <cp:lastModifiedBy>Библиотека</cp:lastModifiedBy>
  <cp:revision>40</cp:revision>
  <dcterms:created xsi:type="dcterms:W3CDTF">2014-11-18T11:27:49Z</dcterms:created>
  <dcterms:modified xsi:type="dcterms:W3CDTF">2019-12-20T01:43:13Z</dcterms:modified>
</cp:coreProperties>
</file>