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</p:sldMasterIdLst>
  <p:sldIdLst>
    <p:sldId id="258" r:id="rId2"/>
    <p:sldId id="259" r:id="rId3"/>
    <p:sldId id="260" r:id="rId4"/>
    <p:sldId id="261" r:id="rId5"/>
    <p:sldId id="262" r:id="rId6"/>
    <p:sldId id="263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9" autoAdjust="0"/>
    <p:restoredTop sz="94660"/>
  </p:normalViewPr>
  <p:slideViewPr>
    <p:cSldViewPr snapToGrid="0">
      <p:cViewPr varScale="1">
        <p:scale>
          <a:sx n="69" d="100"/>
          <a:sy n="69" d="100"/>
        </p:scale>
        <p:origin x="52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A6C3B-2459-4534-A0B2-D39B2EC2DD0D}" type="datetimeFigureOut">
              <a:rPr lang="ru-RU" smtClean="0"/>
              <a:t>20.12.2019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AE951-69DE-4A94-AE7C-8E77545AE6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93443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A6C3B-2459-4534-A0B2-D39B2EC2DD0D}" type="datetimeFigureOut">
              <a:rPr lang="ru-RU" smtClean="0"/>
              <a:t>20.12.2019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AE951-69DE-4A94-AE7C-8E77545AE6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58827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A6C3B-2459-4534-A0B2-D39B2EC2DD0D}" type="datetimeFigureOut">
              <a:rPr lang="ru-RU" smtClean="0"/>
              <a:t>20.12.2019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AE951-69DE-4A94-AE7C-8E77545AE641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93205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A6C3B-2459-4534-A0B2-D39B2EC2DD0D}" type="datetimeFigureOut">
              <a:rPr lang="ru-RU" smtClean="0"/>
              <a:t>20.12.2019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AE951-69DE-4A94-AE7C-8E77545AE6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41289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A6C3B-2459-4534-A0B2-D39B2EC2DD0D}" type="datetimeFigureOut">
              <a:rPr lang="ru-RU" smtClean="0"/>
              <a:t>20.12.2019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AE951-69DE-4A94-AE7C-8E77545AE641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202761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A6C3B-2459-4534-A0B2-D39B2EC2DD0D}" type="datetimeFigureOut">
              <a:rPr lang="ru-RU" smtClean="0"/>
              <a:t>20.12.2019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AE951-69DE-4A94-AE7C-8E77545AE6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91557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A6C3B-2459-4534-A0B2-D39B2EC2DD0D}" type="datetimeFigureOut">
              <a:rPr lang="ru-RU" smtClean="0"/>
              <a:t>20.12.2019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AE951-69DE-4A94-AE7C-8E77545AE6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98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A6C3B-2459-4534-A0B2-D39B2EC2DD0D}" type="datetimeFigureOut">
              <a:rPr lang="ru-RU" smtClean="0"/>
              <a:t>20.12.2019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AE951-69DE-4A94-AE7C-8E77545AE6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96483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A6C3B-2459-4534-A0B2-D39B2EC2DD0D}" type="datetimeFigureOut">
              <a:rPr lang="ru-RU" smtClean="0"/>
              <a:t>20.12.2019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AE951-69DE-4A94-AE7C-8E77545AE6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25690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A6C3B-2459-4534-A0B2-D39B2EC2DD0D}" type="datetimeFigureOut">
              <a:rPr lang="ru-RU" smtClean="0"/>
              <a:t>20.12.2019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AE951-69DE-4A94-AE7C-8E77545AE6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0632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A6C3B-2459-4534-A0B2-D39B2EC2DD0D}" type="datetimeFigureOut">
              <a:rPr lang="ru-RU" smtClean="0"/>
              <a:t>20.12.2019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AE951-69DE-4A94-AE7C-8E77545AE6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0822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A6C3B-2459-4534-A0B2-D39B2EC2DD0D}" type="datetimeFigureOut">
              <a:rPr lang="ru-RU" smtClean="0"/>
              <a:t>20.12.2019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AE951-69DE-4A94-AE7C-8E77545AE6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00239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A6C3B-2459-4534-A0B2-D39B2EC2DD0D}" type="datetimeFigureOut">
              <a:rPr lang="ru-RU" smtClean="0"/>
              <a:t>20.12.2019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AE951-69DE-4A94-AE7C-8E77545AE6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02207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A6C3B-2459-4534-A0B2-D39B2EC2DD0D}" type="datetimeFigureOut">
              <a:rPr lang="ru-RU" smtClean="0"/>
              <a:t>20.12.2019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AE951-69DE-4A94-AE7C-8E77545AE6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6562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A6C3B-2459-4534-A0B2-D39B2EC2DD0D}" type="datetimeFigureOut">
              <a:rPr lang="ru-RU" smtClean="0"/>
              <a:t>20.12.2019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AE951-69DE-4A94-AE7C-8E77545AE6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1180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9AE951-69DE-4A94-AE7C-8E77545AE641}" type="slidenum">
              <a:rPr lang="ru-RU" smtClean="0"/>
              <a:t>‹#›</a:t>
            </a:fld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A6C3B-2459-4534-A0B2-D39B2EC2DD0D}" type="datetimeFigureOut">
              <a:rPr lang="ru-RU" smtClean="0"/>
              <a:t>20.12.2019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87891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CA6C3B-2459-4534-A0B2-D39B2EC2DD0D}" type="datetimeFigureOut">
              <a:rPr lang="ru-RU" smtClean="0"/>
              <a:t>20.12.2019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79AE951-69DE-4A94-AE7C-8E77545AE6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3610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900" spc="100" dirty="0" smtClean="0"/>
              <a:t>От теории к практике.</a:t>
            </a:r>
            <a:br>
              <a:rPr lang="ru-RU" sz="3900" spc="100" dirty="0" smtClean="0"/>
            </a:br>
            <a:endParaRPr lang="ru-RU" sz="3900" spc="1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40146" y="2041236"/>
            <a:ext cx="4621224" cy="4000125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Традиционное преподавание Технологии</a:t>
            </a:r>
          </a:p>
          <a:p>
            <a:pPr marL="0" indent="0" algn="ctr">
              <a:buNone/>
            </a:pPr>
            <a:r>
              <a:rPr lang="ru-RU" dirty="0" smtClean="0"/>
              <a:t> обучение выполнению работ, создание конкретного продукта</a:t>
            </a:r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( учитель показывает - ученик делает)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93495" y="1930400"/>
            <a:ext cx="4488141" cy="393547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dirty="0" smtClean="0"/>
              <a:t>Мое отношение к преподаванию Технологии </a:t>
            </a:r>
          </a:p>
          <a:p>
            <a:pPr marL="0" indent="0" algn="ctr">
              <a:buNone/>
            </a:pPr>
            <a:r>
              <a:rPr lang="ru-RU" dirty="0" smtClean="0"/>
              <a:t>формирование </a:t>
            </a:r>
            <a:r>
              <a:rPr lang="ru-RU" dirty="0"/>
              <a:t>компетенций, связанных с реализацией проектной </a:t>
            </a:r>
            <a:r>
              <a:rPr lang="ru-RU" dirty="0" smtClean="0"/>
              <a:t>деятельности</a:t>
            </a:r>
            <a:r>
              <a:rPr lang="ru-RU" dirty="0"/>
              <a:t>, для изготовления продуктов труда</a:t>
            </a:r>
            <a:endParaRPr lang="ru-RU" dirty="0" smtClean="0"/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(учитель и ребенок обсуждают выполнение работы)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50880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811"/>
    </mc:Choice>
    <mc:Fallback xmlns="">
      <p:transition spd="slow" advTm="9811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752436" y="609599"/>
            <a:ext cx="6521566" cy="80356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Каждая работа на Технологии- проект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Обучающиеся способны: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2752436" y="3075710"/>
            <a:ext cx="6521566" cy="3381289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dirty="0"/>
              <a:t>выдвигать идеи, рационально организовывать рабочее место, подбирать инструменты и приспособления для различных технологических операций,</a:t>
            </a:r>
          </a:p>
          <a:p>
            <a:r>
              <a:rPr lang="ru-RU" dirty="0" smtClean="0"/>
              <a:t> </a:t>
            </a:r>
            <a:r>
              <a:rPr lang="ru-RU" dirty="0"/>
              <a:t>определять размеры, делать расчеты и строить чертежи, подбирать материалы,</a:t>
            </a:r>
          </a:p>
          <a:p>
            <a:r>
              <a:rPr lang="ru-RU" dirty="0" smtClean="0"/>
              <a:t>изготавливать </a:t>
            </a:r>
            <a:r>
              <a:rPr lang="ru-RU" dirty="0"/>
              <a:t>вещи своими руками, подсчитывать затраты на их изготовление,</a:t>
            </a:r>
          </a:p>
          <a:p>
            <a:r>
              <a:rPr lang="ru-RU" dirty="0" smtClean="0"/>
              <a:t>оценивать </a:t>
            </a:r>
            <a:r>
              <a:rPr lang="ru-RU" dirty="0"/>
              <a:t>свою работу, исправлять ошибки.</a:t>
            </a:r>
          </a:p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34" t="24377" r="9526" b="37105"/>
          <a:stretch/>
        </p:blipFill>
        <p:spPr>
          <a:xfrm>
            <a:off x="-12385" y="3718027"/>
            <a:ext cx="2191956" cy="209665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32" r="32256"/>
          <a:stretch/>
        </p:blipFill>
        <p:spPr>
          <a:xfrm rot="5400000">
            <a:off x="-262422" y="542823"/>
            <a:ext cx="2716801" cy="219195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070064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4941"/>
    </mc:Choice>
    <mc:Fallback xmlns="">
      <p:transition spd="slow" advTm="2494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5612630" cy="1320800"/>
          </a:xfrm>
        </p:spPr>
        <p:txBody>
          <a:bodyPr/>
          <a:lstStyle/>
          <a:p>
            <a:pPr algn="ctr"/>
            <a:r>
              <a:rPr lang="ru-RU" dirty="0" smtClean="0"/>
              <a:t>Индивидуальная работа на уроке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/>
            <a:r>
              <a:rPr lang="ru-RU" dirty="0" smtClean="0"/>
              <a:t>Самооценка</a:t>
            </a:r>
          </a:p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>
          <a:xfrm>
            <a:off x="6956961" y="3593168"/>
            <a:ext cx="4184034" cy="822756"/>
          </a:xfrm>
        </p:spPr>
        <p:txBody>
          <a:bodyPr/>
          <a:lstStyle/>
          <a:p>
            <a:pPr algn="ctr"/>
            <a:r>
              <a:rPr lang="ru-RU" dirty="0" smtClean="0"/>
              <a:t>Взаимное оценивание индивидуальных результатов</a:t>
            </a:r>
          </a:p>
          <a:p>
            <a:pPr algn="ctr"/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12" t="249" r="33133" b="25275"/>
          <a:stretch/>
        </p:blipFill>
        <p:spPr>
          <a:xfrm rot="5400000">
            <a:off x="7352836" y="453527"/>
            <a:ext cx="3371274" cy="276167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95" t="2571" r="11969" b="10842"/>
          <a:stretch/>
        </p:blipFill>
        <p:spPr>
          <a:xfrm>
            <a:off x="873884" y="2646277"/>
            <a:ext cx="5732739" cy="3625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2028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583"/>
    </mc:Choice>
    <mc:Fallback xmlns="">
      <p:transition spd="slow" advTm="9583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722" t="18868" r="270" b="7086"/>
          <a:stretch/>
        </p:blipFill>
        <p:spPr>
          <a:xfrm rot="20324311">
            <a:off x="697752" y="2243298"/>
            <a:ext cx="3514100" cy="3949351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73" t="808" r="20227" b="405"/>
          <a:stretch/>
        </p:blipFill>
        <p:spPr>
          <a:xfrm>
            <a:off x="9091709" y="360214"/>
            <a:ext cx="2679164" cy="205346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Создание группового проекта</a:t>
            </a:r>
            <a:br>
              <a:rPr lang="ru-RU" dirty="0" smtClean="0"/>
            </a:br>
            <a:r>
              <a:rPr lang="ru-RU" dirty="0" smtClean="0"/>
              <a:t>украшение школы к празднику «Елка»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879273" y="2399145"/>
            <a:ext cx="5505568" cy="3880773"/>
          </a:xfrm>
        </p:spPr>
        <p:txBody>
          <a:bodyPr/>
          <a:lstStyle/>
          <a:p>
            <a:r>
              <a:rPr lang="ru-RU" smtClean="0"/>
              <a:t>Отдельные </a:t>
            </a:r>
            <a:r>
              <a:rPr lang="ru-RU" dirty="0"/>
              <a:t>мини-проекты (поделки) собираются в одно целое </a:t>
            </a:r>
            <a:r>
              <a:rPr lang="ru-RU" dirty="0" smtClean="0"/>
              <a:t>- проектирование </a:t>
            </a:r>
            <a:r>
              <a:rPr lang="ru-RU" dirty="0"/>
              <a:t>работы в группе с учетом индивидуальных пожеланий и идей. Но с учетом работы над общим большим </a:t>
            </a:r>
            <a:r>
              <a:rPr lang="ru-RU" dirty="0" smtClean="0"/>
              <a:t>результатом.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4430"/>
          <a:stretch/>
        </p:blipFill>
        <p:spPr>
          <a:xfrm>
            <a:off x="7023392" y="4543401"/>
            <a:ext cx="3554465" cy="1944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4382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303"/>
    </mc:Choice>
    <mc:Fallback xmlns="">
      <p:transition spd="slow" advTm="8303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100" y="267857"/>
            <a:ext cx="8596668" cy="1320800"/>
          </a:xfrm>
        </p:spPr>
        <p:txBody>
          <a:bodyPr/>
          <a:lstStyle/>
          <a:p>
            <a:pPr algn="ctr"/>
            <a:r>
              <a:rPr lang="ru-RU" dirty="0" smtClean="0"/>
              <a:t>Социально-значимый проект</a:t>
            </a:r>
            <a:br>
              <a:rPr lang="ru-RU" dirty="0" smtClean="0"/>
            </a:br>
            <a:r>
              <a:rPr lang="ru-RU" dirty="0" smtClean="0"/>
              <a:t>участие в благотворительной акции</a:t>
            </a: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270939" y="1671782"/>
            <a:ext cx="8596668" cy="4369581"/>
          </a:xfrm>
        </p:spPr>
        <p:txBody>
          <a:bodyPr/>
          <a:lstStyle/>
          <a:p>
            <a:r>
              <a:rPr lang="ru-RU" dirty="0" smtClean="0"/>
              <a:t>-</a:t>
            </a:r>
            <a:r>
              <a:rPr lang="ru-RU" dirty="0"/>
              <a:t>организовать и осуществить сотрудничество с учителем и сверстниками;</a:t>
            </a:r>
          </a:p>
          <a:p>
            <a:r>
              <a:rPr lang="ru-RU" dirty="0" smtClean="0"/>
              <a:t>- </a:t>
            </a:r>
            <a:r>
              <a:rPr lang="ru-RU" dirty="0"/>
              <a:t>учитывать позицию собеседника (партнера);</a:t>
            </a:r>
          </a:p>
          <a:p>
            <a:r>
              <a:rPr lang="ru-RU" dirty="0"/>
              <a:t>- постановка вопросов – инициативное сотрудничество в поиске и сборе информации;</a:t>
            </a:r>
          </a:p>
          <a:p>
            <a:r>
              <a:rPr lang="ru-RU" dirty="0"/>
              <a:t>- формирование умения работать в парах и малых </a:t>
            </a:r>
            <a:r>
              <a:rPr lang="ru-RU" dirty="0" smtClean="0"/>
              <a:t>группах.</a:t>
            </a:r>
            <a:endParaRPr lang="ru-RU" dirty="0"/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21" t="5867" r="3443" b="3656"/>
          <a:stretch/>
        </p:blipFill>
        <p:spPr>
          <a:xfrm>
            <a:off x="8105607" y="3629891"/>
            <a:ext cx="3315854" cy="2770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273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61"/>
    </mc:Choice>
    <mc:Fallback xmlns="">
      <p:transition spd="slow" advTm="10061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1237672" y="2844800"/>
            <a:ext cx="8143731" cy="2543175"/>
          </a:xfrm>
        </p:spPr>
        <p:txBody>
          <a:bodyPr>
            <a:normAutofit/>
          </a:bodyPr>
          <a:lstStyle/>
          <a:p>
            <a:pPr algn="ctr"/>
            <a:r>
              <a:rPr lang="ru-RU" sz="3600" dirty="0"/>
              <a:t>Обучать — значит вдвойне </a:t>
            </a:r>
            <a:r>
              <a:rPr lang="ru-RU" sz="3600" dirty="0" smtClean="0"/>
              <a:t>учиться</a:t>
            </a:r>
          </a:p>
          <a:p>
            <a:pPr marL="0" indent="0" algn="r">
              <a:buNone/>
            </a:pPr>
            <a:r>
              <a:rPr lang="ru-RU" sz="3600" dirty="0"/>
              <a:t/>
            </a:r>
            <a:br>
              <a:rPr lang="ru-RU" sz="3600" dirty="0"/>
            </a:br>
            <a:r>
              <a:rPr lang="ru-RU" sz="3600" i="1" dirty="0"/>
              <a:t>Жозеф </a:t>
            </a:r>
            <a:r>
              <a:rPr lang="ru-RU" sz="3600" i="1" dirty="0" err="1"/>
              <a:t>Жубер</a:t>
            </a:r>
            <a:endParaRPr lang="ru-RU" sz="3600" i="1" dirty="0"/>
          </a:p>
        </p:txBody>
      </p:sp>
    </p:spTree>
    <p:extLst>
      <p:ext uri="{BB962C8B-B14F-4D97-AF65-F5344CB8AC3E}">
        <p14:creationId xmlns:p14="http://schemas.microsoft.com/office/powerpoint/2010/main" val="441995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480"/>
    </mc:Choice>
    <mc:Fallback xmlns="">
      <p:transition spd="slow" advTm="5480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4.7|2.8|6.1"/>
</p:tagLst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405</TotalTime>
  <Words>191</Words>
  <Application>Microsoft Office PowerPoint</Application>
  <PresentationFormat>Широкоэкранный</PresentationFormat>
  <Paragraphs>29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Trebuchet MS</vt:lpstr>
      <vt:lpstr>Wingdings 3</vt:lpstr>
      <vt:lpstr>Аспект</vt:lpstr>
      <vt:lpstr>От теории к практике. </vt:lpstr>
      <vt:lpstr>Каждая работа на Технологии- проект  Обучающиеся способны:</vt:lpstr>
      <vt:lpstr>Индивидуальная работа на уроке</vt:lpstr>
      <vt:lpstr>Создание группового проекта украшение школы к празднику «Елка»</vt:lpstr>
      <vt:lpstr>Социально-значимый проект участие в благотворительной акции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Технология. От теории к практике.</dc:title>
  <dc:creator>Наталья Анатольевна</dc:creator>
  <cp:lastModifiedBy>Наталья Анатольевна</cp:lastModifiedBy>
  <cp:revision>33</cp:revision>
  <dcterms:created xsi:type="dcterms:W3CDTF">2019-03-31T14:40:38Z</dcterms:created>
  <dcterms:modified xsi:type="dcterms:W3CDTF">2019-12-20T09:38:05Z</dcterms:modified>
</cp:coreProperties>
</file>