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7" r:id="rId2"/>
    <p:sldId id="257" r:id="rId3"/>
    <p:sldId id="269" r:id="rId4"/>
    <p:sldId id="264" r:id="rId5"/>
    <p:sldId id="272" r:id="rId6"/>
    <p:sldId id="271" r:id="rId7"/>
    <p:sldId id="270" r:id="rId8"/>
    <p:sldId id="258" r:id="rId9"/>
    <p:sldId id="259" r:id="rId10"/>
    <p:sldId id="263" r:id="rId11"/>
    <p:sldId id="262"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43" d="100"/>
          <a:sy n="43" d="100"/>
        </p:scale>
        <p:origin x="-870"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8255E4D-B728-44E4-8436-A8156E9F51C2}" type="datetimeFigureOut">
              <a:rPr lang="ru-RU" smtClean="0"/>
              <a:pPr/>
              <a:t>20.12.2019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4A8CA22-3929-433E-B272-33209786818E}"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8255E4D-B728-44E4-8436-A8156E9F51C2}" type="datetimeFigureOut">
              <a:rPr lang="ru-RU" smtClean="0"/>
              <a:pPr/>
              <a:t>20.12.2019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4A8CA22-3929-433E-B272-33209786818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8255E4D-B728-44E4-8436-A8156E9F51C2}" type="datetimeFigureOut">
              <a:rPr lang="ru-RU" smtClean="0"/>
              <a:pPr/>
              <a:t>20.12.2019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4A8CA22-3929-433E-B272-33209786818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8255E4D-B728-44E4-8436-A8156E9F51C2}" type="datetimeFigureOut">
              <a:rPr lang="ru-RU" smtClean="0"/>
              <a:pPr/>
              <a:t>20.12.2019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4A8CA22-3929-433E-B272-33209786818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8255E4D-B728-44E4-8436-A8156E9F51C2}" type="datetimeFigureOut">
              <a:rPr lang="ru-RU" smtClean="0"/>
              <a:pPr/>
              <a:t>20.12.2019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4A8CA22-3929-433E-B272-33209786818E}"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8255E4D-B728-44E4-8436-A8156E9F51C2}" type="datetimeFigureOut">
              <a:rPr lang="ru-RU" smtClean="0"/>
              <a:pPr/>
              <a:t>20.12.2019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4A8CA22-3929-433E-B272-33209786818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8255E4D-B728-44E4-8436-A8156E9F51C2}" type="datetimeFigureOut">
              <a:rPr lang="ru-RU" smtClean="0"/>
              <a:pPr/>
              <a:t>20.12.2019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4A8CA22-3929-433E-B272-33209786818E}"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8255E4D-B728-44E4-8436-A8156E9F51C2}" type="datetimeFigureOut">
              <a:rPr lang="ru-RU" smtClean="0"/>
              <a:pPr/>
              <a:t>20.12.2019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4A8CA22-3929-433E-B272-33209786818E}"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8255E4D-B728-44E4-8436-A8156E9F51C2}" type="datetimeFigureOut">
              <a:rPr lang="ru-RU" smtClean="0"/>
              <a:pPr/>
              <a:t>20.12.2019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4A8CA22-3929-433E-B272-33209786818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8255E4D-B728-44E4-8436-A8156E9F51C2}" type="datetimeFigureOut">
              <a:rPr lang="ru-RU" smtClean="0"/>
              <a:pPr/>
              <a:t>20.12.2019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4A8CA22-3929-433E-B272-33209786818E}"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8255E4D-B728-44E4-8436-A8156E9F51C2}" type="datetimeFigureOut">
              <a:rPr lang="ru-RU" smtClean="0"/>
              <a:pPr/>
              <a:t>20.12.2019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4A8CA22-3929-433E-B272-33209786818E}"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0000"/>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255E4D-B728-44E4-8436-A8156E9F51C2}" type="datetimeFigureOut">
              <a:rPr lang="ru-RU" smtClean="0"/>
              <a:pPr/>
              <a:t>20.12.2019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A8CA22-3929-433E-B272-33209786818E}"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643710"/>
          </a:xfrm>
          <a:gradFill>
            <a:gsLst>
              <a:gs pos="0">
                <a:srgbClr val="FF0000"/>
              </a:gs>
              <a:gs pos="50000">
                <a:schemeClr val="accent1">
                  <a:tint val="44500"/>
                  <a:satMod val="160000"/>
                </a:schemeClr>
              </a:gs>
              <a:gs pos="100000">
                <a:schemeClr val="accent1">
                  <a:tint val="23500"/>
                  <a:satMod val="160000"/>
                </a:schemeClr>
              </a:gs>
            </a:gsLst>
            <a:lin ang="5400000" scaled="0"/>
          </a:gradFill>
        </p:spPr>
        <p:txBody>
          <a:bodyPr>
            <a:normAutofit/>
          </a:bodyPr>
          <a:lstStyle/>
          <a:p>
            <a:r>
              <a:rPr lang="ru-RU" sz="3200" dirty="0" smtClean="0"/>
              <a:t/>
            </a:r>
            <a:br>
              <a:rPr lang="ru-RU" sz="3200" dirty="0" smtClean="0"/>
            </a:br>
            <a:r>
              <a:rPr lang="ru-RU" sz="3200" dirty="0" smtClean="0"/>
              <a:t> </a:t>
            </a:r>
            <a:r>
              <a:rPr lang="ru-RU" sz="3200" b="1" dirty="0" smtClean="0"/>
              <a:t>Урок в 8 классе </a:t>
            </a:r>
            <a:r>
              <a:rPr lang="ru-RU" dirty="0" smtClean="0"/>
              <a:t/>
            </a:r>
            <a:br>
              <a:rPr lang="ru-RU" dirty="0" smtClean="0"/>
            </a:br>
            <a:r>
              <a:rPr lang="ru-RU" b="1" dirty="0" smtClean="0"/>
              <a:t>Тема: Пожары </a:t>
            </a:r>
            <a:r>
              <a:rPr lang="ru-RU" b="1" dirty="0"/>
              <a:t>и взрывы на взрывопожарных объектах экономики и их возможные </a:t>
            </a:r>
            <a:r>
              <a:rPr lang="ru-RU" b="1" dirty="0" smtClean="0"/>
              <a:t>последствия</a:t>
            </a:r>
            <a:br>
              <a:rPr lang="ru-RU" b="1" dirty="0" smtClean="0"/>
            </a:br>
            <a:r>
              <a:rPr lang="ru-RU" dirty="0" smtClean="0"/>
              <a:t/>
            </a:r>
            <a:br>
              <a:rPr lang="ru-RU" dirty="0" smtClean="0"/>
            </a:br>
            <a:r>
              <a:rPr lang="ru-RU" sz="2400" b="1" dirty="0" smtClean="0"/>
              <a:t>Бадмаев Б.Ц., учитель ОБЖ</a:t>
            </a:r>
            <a:endParaRPr lang="ru-RU" sz="24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Grp="1" noChangeAspect="1" noChangeArrowheads="1"/>
          </p:cNvPicPr>
          <p:nvPr>
            <p:ph idx="1"/>
          </p:nvPr>
        </p:nvPicPr>
        <p:blipFill>
          <a:blip r:embed="rId2"/>
          <a:stretch>
            <a:fillRect/>
          </a:stretch>
        </p:blipFill>
        <p:spPr bwMode="auto">
          <a:xfrm>
            <a:off x="4143372" y="1643050"/>
            <a:ext cx="4758549" cy="3362708"/>
          </a:xfrm>
          <a:prstGeom prst="rect">
            <a:avLst/>
          </a:prstGeom>
          <a:noFill/>
          <a:ln w="9525">
            <a:noFill/>
            <a:miter lim="800000"/>
            <a:headEnd/>
            <a:tailEnd/>
          </a:ln>
          <a:effectLst/>
        </p:spPr>
      </p:pic>
      <p:sp>
        <p:nvSpPr>
          <p:cNvPr id="2" name="Заголовок 1"/>
          <p:cNvSpPr>
            <a:spLocks noGrp="1"/>
          </p:cNvSpPr>
          <p:nvPr>
            <p:ph type="title"/>
          </p:nvPr>
        </p:nvSpPr>
        <p:spPr>
          <a:xfrm>
            <a:off x="457200" y="285728"/>
            <a:ext cx="7043758" cy="1149372"/>
          </a:xfrm>
        </p:spPr>
        <p:txBody>
          <a:bodyPr>
            <a:noAutofit/>
          </a:bodyPr>
          <a:lstStyle/>
          <a:p>
            <a:r>
              <a:rPr lang="ru-RU" sz="3600" dirty="0" smtClean="0"/>
              <a:t>Последствия пожаров и взрывов:</a:t>
            </a:r>
            <a:endParaRPr lang="ru-RU" sz="3600" dirty="0"/>
          </a:p>
        </p:txBody>
      </p:sp>
      <p:sp>
        <p:nvSpPr>
          <p:cNvPr id="7" name="Текст 6"/>
          <p:cNvSpPr>
            <a:spLocks noGrp="1"/>
          </p:cNvSpPr>
          <p:nvPr>
            <p:ph type="body" sz="half" idx="2"/>
          </p:nvPr>
        </p:nvSpPr>
        <p:spPr>
          <a:xfrm>
            <a:off x="457200" y="1428736"/>
            <a:ext cx="3543296" cy="4697427"/>
          </a:xfrm>
        </p:spPr>
        <p:txBody>
          <a:bodyPr>
            <a:normAutofit fontScale="92500" lnSpcReduction="10000"/>
          </a:bodyPr>
          <a:lstStyle/>
          <a:p>
            <a:pPr>
              <a:buFont typeface="Wingdings" pitchFamily="2" charset="2"/>
              <a:buChar char="§"/>
            </a:pPr>
            <a:r>
              <a:rPr lang="ru-RU" sz="3600" dirty="0" smtClean="0"/>
              <a:t>разрушение зданий и сооружений,</a:t>
            </a:r>
          </a:p>
          <a:p>
            <a:pPr>
              <a:buFont typeface="Wingdings" pitchFamily="2" charset="2"/>
              <a:buChar char="§"/>
            </a:pPr>
            <a:r>
              <a:rPr lang="ru-RU" sz="3600" dirty="0" smtClean="0"/>
              <a:t> </a:t>
            </a:r>
            <a:r>
              <a:rPr lang="ru-RU" sz="3600" dirty="0" err="1" smtClean="0"/>
              <a:t>травмирование</a:t>
            </a:r>
            <a:r>
              <a:rPr lang="ru-RU" sz="3600" dirty="0" smtClean="0"/>
              <a:t> и гибель людей,</a:t>
            </a:r>
          </a:p>
          <a:p>
            <a:pPr>
              <a:buFont typeface="Wingdings" pitchFamily="2" charset="2"/>
              <a:buChar char="§"/>
            </a:pPr>
            <a:r>
              <a:rPr lang="ru-RU" sz="3600" dirty="0" smtClean="0"/>
              <a:t> уничтожение имущества,</a:t>
            </a:r>
          </a:p>
          <a:p>
            <a:pPr>
              <a:buFont typeface="Wingdings" pitchFamily="2" charset="2"/>
              <a:buChar char="§"/>
            </a:pPr>
            <a:r>
              <a:rPr lang="ru-RU" sz="3600" dirty="0" smtClean="0"/>
              <a:t> материальный ущерб </a:t>
            </a:r>
          </a:p>
          <a:p>
            <a:endParaRPr lang="ru-RU" dirty="0"/>
          </a:p>
        </p:txBody>
      </p:sp>
      <p:sp>
        <p:nvSpPr>
          <p:cNvPr id="9" name="TextBox 8"/>
          <p:cNvSpPr txBox="1"/>
          <p:nvPr/>
        </p:nvSpPr>
        <p:spPr>
          <a:xfrm>
            <a:off x="4357686" y="5072074"/>
            <a:ext cx="4286280" cy="1015663"/>
          </a:xfrm>
          <a:prstGeom prst="rect">
            <a:avLst/>
          </a:prstGeom>
          <a:noFill/>
        </p:spPr>
        <p:txBody>
          <a:bodyPr wrap="square" rtlCol="0">
            <a:spAutoFit/>
          </a:bodyPr>
          <a:lstStyle/>
          <a:p>
            <a:pPr algn="ctr"/>
            <a:r>
              <a:rPr lang="ru-RU" sz="2000" dirty="0" smtClean="0"/>
              <a:t>Пожар на складе боеприпасов</a:t>
            </a:r>
          </a:p>
          <a:p>
            <a:pPr algn="ctr"/>
            <a:r>
              <a:rPr lang="ru-RU" sz="2000" dirty="0" smtClean="0"/>
              <a:t> в Ульяновске нанес городу ущерб</a:t>
            </a:r>
          </a:p>
          <a:p>
            <a:pPr algn="ctr"/>
            <a:r>
              <a:rPr lang="ru-RU" sz="2000" dirty="0" smtClean="0"/>
              <a:t> в размере 200 миллионов рублей.</a:t>
            </a:r>
            <a:endParaRPr lang="ru-RU" sz="2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Домашнее задание</a:t>
            </a:r>
            <a:endParaRPr lang="ru-RU" dirty="0"/>
          </a:p>
        </p:txBody>
      </p:sp>
      <p:sp>
        <p:nvSpPr>
          <p:cNvPr id="3" name="Содержимое 2"/>
          <p:cNvSpPr>
            <a:spLocks noGrp="1"/>
          </p:cNvSpPr>
          <p:nvPr>
            <p:ph idx="1"/>
          </p:nvPr>
        </p:nvSpPr>
        <p:spPr/>
        <p:txBody>
          <a:bodyPr/>
          <a:lstStyle/>
          <a:p>
            <a:r>
              <a:rPr lang="ru-RU" b="1" dirty="0"/>
              <a:t>П. 5.6, вопросы с. 130</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42844" y="285728"/>
            <a:ext cx="8858312" cy="6429420"/>
          </a:xfrm>
        </p:spPr>
        <p:txBody>
          <a:bodyPr>
            <a:normAutofit/>
          </a:bodyPr>
          <a:lstStyle/>
          <a:p>
            <a:r>
              <a:rPr lang="ru-RU" u="sng" dirty="0"/>
              <a:t>Взрывопожароопасные объекты</a:t>
            </a:r>
            <a:r>
              <a:rPr lang="ru-RU" dirty="0"/>
              <a:t> – предприятия, на которых производят, хранят, транспортируют взрывопожароопасные </a:t>
            </a:r>
            <a:r>
              <a:rPr lang="ru-RU" dirty="0" smtClean="0"/>
              <a:t>продукты</a:t>
            </a:r>
          </a:p>
          <a:p>
            <a:r>
              <a:rPr lang="ru-RU" dirty="0" smtClean="0"/>
              <a:t> </a:t>
            </a:r>
            <a:r>
              <a:rPr lang="ru-RU" dirty="0"/>
              <a:t>К ним относятся: </a:t>
            </a:r>
            <a:endParaRPr lang="ru-RU" dirty="0" smtClean="0"/>
          </a:p>
          <a:p>
            <a:pPr>
              <a:buNone/>
            </a:pPr>
            <a:r>
              <a:rPr lang="ru-RU" dirty="0" smtClean="0"/>
              <a:t>    ж/</a:t>
            </a:r>
            <a:r>
              <a:rPr lang="ru-RU" dirty="0" err="1" smtClean="0"/>
              <a:t>д</a:t>
            </a:r>
            <a:r>
              <a:rPr lang="ru-RU" dirty="0" smtClean="0"/>
              <a:t> </a:t>
            </a:r>
            <a:r>
              <a:rPr lang="ru-RU" dirty="0"/>
              <a:t>и трубопроводный транспорт, химическая, нефтехимическая и нефтеперерабатывающая промышленность, военная промышленность (порох, взрывчатые вещества</a:t>
            </a:r>
            <a:r>
              <a:rPr lang="ru-RU" dirty="0" smtClean="0"/>
              <a:t>), производство пиротехнических средств, </a:t>
            </a:r>
            <a:r>
              <a:rPr lang="ru-RU" dirty="0"/>
              <a:t>угольные шахты (из-за взрывов метана)</a:t>
            </a:r>
          </a:p>
          <a:p>
            <a:pPr lvl="0"/>
            <a:endParaRPr lang="ru-RU" dirty="0"/>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571480"/>
            <a:ext cx="8501122" cy="6072230"/>
          </a:xfrm>
        </p:spPr>
        <p:txBody>
          <a:bodyPr/>
          <a:lstStyle/>
          <a:p>
            <a:pPr lvl="0">
              <a:buNone/>
            </a:pPr>
            <a:r>
              <a:rPr lang="ru-RU" sz="3600" u="sng" dirty="0"/>
              <a:t>Причины</a:t>
            </a:r>
            <a:r>
              <a:rPr lang="ru-RU" sz="3600" dirty="0" smtClean="0"/>
              <a:t>:</a:t>
            </a:r>
          </a:p>
          <a:p>
            <a:r>
              <a:rPr lang="ru-RU" sz="3600" dirty="0" smtClean="0"/>
              <a:t> нарушения </a:t>
            </a:r>
            <a:r>
              <a:rPr lang="ru-RU" sz="3600" dirty="0"/>
              <a:t>при проектировании и строительстве зданий</a:t>
            </a:r>
            <a:r>
              <a:rPr lang="ru-RU" sz="3600" dirty="0" smtClean="0"/>
              <a:t>,</a:t>
            </a:r>
          </a:p>
          <a:p>
            <a:r>
              <a:rPr lang="ru-RU" sz="3600" dirty="0" smtClean="0"/>
              <a:t> </a:t>
            </a:r>
            <a:r>
              <a:rPr lang="ru-RU" sz="3600" dirty="0"/>
              <a:t>несоблюдение мер ПБ</a:t>
            </a:r>
            <a:r>
              <a:rPr lang="ru-RU" sz="3600" dirty="0" smtClean="0"/>
              <a:t>,</a:t>
            </a:r>
          </a:p>
          <a:p>
            <a:r>
              <a:rPr lang="ru-RU" sz="3600" dirty="0" smtClean="0"/>
              <a:t> </a:t>
            </a:r>
            <a:r>
              <a:rPr lang="ru-RU" sz="3600" dirty="0"/>
              <a:t>неосторожное обращение с огнём</a:t>
            </a:r>
            <a:r>
              <a:rPr lang="ru-RU" sz="3600" dirty="0" smtClean="0"/>
              <a:t>,</a:t>
            </a:r>
          </a:p>
          <a:p>
            <a:r>
              <a:rPr lang="ru-RU" sz="3600" dirty="0" smtClean="0"/>
              <a:t> </a:t>
            </a:r>
            <a:r>
              <a:rPr lang="ru-RU" sz="3600" dirty="0"/>
              <a:t>неисправное оборудование, </a:t>
            </a:r>
            <a:endParaRPr lang="ru-RU" sz="3600" dirty="0" smtClean="0"/>
          </a:p>
          <a:p>
            <a:r>
              <a:rPr lang="ru-RU" sz="3600" dirty="0" smtClean="0"/>
              <a:t>нарушение </a:t>
            </a:r>
            <a:r>
              <a:rPr lang="ru-RU" sz="3600" dirty="0"/>
              <a:t>ТБ при  использовании электроустановок, сварочных работ и др.</a:t>
            </a:r>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000" dirty="0" smtClean="0"/>
              <a:t>Пожар на заводе КамАЗ 14. 04. 1993г.</a:t>
            </a:r>
            <a:endParaRPr lang="ru-RU" sz="4000" dirty="0"/>
          </a:p>
        </p:txBody>
      </p:sp>
      <p:pic>
        <p:nvPicPr>
          <p:cNvPr id="1026" name="Picture 2"/>
          <p:cNvPicPr>
            <a:picLocks noGrp="1" noChangeAspect="1" noChangeArrowheads="1"/>
          </p:cNvPicPr>
          <p:nvPr>
            <p:ph idx="1"/>
          </p:nvPr>
        </p:nvPicPr>
        <p:blipFill>
          <a:blip r:embed="rId2"/>
          <a:srcRect/>
          <a:stretch>
            <a:fillRect/>
          </a:stretch>
        </p:blipFill>
        <p:spPr bwMode="auto">
          <a:xfrm>
            <a:off x="857224" y="1065634"/>
            <a:ext cx="7312092" cy="5506638"/>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srcRect/>
          <a:stretch>
            <a:fillRect/>
          </a:stretch>
        </p:blipFill>
        <p:spPr bwMode="auto">
          <a:xfrm>
            <a:off x="0" y="0"/>
            <a:ext cx="6715172" cy="3357586"/>
          </a:xfrm>
          <a:prstGeom prst="rect">
            <a:avLst/>
          </a:prstGeom>
          <a:noFill/>
          <a:ln w="9525">
            <a:noFill/>
            <a:miter lim="800000"/>
            <a:headEnd/>
            <a:tailEnd/>
          </a:ln>
          <a:effectLst/>
        </p:spPr>
      </p:pic>
      <p:sp>
        <p:nvSpPr>
          <p:cNvPr id="5" name="TextBox 4"/>
          <p:cNvSpPr txBox="1"/>
          <p:nvPr/>
        </p:nvSpPr>
        <p:spPr>
          <a:xfrm>
            <a:off x="1214414" y="3857628"/>
            <a:ext cx="7715304" cy="3108543"/>
          </a:xfrm>
          <a:prstGeom prst="rect">
            <a:avLst/>
          </a:prstGeom>
          <a:noFill/>
        </p:spPr>
        <p:txBody>
          <a:bodyPr wrap="square" rtlCol="0">
            <a:spAutoFit/>
          </a:bodyPr>
          <a:lstStyle/>
          <a:p>
            <a:r>
              <a:rPr lang="ru-RU" sz="2800" dirty="0" smtClean="0"/>
              <a:t>Девять дней и ночей огненная стихия бушевала на территории завода. Люди плакали, на их глазах  медленно умирал КамАЗ, невзирая на то, что борьбу за его спасение вели тысячи людей, десятки единиц спецтехники. Пламя достигало 60-метровой высоты, пожирая даже то, что не могло гореть.</a:t>
            </a:r>
            <a:endParaRPr lang="ru-RU" sz="2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a:srcRect/>
          <a:stretch>
            <a:fillRect/>
          </a:stretch>
        </p:blipFill>
        <p:spPr bwMode="auto">
          <a:xfrm>
            <a:off x="1500166" y="1319704"/>
            <a:ext cx="6429959" cy="5324006"/>
          </a:xfrm>
          <a:prstGeom prst="rect">
            <a:avLst/>
          </a:prstGeom>
          <a:noFill/>
          <a:ln w="9525">
            <a:noFill/>
            <a:miter lim="800000"/>
            <a:headEnd/>
            <a:tailEnd/>
          </a:ln>
          <a:effectLst/>
        </p:spPr>
      </p:pic>
      <p:sp>
        <p:nvSpPr>
          <p:cNvPr id="2" name="Заголовок 1"/>
          <p:cNvSpPr>
            <a:spLocks noGrp="1"/>
          </p:cNvSpPr>
          <p:nvPr>
            <p:ph type="title"/>
          </p:nvPr>
        </p:nvSpPr>
        <p:spPr/>
        <p:txBody>
          <a:bodyPr>
            <a:normAutofit/>
          </a:bodyPr>
          <a:lstStyle/>
          <a:p>
            <a:r>
              <a:rPr lang="ru-RU" sz="2400" dirty="0"/>
              <a:t>В</a:t>
            </a:r>
            <a:r>
              <a:rPr lang="ru-RU" sz="2400" dirty="0" smtClean="0"/>
              <a:t>ыброс  газа на нефтеперерабатывающем заводе в Самарской области</a:t>
            </a:r>
            <a:endParaRPr lang="ru-RU"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a:srcRect/>
          <a:stretch>
            <a:fillRect/>
          </a:stretch>
        </p:blipFill>
        <p:spPr bwMode="auto">
          <a:xfrm>
            <a:off x="1643042" y="1672830"/>
            <a:ext cx="6715172" cy="5021781"/>
          </a:xfrm>
          <a:prstGeom prst="rect">
            <a:avLst/>
          </a:prstGeom>
          <a:noFill/>
          <a:ln w="9525">
            <a:noFill/>
            <a:miter lim="800000"/>
            <a:headEnd/>
            <a:tailEnd/>
          </a:ln>
          <a:effectLst/>
        </p:spPr>
      </p:pic>
      <p:sp>
        <p:nvSpPr>
          <p:cNvPr id="2" name="Заголовок 1"/>
          <p:cNvSpPr>
            <a:spLocks noGrp="1"/>
          </p:cNvSpPr>
          <p:nvPr>
            <p:ph type="title"/>
          </p:nvPr>
        </p:nvSpPr>
        <p:spPr>
          <a:xfrm>
            <a:off x="214282" y="142852"/>
            <a:ext cx="8501122" cy="1785950"/>
          </a:xfrm>
        </p:spPr>
        <p:txBody>
          <a:bodyPr>
            <a:normAutofit/>
          </a:bodyPr>
          <a:lstStyle/>
          <a:p>
            <a:r>
              <a:rPr lang="ru-RU" sz="2400" dirty="0" smtClean="0"/>
              <a:t>Причиной загорания 5 бензовозов в городе Пермь стало нарушение правил техники безопасности.</a:t>
            </a:r>
            <a:br>
              <a:rPr lang="ru-RU" sz="2400" dirty="0" smtClean="0"/>
            </a:br>
            <a:r>
              <a:rPr lang="ru-RU" sz="2400" dirty="0" smtClean="0"/>
              <a:t> 107 человек и 28 единиц техники тушили пожар</a:t>
            </a:r>
            <a:endParaRPr lang="ru-RU"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u="sng" dirty="0" smtClean="0"/>
              <a:t>Поражающие факторы</a:t>
            </a:r>
            <a:r>
              <a:rPr lang="ru-RU" dirty="0" smtClean="0"/>
              <a:t>:</a:t>
            </a:r>
            <a:endParaRPr lang="ru-RU" dirty="0"/>
          </a:p>
        </p:txBody>
      </p:sp>
      <p:sp>
        <p:nvSpPr>
          <p:cNvPr id="3" name="Содержимое 2"/>
          <p:cNvSpPr>
            <a:spLocks noGrp="1"/>
          </p:cNvSpPr>
          <p:nvPr>
            <p:ph idx="1"/>
          </p:nvPr>
        </p:nvSpPr>
        <p:spPr/>
        <p:txBody>
          <a:bodyPr/>
          <a:lstStyle/>
          <a:p>
            <a:pPr lvl="0"/>
            <a:r>
              <a:rPr lang="ru-RU" dirty="0" smtClean="0"/>
              <a:t>воздушная </a:t>
            </a:r>
            <a:r>
              <a:rPr lang="ru-RU" dirty="0"/>
              <a:t>ударная волна, с образованием большого количества осколков</a:t>
            </a:r>
            <a:r>
              <a:rPr lang="ru-RU" dirty="0" smtClean="0"/>
              <a:t>,</a:t>
            </a:r>
          </a:p>
          <a:p>
            <a:pPr lvl="0"/>
            <a:r>
              <a:rPr lang="ru-RU" dirty="0" smtClean="0"/>
              <a:t> </a:t>
            </a:r>
            <a:r>
              <a:rPr lang="ru-RU" dirty="0"/>
              <a:t>высокая температура горения, </a:t>
            </a:r>
            <a:endParaRPr lang="ru-RU" dirty="0" smtClean="0"/>
          </a:p>
          <a:p>
            <a:pPr lvl="0"/>
            <a:r>
              <a:rPr lang="ru-RU" dirty="0" smtClean="0"/>
              <a:t>загрязнение </a:t>
            </a:r>
            <a:r>
              <a:rPr lang="ru-RU" dirty="0"/>
              <a:t>воздуха продуктами горения, в том числе угарным газом, </a:t>
            </a:r>
            <a:endParaRPr lang="ru-RU" dirty="0" smtClean="0"/>
          </a:p>
          <a:p>
            <a:pPr lvl="0"/>
            <a:r>
              <a:rPr lang="ru-RU" dirty="0" smtClean="0"/>
              <a:t>открытый </a:t>
            </a:r>
            <a:r>
              <a:rPr lang="ru-RU" dirty="0"/>
              <a:t>огонь</a:t>
            </a:r>
            <a:r>
              <a:rPr lang="ru-RU" dirty="0" smtClean="0"/>
              <a:t>,</a:t>
            </a:r>
          </a:p>
          <a:p>
            <a:pPr lvl="0"/>
            <a:r>
              <a:rPr lang="ru-RU" dirty="0" smtClean="0"/>
              <a:t> </a:t>
            </a:r>
            <a:r>
              <a:rPr lang="ru-RU" dirty="0"/>
              <a:t>задымление, </a:t>
            </a:r>
            <a:endParaRPr lang="ru-RU" dirty="0" smtClean="0"/>
          </a:p>
          <a:p>
            <a:pPr lvl="0"/>
            <a:r>
              <a:rPr lang="ru-RU" dirty="0" smtClean="0"/>
              <a:t>пониженная </a:t>
            </a:r>
            <a:r>
              <a:rPr lang="ru-RU" dirty="0"/>
              <a:t>концентрация кислорода</a:t>
            </a:r>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r>
              <a:rPr lang="ru-RU" dirty="0" smtClean="0"/>
              <a:t/>
            </a:r>
            <a:br>
              <a:rPr lang="ru-RU" dirty="0" smtClean="0"/>
            </a:br>
            <a:r>
              <a:rPr lang="ru-RU" dirty="0" smtClean="0"/>
              <a:t>Классификация разрушений : </a:t>
            </a:r>
            <a:br>
              <a:rPr lang="ru-RU" dirty="0" smtClean="0"/>
            </a:br>
            <a:endParaRPr lang="ru-RU" dirty="0"/>
          </a:p>
        </p:txBody>
      </p:sp>
      <p:sp>
        <p:nvSpPr>
          <p:cNvPr id="3" name="Содержимое 2"/>
          <p:cNvSpPr>
            <a:spLocks noGrp="1"/>
          </p:cNvSpPr>
          <p:nvPr>
            <p:ph idx="1"/>
          </p:nvPr>
        </p:nvSpPr>
        <p:spPr/>
        <p:txBody>
          <a:bodyPr/>
          <a:lstStyle/>
          <a:p>
            <a:r>
              <a:rPr lang="ru-RU" dirty="0" smtClean="0"/>
              <a:t>- </a:t>
            </a:r>
            <a:r>
              <a:rPr lang="ru-RU" dirty="0"/>
              <a:t>при полных разрушениях рушатся все элементы зданий и сооружений</a:t>
            </a:r>
            <a:endParaRPr lang="ru-RU" dirty="0" smtClean="0"/>
          </a:p>
          <a:p>
            <a:r>
              <a:rPr lang="ru-RU" dirty="0"/>
              <a:t>- при сильных разрушениях обваливаются несущие конструкции, здания не подлежат восстановлению</a:t>
            </a:r>
            <a:endParaRPr lang="ru-RU" dirty="0" smtClean="0"/>
          </a:p>
          <a:p>
            <a:r>
              <a:rPr lang="ru-RU" dirty="0"/>
              <a:t> - при средних и слабых разрушениях здания можно восстановить</a:t>
            </a:r>
            <a:endParaRPr lang="ru-RU" dirty="0" smtClean="0"/>
          </a:p>
          <a:p>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TotalTime>
  <Words>290</Words>
  <Application>Microsoft Office PowerPoint</Application>
  <PresentationFormat>Экран (4:3)</PresentationFormat>
  <Paragraphs>35</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  Урок в 8 классе  Тема: Пожары и взрывы на взрывопожарных объектах экономики и их возможные последствия  Бадмаев Б.Ц., учитель ОБЖ</vt:lpstr>
      <vt:lpstr>Презентация PowerPoint</vt:lpstr>
      <vt:lpstr>Презентация PowerPoint</vt:lpstr>
      <vt:lpstr>Пожар на заводе КамАЗ 14. 04. 1993г.</vt:lpstr>
      <vt:lpstr>Презентация PowerPoint</vt:lpstr>
      <vt:lpstr>Выброс  газа на нефтеперерабатывающем заводе в Самарской области</vt:lpstr>
      <vt:lpstr>Причиной загорания 5 бензовозов в городе Пермь стало нарушение правил техники безопасности.  107 человек и 28 единиц техники тушили пожар</vt:lpstr>
      <vt:lpstr>Поражающие факторы:</vt:lpstr>
      <vt:lpstr> Классификация разрушений :  </vt:lpstr>
      <vt:lpstr>Последствия пожаров и взрывов:</vt:lpstr>
      <vt:lpstr>Домашнее задание</vt:lpstr>
    </vt:vector>
  </TitlesOfParts>
  <Company>Reanimator Extreme Edition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ОБЖ 8 Урок №17 Пожары и взрывы на взрывопожарных объектах экономики и их возможные последствия </dc:title>
  <dc:creator>Елена</dc:creator>
  <cp:lastModifiedBy>user</cp:lastModifiedBy>
  <cp:revision>29</cp:revision>
  <dcterms:created xsi:type="dcterms:W3CDTF">2012-08-21T10:28:36Z</dcterms:created>
  <dcterms:modified xsi:type="dcterms:W3CDTF">2019-12-20T10:44:53Z</dcterms:modified>
</cp:coreProperties>
</file>