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0"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3D4F140-26CA-4903-8AFF-E39653C7AF0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3D4F140-26CA-4903-8AFF-E39653C7AF0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3D4F140-26CA-4903-8AFF-E39653C7AF0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3D4F140-26CA-4903-8AFF-E39653C7AF0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3D4F140-26CA-4903-8AFF-E39653C7AF0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3D4F140-26CA-4903-8AFF-E39653C7AF0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3D4F140-26CA-4903-8AFF-E39653C7AF0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3D4F140-26CA-4903-8AFF-E39653C7AF0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3D4F140-26CA-4903-8AFF-E39653C7AF0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ru-RU" smtClean="0"/>
              <a:t>Образец заголовка</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3D4F140-26CA-4903-8AFF-E39653C7AF00}" type="slidenum">
              <a:rPr lang="ru-RU" smtClean="0"/>
              <a:pPr/>
              <a:t>‹#›</a:t>
            </a:fld>
            <a:endParaRPr lang="ru-RU"/>
          </a:p>
        </p:txBody>
      </p:sp>
      <p:sp>
        <p:nvSpPr>
          <p:cNvPr id="9" name="Content Placeholder 8"/>
          <p:cNvSpPr>
            <a:spLocks noGrp="1"/>
          </p:cNvSpPr>
          <p:nvPr>
            <p:ph sz="quarter" idx="13"/>
          </p:nvPr>
        </p:nvSpPr>
        <p:spPr>
          <a:xfrm>
            <a:off x="304800" y="381000"/>
            <a:ext cx="7772400" cy="494284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79116335-7F1E-491B-8A1A-D86576B8783C}" type="datetimeFigureOut">
              <a:rPr lang="ru-RU" smtClean="0"/>
              <a:pPr/>
              <a:t>08.12.2019</a:t>
            </a:fld>
            <a:endParaRPr lang="ru-RU"/>
          </a:p>
        </p:txBody>
      </p:sp>
      <p:sp>
        <p:nvSpPr>
          <p:cNvPr id="9" name="Slide Number Placeholder 8"/>
          <p:cNvSpPr>
            <a:spLocks noGrp="1"/>
          </p:cNvSpPr>
          <p:nvPr>
            <p:ph type="sldNum" sz="quarter" idx="11"/>
          </p:nvPr>
        </p:nvSpPr>
        <p:spPr/>
        <p:txBody>
          <a:bodyPr/>
          <a:lstStyle/>
          <a:p>
            <a:fld id="{43D4F140-26CA-4903-8AFF-E39653C7AF00}" type="slidenum">
              <a:rPr lang="ru-RU" smtClean="0"/>
              <a:pPr/>
              <a:t>‹#›</a:t>
            </a:fld>
            <a:endParaRPr lang="ru-RU"/>
          </a:p>
        </p:txBody>
      </p:sp>
      <p:sp>
        <p:nvSpPr>
          <p:cNvPr id="10" name="Footer Placeholder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43D4F140-26CA-4903-8AFF-E39653C7AF00}" type="slidenum">
              <a:rPr lang="ru-RU" smtClean="0"/>
              <a:pPr/>
              <a:t>‹#›</a:t>
            </a:fld>
            <a:endParaRPr lang="ru-RU"/>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ru-RU"/>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9116335-7F1E-491B-8A1A-D86576B8783C}" type="datetimeFigureOut">
              <a:rPr lang="ru-RU" smtClean="0"/>
              <a:pPr/>
              <a:t>08.12.2019</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3212976"/>
            <a:ext cx="7543800" cy="2593975"/>
          </a:xfrm>
        </p:spPr>
        <p:txBody>
          <a:bodyPr/>
          <a:lstStyle/>
          <a:p>
            <a:pPr algn="ctr"/>
            <a:r>
              <a:rPr lang="en-US" dirty="0" smtClean="0"/>
              <a:t>Alice’s Adventures in Wonderland</a:t>
            </a:r>
            <a:endParaRPr lang="ru-RU" dirty="0"/>
          </a:p>
        </p:txBody>
      </p:sp>
      <p:sp>
        <p:nvSpPr>
          <p:cNvPr id="3" name="Подзаголовок 2"/>
          <p:cNvSpPr>
            <a:spLocks noGrp="1"/>
          </p:cNvSpPr>
          <p:nvPr>
            <p:ph type="subTitle" idx="1"/>
          </p:nvPr>
        </p:nvSpPr>
        <p:spPr>
          <a:xfrm>
            <a:off x="1331640" y="6021288"/>
            <a:ext cx="6461760" cy="576064"/>
          </a:xfrm>
        </p:spPr>
        <p:txBody>
          <a:bodyPr/>
          <a:lstStyle/>
          <a:p>
            <a:r>
              <a:rPr lang="en-US" dirty="0" smtClean="0"/>
              <a:t>By Lewis Carroll</a:t>
            </a:r>
            <a:endParaRPr lang="ru-RU"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339752" y="260648"/>
            <a:ext cx="3869417" cy="31840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extLst>
      <p:ext uri="{BB962C8B-B14F-4D97-AF65-F5344CB8AC3E}">
        <p14:creationId xmlns:p14="http://schemas.microsoft.com/office/powerpoint/2010/main" xmlns="" val="4061819178"/>
      </p:ext>
    </p:extLst>
  </p:cSld>
  <p:clrMapOvr>
    <a:masterClrMapping/>
  </p:clrMapOvr>
  <mc:AlternateContent xmlns:mc="http://schemas.openxmlformats.org/markup-compatibility/2006">
    <mc:Choice xmlns:p14="http://schemas.microsoft.com/office/powerpoint/2010/main" xmlns="" Requires="p14">
      <p:transition p14:dur="100">
        <p:cut/>
      </p:transition>
    </mc:Choice>
    <mc:Fallback>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539552" y="4149080"/>
            <a:ext cx="4405763" cy="238067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2843808" y="692696"/>
            <a:ext cx="3096344" cy="584775"/>
          </a:xfrm>
          <a:prstGeom prst="rect">
            <a:avLst/>
          </a:prstGeom>
          <a:noFill/>
        </p:spPr>
        <p:txBody>
          <a:bodyPr wrap="square" rtlCol="0">
            <a:spAutoFit/>
          </a:bodyPr>
          <a:lstStyle/>
          <a:p>
            <a:r>
              <a:rPr lang="en-US" sz="3200" b="1" dirty="0" smtClean="0"/>
              <a:t>The Mock Turtle</a:t>
            </a:r>
            <a:endParaRPr lang="ru-RU" sz="3200" b="1" dirty="0"/>
          </a:p>
        </p:txBody>
      </p:sp>
      <p:sp>
        <p:nvSpPr>
          <p:cNvPr id="5" name="TextBox 4"/>
          <p:cNvSpPr txBox="1"/>
          <p:nvPr/>
        </p:nvSpPr>
        <p:spPr>
          <a:xfrm>
            <a:off x="1115616" y="1934252"/>
            <a:ext cx="6552728" cy="1938992"/>
          </a:xfrm>
          <a:prstGeom prst="rect">
            <a:avLst/>
          </a:prstGeom>
          <a:noFill/>
        </p:spPr>
        <p:txBody>
          <a:bodyPr wrap="square" rtlCol="0">
            <a:spAutoFit/>
          </a:bodyPr>
          <a:lstStyle/>
          <a:p>
            <a:r>
              <a:rPr lang="en-US" sz="2400" dirty="0" smtClean="0">
                <a:solidFill>
                  <a:schemeClr val="accent2">
                    <a:lumMod val="75000"/>
                  </a:schemeClr>
                </a:solidFill>
              </a:rPr>
              <a:t>… is a very sad animal. He cries all day and he thinks that his life is very bad. He likes to tell people his story and sing songs about his life, but he is very boring and nobody likes to listen to him because he is always crying.</a:t>
            </a:r>
            <a:endParaRPr lang="ru-RU" sz="2400" dirty="0">
              <a:solidFill>
                <a:schemeClr val="accent2">
                  <a:lumMod val="75000"/>
                </a:schemeClr>
              </a:solidFill>
            </a:endParaRPr>
          </a:p>
        </p:txBody>
      </p:sp>
    </p:spTree>
    <p:extLst>
      <p:ext uri="{BB962C8B-B14F-4D97-AF65-F5344CB8AC3E}">
        <p14:creationId xmlns:p14="http://schemas.microsoft.com/office/powerpoint/2010/main" xmlns="" val="339008409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arn(inVertical)">
                                      <p:cBhvr>
                                        <p:cTn id="7" dur="500"/>
                                        <p:tgtEl>
                                          <p:spTgt spid="1024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characters</a:t>
            </a:r>
            <a:endParaRPr lang="ru-RU"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611560" y="1484784"/>
            <a:ext cx="3098915" cy="4800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5148064" y="1988840"/>
            <a:ext cx="2880320" cy="4524315"/>
          </a:xfrm>
          <a:prstGeom prst="rect">
            <a:avLst/>
          </a:prstGeom>
          <a:noFill/>
        </p:spPr>
        <p:txBody>
          <a:bodyPr wrap="square" rtlCol="0">
            <a:spAutoFit/>
          </a:bodyPr>
          <a:lstStyle/>
          <a:p>
            <a:r>
              <a:rPr lang="en-US" sz="2400" dirty="0" smtClean="0">
                <a:solidFill>
                  <a:schemeClr val="accent2">
                    <a:lumMod val="75000"/>
                  </a:schemeClr>
                </a:solidFill>
              </a:rPr>
              <a:t>… is a clever little girl who loves adventure. She likes to learn new things, and she enjoys meeting new people. She loves animals. She hate rude people and she doesn’t like people who shout. She is very kind and cares about other people.</a:t>
            </a:r>
            <a:endParaRPr lang="ru-RU" sz="2400" dirty="0">
              <a:solidFill>
                <a:schemeClr val="accent2">
                  <a:lumMod val="75000"/>
                </a:schemeClr>
              </a:solidFill>
            </a:endParaRPr>
          </a:p>
        </p:txBody>
      </p:sp>
      <p:sp>
        <p:nvSpPr>
          <p:cNvPr id="6" name="TextBox 5"/>
          <p:cNvSpPr txBox="1"/>
          <p:nvPr/>
        </p:nvSpPr>
        <p:spPr>
          <a:xfrm>
            <a:off x="4716016" y="1196752"/>
            <a:ext cx="2520280" cy="584775"/>
          </a:xfrm>
          <a:prstGeom prst="rect">
            <a:avLst/>
          </a:prstGeom>
          <a:noFill/>
        </p:spPr>
        <p:txBody>
          <a:bodyPr wrap="square" rtlCol="0">
            <a:spAutoFit/>
          </a:bodyPr>
          <a:lstStyle/>
          <a:p>
            <a:r>
              <a:rPr lang="en-US" sz="3200" b="1" dirty="0" smtClean="0"/>
              <a:t>Alice</a:t>
            </a:r>
            <a:endParaRPr lang="ru-RU" sz="2800" b="1" dirty="0"/>
          </a:p>
        </p:txBody>
      </p:sp>
    </p:spTree>
    <p:extLst>
      <p:ext uri="{BB962C8B-B14F-4D97-AF65-F5344CB8AC3E}">
        <p14:creationId xmlns:p14="http://schemas.microsoft.com/office/powerpoint/2010/main" xmlns="" val="4226073913"/>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635896" y="1484784"/>
            <a:ext cx="4441304" cy="4916016"/>
          </a:xfrm>
        </p:spPr>
        <p:txBody>
          <a:bodyPr>
            <a:normAutofit/>
          </a:bodyPr>
          <a:lstStyle/>
          <a:p>
            <a:pPr marL="114300" indent="0">
              <a:buNone/>
            </a:pPr>
            <a:r>
              <a:rPr lang="en-US" sz="2800" dirty="0" smtClean="0">
                <a:solidFill>
                  <a:schemeClr val="accent2">
                    <a:lumMod val="75000"/>
                  </a:schemeClr>
                </a:solidFill>
              </a:rPr>
              <a:t>… is a very nervous animal. He is always late, and he worries a lot, because he is scared of the Duchess and he doesn’t want to get into trouble. He works for the  King and Queen of hearts. He is quite bossy to people who are smaller than him, but he is afraid of people who are bigger than him!</a:t>
            </a:r>
            <a:endParaRPr lang="ru-RU" sz="2800" dirty="0">
              <a:solidFill>
                <a:schemeClr val="accent2">
                  <a:lumMod val="75000"/>
                </a:schemeClr>
              </a:solidFill>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23528" y="1700808"/>
            <a:ext cx="3405659" cy="457635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3923928" y="548680"/>
            <a:ext cx="2952328" cy="584775"/>
          </a:xfrm>
          <a:prstGeom prst="rect">
            <a:avLst/>
          </a:prstGeom>
          <a:noFill/>
        </p:spPr>
        <p:txBody>
          <a:bodyPr wrap="square" rtlCol="0">
            <a:spAutoFit/>
          </a:bodyPr>
          <a:lstStyle/>
          <a:p>
            <a:r>
              <a:rPr lang="en-US" sz="3200" b="1" dirty="0" smtClean="0"/>
              <a:t>The</a:t>
            </a:r>
            <a:r>
              <a:rPr lang="en-US" sz="2800" b="1" dirty="0" smtClean="0"/>
              <a:t> white rabbit</a:t>
            </a:r>
            <a:endParaRPr lang="ru-RU" sz="2800" b="1" dirty="0"/>
          </a:p>
        </p:txBody>
      </p:sp>
    </p:spTree>
    <p:extLst>
      <p:ext uri="{BB962C8B-B14F-4D97-AF65-F5344CB8AC3E}">
        <p14:creationId xmlns:p14="http://schemas.microsoft.com/office/powerpoint/2010/main" xmlns="" val="42857609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fade">
                                      <p:cBhvr>
                                        <p:cTn id="7" dur="500"/>
                                        <p:tgtEl>
                                          <p:spTgt spid="307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755576" y="1556792"/>
            <a:ext cx="2714696" cy="4800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4860032" y="1862818"/>
            <a:ext cx="3240360" cy="3785652"/>
          </a:xfrm>
          <a:prstGeom prst="rect">
            <a:avLst/>
          </a:prstGeom>
          <a:noFill/>
        </p:spPr>
        <p:txBody>
          <a:bodyPr wrap="square" rtlCol="0">
            <a:spAutoFit/>
          </a:bodyPr>
          <a:lstStyle/>
          <a:p>
            <a:r>
              <a:rPr lang="en-US" sz="2400" dirty="0" smtClean="0">
                <a:solidFill>
                  <a:schemeClr val="accent2">
                    <a:lumMod val="75000"/>
                  </a:schemeClr>
                </a:solidFill>
              </a:rPr>
              <a:t>… is a very bossy woman who shouts a lot. She always tells people what to do. She can be friendly, but she can also get very angry. She is not very nice to her cook, but she likes Alice and wants to be her friend.</a:t>
            </a:r>
            <a:endParaRPr lang="ru-RU" sz="2400" dirty="0">
              <a:solidFill>
                <a:schemeClr val="accent2">
                  <a:lumMod val="75000"/>
                </a:schemeClr>
              </a:solidFill>
            </a:endParaRPr>
          </a:p>
        </p:txBody>
      </p:sp>
      <p:sp>
        <p:nvSpPr>
          <p:cNvPr id="5" name="TextBox 4"/>
          <p:cNvSpPr txBox="1"/>
          <p:nvPr/>
        </p:nvSpPr>
        <p:spPr>
          <a:xfrm>
            <a:off x="3995936" y="764704"/>
            <a:ext cx="2304256" cy="584775"/>
          </a:xfrm>
          <a:prstGeom prst="rect">
            <a:avLst/>
          </a:prstGeom>
          <a:noFill/>
        </p:spPr>
        <p:txBody>
          <a:bodyPr wrap="square" rtlCol="0">
            <a:spAutoFit/>
          </a:bodyPr>
          <a:lstStyle/>
          <a:p>
            <a:r>
              <a:rPr lang="en-US" sz="2800" b="1" dirty="0" smtClean="0"/>
              <a:t>The </a:t>
            </a:r>
            <a:r>
              <a:rPr lang="en-US" sz="3200" b="1" dirty="0" err="1" smtClean="0"/>
              <a:t>Duscess</a:t>
            </a:r>
            <a:endParaRPr lang="ru-RU" sz="2800" b="1" dirty="0"/>
          </a:p>
        </p:txBody>
      </p:sp>
    </p:spTree>
    <p:extLst>
      <p:ext uri="{BB962C8B-B14F-4D97-AF65-F5344CB8AC3E}">
        <p14:creationId xmlns:p14="http://schemas.microsoft.com/office/powerpoint/2010/main" xmlns="" val="13864357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1000"/>
                                        <p:tgtEl>
                                          <p:spTgt spid="4098"/>
                                        </p:tgtEl>
                                      </p:cBhvr>
                                    </p:animEffect>
                                    <p:anim calcmode="lin" valueType="num">
                                      <p:cBhvr>
                                        <p:cTn id="8" dur="1000" fill="hold"/>
                                        <p:tgtEl>
                                          <p:spTgt spid="4098"/>
                                        </p:tgtEl>
                                        <p:attrNameLst>
                                          <p:attrName>ppt_x</p:attrName>
                                        </p:attrNameLst>
                                      </p:cBhvr>
                                      <p:tavLst>
                                        <p:tav tm="0">
                                          <p:val>
                                            <p:strVal val="#ppt_x"/>
                                          </p:val>
                                        </p:tav>
                                        <p:tav tm="100000">
                                          <p:val>
                                            <p:strVal val="#ppt_x"/>
                                          </p:val>
                                        </p:tav>
                                      </p:tavLst>
                                    </p:anim>
                                    <p:anim calcmode="lin" valueType="num">
                                      <p:cBhvr>
                                        <p:cTn id="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755576" y="1700808"/>
            <a:ext cx="3112797" cy="4800600"/>
          </a:xfrm>
          <a:prstGeom prst="ellipse">
            <a:avLst/>
          </a:prstGeom>
          <a:ln>
            <a:noFill/>
          </a:ln>
          <a:effectLst>
            <a:softEdge rad="112500"/>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4355976" y="1628800"/>
            <a:ext cx="3384376" cy="3785652"/>
          </a:xfrm>
          <a:prstGeom prst="rect">
            <a:avLst/>
          </a:prstGeom>
          <a:noFill/>
        </p:spPr>
        <p:txBody>
          <a:bodyPr wrap="square" rtlCol="0">
            <a:spAutoFit/>
          </a:bodyPr>
          <a:lstStyle/>
          <a:p>
            <a:r>
              <a:rPr lang="en-US" sz="2400" dirty="0" smtClean="0">
                <a:solidFill>
                  <a:schemeClr val="accent2">
                    <a:lumMod val="75000"/>
                  </a:schemeClr>
                </a:solidFill>
              </a:rPr>
              <a:t>… is mad and very silly. He loves drinking tea and he likes to tell jokes. He talks a lot, but the things he says are not very sensible! His best friend is the Hatter, and they spend all day drinking tea and arguing about silly things.</a:t>
            </a:r>
            <a:endParaRPr lang="ru-RU" sz="2400" dirty="0">
              <a:solidFill>
                <a:schemeClr val="accent2">
                  <a:lumMod val="75000"/>
                </a:schemeClr>
              </a:solidFill>
            </a:endParaRPr>
          </a:p>
        </p:txBody>
      </p:sp>
      <p:sp>
        <p:nvSpPr>
          <p:cNvPr id="5" name="TextBox 4"/>
          <p:cNvSpPr txBox="1"/>
          <p:nvPr/>
        </p:nvSpPr>
        <p:spPr>
          <a:xfrm>
            <a:off x="3779912" y="764704"/>
            <a:ext cx="3240360" cy="523220"/>
          </a:xfrm>
          <a:prstGeom prst="rect">
            <a:avLst/>
          </a:prstGeom>
          <a:noFill/>
        </p:spPr>
        <p:txBody>
          <a:bodyPr wrap="square" rtlCol="0">
            <a:spAutoFit/>
          </a:bodyPr>
          <a:lstStyle/>
          <a:p>
            <a:r>
              <a:rPr lang="en-US" sz="2800" b="1" dirty="0" smtClean="0"/>
              <a:t>The March Hare</a:t>
            </a:r>
            <a:endParaRPr lang="ru-RU" sz="2800" b="1" dirty="0"/>
          </a:p>
        </p:txBody>
      </p:sp>
    </p:spTree>
    <p:extLst>
      <p:ext uri="{BB962C8B-B14F-4D97-AF65-F5344CB8AC3E}">
        <p14:creationId xmlns:p14="http://schemas.microsoft.com/office/powerpoint/2010/main" xmlns="" val="3127876853"/>
      </p:ext>
    </p:extLst>
  </p:cSld>
  <p:clrMapOvr>
    <a:masterClrMapping/>
  </p:clrMapOvr>
  <mc:AlternateContent xmlns:mc="http://schemas.openxmlformats.org/markup-compatibility/2006">
    <mc:Choice xmlns:p14="http://schemas.microsoft.com/office/powerpoint/2010/main" xmlns=""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683568" y="1556792"/>
            <a:ext cx="2719220" cy="48006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2987824" y="764704"/>
            <a:ext cx="2880320" cy="584775"/>
          </a:xfrm>
          <a:prstGeom prst="rect">
            <a:avLst/>
          </a:prstGeom>
          <a:noFill/>
        </p:spPr>
        <p:txBody>
          <a:bodyPr wrap="square" rtlCol="0">
            <a:spAutoFit/>
          </a:bodyPr>
          <a:lstStyle/>
          <a:p>
            <a:r>
              <a:rPr lang="en-US" sz="3200" b="1" dirty="0" smtClean="0"/>
              <a:t>The Hatter</a:t>
            </a:r>
            <a:endParaRPr lang="ru-RU" sz="3200" b="1" dirty="0"/>
          </a:p>
        </p:txBody>
      </p:sp>
      <p:sp>
        <p:nvSpPr>
          <p:cNvPr id="5" name="TextBox 4"/>
          <p:cNvSpPr txBox="1"/>
          <p:nvPr/>
        </p:nvSpPr>
        <p:spPr>
          <a:xfrm>
            <a:off x="3851920" y="1844824"/>
            <a:ext cx="4320480" cy="4401205"/>
          </a:xfrm>
          <a:prstGeom prst="rect">
            <a:avLst/>
          </a:prstGeom>
          <a:noFill/>
        </p:spPr>
        <p:txBody>
          <a:bodyPr wrap="square" rtlCol="0">
            <a:spAutoFit/>
          </a:bodyPr>
          <a:lstStyle/>
          <a:p>
            <a:r>
              <a:rPr lang="en-US" sz="2800" dirty="0" smtClean="0">
                <a:solidFill>
                  <a:schemeClr val="accent2">
                    <a:lumMod val="75000"/>
                  </a:schemeClr>
                </a:solidFill>
              </a:rPr>
              <a:t>… is just as mad as the March Hare. He sells hats, but he doesn’t have a hat of his own, so he wears hats from his shop. He is lazy, so he doesn’t work very hard. He sits and drinks tea with the March Hare all day, and he can be very rude to people.</a:t>
            </a:r>
            <a:endParaRPr lang="ru-RU" sz="2800" dirty="0">
              <a:solidFill>
                <a:schemeClr val="accent2">
                  <a:lumMod val="75000"/>
                </a:schemeClr>
              </a:solidFill>
            </a:endParaRPr>
          </a:p>
        </p:txBody>
      </p:sp>
    </p:spTree>
    <p:extLst>
      <p:ext uri="{BB962C8B-B14F-4D97-AF65-F5344CB8AC3E}">
        <p14:creationId xmlns:p14="http://schemas.microsoft.com/office/powerpoint/2010/main" xmlns="" val="3863896625"/>
      </p:ext>
    </p:extLst>
  </p:cSld>
  <p:clrMapOvr>
    <a:masterClrMapping/>
  </p:clrMapOvr>
  <mc:AlternateContent xmlns:mc="http://schemas.openxmlformats.org/markup-compatibility/2006">
    <mc:Choice xmlns:p14="http://schemas.microsoft.com/office/powerpoint/2010/main" xmlns="" Requires="p14">
      <p:transition spd="slow" p14:dur="3400">
        <p14:revea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500" fill="hold"/>
                                        <p:tgtEl>
                                          <p:spTgt spid="6146"/>
                                        </p:tgtEl>
                                        <p:attrNameLst>
                                          <p:attrName>ppt_w</p:attrName>
                                        </p:attrNameLst>
                                      </p:cBhvr>
                                      <p:tavLst>
                                        <p:tav tm="0">
                                          <p:val>
                                            <p:fltVal val="0"/>
                                          </p:val>
                                        </p:tav>
                                        <p:tav tm="100000">
                                          <p:val>
                                            <p:strVal val="#ppt_w"/>
                                          </p:val>
                                        </p:tav>
                                      </p:tavLst>
                                    </p:anim>
                                    <p:anim calcmode="lin" valueType="num">
                                      <p:cBhvr>
                                        <p:cTn id="8" dur="500" fill="hold"/>
                                        <p:tgtEl>
                                          <p:spTgt spid="6146"/>
                                        </p:tgtEl>
                                        <p:attrNameLst>
                                          <p:attrName>ppt_h</p:attrName>
                                        </p:attrNameLst>
                                      </p:cBhvr>
                                      <p:tavLst>
                                        <p:tav tm="0">
                                          <p:val>
                                            <p:fltVal val="0"/>
                                          </p:val>
                                        </p:tav>
                                        <p:tav tm="100000">
                                          <p:val>
                                            <p:strVal val="#ppt_h"/>
                                          </p:val>
                                        </p:tav>
                                      </p:tavLst>
                                    </p:anim>
                                    <p:animEffect transition="in" filter="fade">
                                      <p:cBhvr>
                                        <p:cTn id="9" dur="500"/>
                                        <p:tgtEl>
                                          <p:spTgt spid="6146"/>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ppt_x"/>
                                          </p:val>
                                        </p:tav>
                                        <p:tav tm="100000">
                                          <p:val>
                                            <p:strVal val="#ppt_x"/>
                                          </p:val>
                                        </p:tav>
                                      </p:tavLst>
                                    </p:anim>
                                    <p:anim calcmode="lin" valueType="num">
                                      <p:cBhvr additive="base">
                                        <p:cTn id="1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1520" y="1916832"/>
            <a:ext cx="3480735" cy="44102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3347864" y="620688"/>
            <a:ext cx="4320480" cy="523220"/>
          </a:xfrm>
          <a:prstGeom prst="rect">
            <a:avLst/>
          </a:prstGeom>
          <a:noFill/>
        </p:spPr>
        <p:txBody>
          <a:bodyPr wrap="square" rtlCol="0">
            <a:spAutoFit/>
          </a:bodyPr>
          <a:lstStyle/>
          <a:p>
            <a:r>
              <a:rPr lang="en-US" sz="2800" b="1" dirty="0" smtClean="0"/>
              <a:t>The Queen of Hearts</a:t>
            </a:r>
            <a:endParaRPr lang="ru-RU" sz="2800" b="1" dirty="0"/>
          </a:p>
        </p:txBody>
      </p:sp>
      <p:sp>
        <p:nvSpPr>
          <p:cNvPr id="5" name="TextBox 4"/>
          <p:cNvSpPr txBox="1"/>
          <p:nvPr/>
        </p:nvSpPr>
        <p:spPr>
          <a:xfrm>
            <a:off x="4139953" y="1916832"/>
            <a:ext cx="3888432" cy="4154984"/>
          </a:xfrm>
          <a:prstGeom prst="rect">
            <a:avLst/>
          </a:prstGeom>
          <a:noFill/>
        </p:spPr>
        <p:txBody>
          <a:bodyPr wrap="square" rtlCol="0">
            <a:spAutoFit/>
          </a:bodyPr>
          <a:lstStyle/>
          <a:p>
            <a:r>
              <a:rPr lang="en-US" sz="2400" dirty="0" smtClean="0">
                <a:solidFill>
                  <a:schemeClr val="accent2">
                    <a:lumMod val="75000"/>
                  </a:schemeClr>
                </a:solidFill>
              </a:rPr>
              <a:t>… is very bossy and shouts all the time. She gets very angry with people and wants to cut off their heads, but she never really hurts anyone. She changes her mind a lot, and can be happy one minute and angry the next, so she makes people feel very nervous. She likes to win. And she doesn’t like rude people.</a:t>
            </a:r>
            <a:endParaRPr lang="ru-RU" sz="2400" dirty="0">
              <a:solidFill>
                <a:schemeClr val="accent2">
                  <a:lumMod val="75000"/>
                </a:schemeClr>
              </a:solidFill>
            </a:endParaRPr>
          </a:p>
        </p:txBody>
      </p:sp>
    </p:spTree>
    <p:extLst>
      <p:ext uri="{BB962C8B-B14F-4D97-AF65-F5344CB8AC3E}">
        <p14:creationId xmlns:p14="http://schemas.microsoft.com/office/powerpoint/2010/main" xmlns="" val="4057987599"/>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heel(1)">
                                      <p:cBhvr>
                                        <p:cTn id="7" dur="2000"/>
                                        <p:tgtEl>
                                          <p:spTgt spid="717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395536" y="1844824"/>
            <a:ext cx="4085405" cy="455597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2771800" y="734035"/>
            <a:ext cx="2952328" cy="523220"/>
          </a:xfrm>
          <a:prstGeom prst="rect">
            <a:avLst/>
          </a:prstGeom>
          <a:noFill/>
        </p:spPr>
        <p:txBody>
          <a:bodyPr wrap="square" rtlCol="0">
            <a:spAutoFit/>
          </a:bodyPr>
          <a:lstStyle/>
          <a:p>
            <a:r>
              <a:rPr lang="en-US" sz="2800" b="1" dirty="0" smtClean="0"/>
              <a:t>The King of Hearts</a:t>
            </a:r>
            <a:endParaRPr lang="ru-RU" sz="2800" b="1" dirty="0"/>
          </a:p>
        </p:txBody>
      </p:sp>
      <p:sp>
        <p:nvSpPr>
          <p:cNvPr id="5" name="TextBox 4"/>
          <p:cNvSpPr txBox="1"/>
          <p:nvPr/>
        </p:nvSpPr>
        <p:spPr>
          <a:xfrm>
            <a:off x="5053501" y="1803201"/>
            <a:ext cx="2808312" cy="4524315"/>
          </a:xfrm>
          <a:prstGeom prst="rect">
            <a:avLst/>
          </a:prstGeom>
          <a:noFill/>
        </p:spPr>
        <p:txBody>
          <a:bodyPr wrap="square" rtlCol="0">
            <a:spAutoFit/>
          </a:bodyPr>
          <a:lstStyle/>
          <a:p>
            <a:r>
              <a:rPr lang="en-US" sz="2400" dirty="0" smtClean="0">
                <a:solidFill>
                  <a:schemeClr val="accent2">
                    <a:lumMod val="75000"/>
                  </a:schemeClr>
                </a:solidFill>
              </a:rPr>
              <a:t>… is a gentle man. He never shouts, and he doesn’t get angry very often. He knows that the Queen gets angry a lot, and he tries to calm her down and stop her from shouting at people. He doesn’t talk very much, but he is quite kind.</a:t>
            </a:r>
            <a:endParaRPr lang="ru-RU" sz="2400" dirty="0">
              <a:solidFill>
                <a:schemeClr val="accent2">
                  <a:lumMod val="75000"/>
                </a:schemeClr>
              </a:solidFill>
            </a:endParaRPr>
          </a:p>
        </p:txBody>
      </p:sp>
    </p:spTree>
    <p:extLst>
      <p:ext uri="{BB962C8B-B14F-4D97-AF65-F5344CB8AC3E}">
        <p14:creationId xmlns:p14="http://schemas.microsoft.com/office/powerpoint/2010/main" xmlns="" val="3730806890"/>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randombar(horizontal)">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Grp="1" noChangeAspect="1" noChangeArrowheads="1"/>
          </p:cNvPicPr>
          <p:nvPr>
            <p:ph idx="1"/>
          </p:nvPr>
        </p:nvPicPr>
        <p:blipFill>
          <a:blip r:embed="rId2">
            <a:extLst>
              <a:ext uri="{28A0092B-C50C-407E-A947-70E740481C1C}">
                <a14:useLocalDpi xmlns:a14="http://schemas.microsoft.com/office/drawing/2010/main" xmlns="" val="0"/>
              </a:ext>
            </a:extLst>
          </a:blip>
          <a:srcRect/>
          <a:stretch>
            <a:fillRect/>
          </a:stretch>
        </p:blipFill>
        <p:spPr bwMode="auto">
          <a:xfrm>
            <a:off x="467545" y="2254914"/>
            <a:ext cx="4536504" cy="273943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 name="TextBox 3"/>
          <p:cNvSpPr txBox="1"/>
          <p:nvPr/>
        </p:nvSpPr>
        <p:spPr>
          <a:xfrm>
            <a:off x="5148064" y="1580993"/>
            <a:ext cx="2808312" cy="4955203"/>
          </a:xfrm>
          <a:prstGeom prst="rect">
            <a:avLst/>
          </a:prstGeom>
          <a:noFill/>
        </p:spPr>
        <p:txBody>
          <a:bodyPr wrap="square" rtlCol="0">
            <a:spAutoFit/>
          </a:bodyPr>
          <a:lstStyle/>
          <a:p>
            <a:r>
              <a:rPr lang="en-US" sz="2400" dirty="0" smtClean="0">
                <a:solidFill>
                  <a:schemeClr val="accent2">
                    <a:lumMod val="75000"/>
                  </a:schemeClr>
                </a:solidFill>
              </a:rPr>
              <a:t>… is friendly and cheerful. He is always smiling, because he is a happy cat. He likes Alice and tries to help her when she is lost. He wants to be her friend. He always stays calm, even the Duchess or the Queen shouts at him.</a:t>
            </a:r>
            <a:endParaRPr lang="ru-RU" sz="2400" dirty="0">
              <a:solidFill>
                <a:schemeClr val="accent2">
                  <a:lumMod val="75000"/>
                </a:schemeClr>
              </a:solidFill>
            </a:endParaRPr>
          </a:p>
        </p:txBody>
      </p:sp>
      <p:sp>
        <p:nvSpPr>
          <p:cNvPr id="5" name="TextBox 4"/>
          <p:cNvSpPr txBox="1"/>
          <p:nvPr/>
        </p:nvSpPr>
        <p:spPr>
          <a:xfrm>
            <a:off x="2699792" y="404664"/>
            <a:ext cx="3600400" cy="584775"/>
          </a:xfrm>
          <a:prstGeom prst="rect">
            <a:avLst/>
          </a:prstGeom>
          <a:noFill/>
        </p:spPr>
        <p:txBody>
          <a:bodyPr wrap="square" rtlCol="0">
            <a:spAutoFit/>
          </a:bodyPr>
          <a:lstStyle/>
          <a:p>
            <a:r>
              <a:rPr lang="en-US" sz="3200" b="1" dirty="0" smtClean="0"/>
              <a:t>The Cheshire cat</a:t>
            </a:r>
            <a:endParaRPr lang="ru-RU" sz="3200" b="1" dirty="0"/>
          </a:p>
        </p:txBody>
      </p:sp>
    </p:spTree>
    <p:extLst>
      <p:ext uri="{BB962C8B-B14F-4D97-AF65-F5344CB8AC3E}">
        <p14:creationId xmlns:p14="http://schemas.microsoft.com/office/powerpoint/2010/main" xmlns="" val="262215030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randombar(horizontal)">
                                      <p:cBhvr>
                                        <p:cTn id="7" dur="5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седство">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Стандартная">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седство">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114</TotalTime>
  <Words>551</Words>
  <Application>Microsoft Office PowerPoint</Application>
  <PresentationFormat>Экран (4:3)</PresentationFormat>
  <Paragraphs>21</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Соседство</vt:lpstr>
      <vt:lpstr>Alice’s Adventures in Wonderland</vt:lpstr>
      <vt:lpstr>The characters</vt:lpstr>
      <vt:lpstr>Слайд 3</vt:lpstr>
      <vt:lpstr>Слайд 4</vt:lpstr>
      <vt:lpstr>Слайд 5</vt:lpstr>
      <vt:lpstr>Слайд 6</vt:lpstr>
      <vt:lpstr>Слайд 7</vt:lpstr>
      <vt:lpstr>Слайд 8</vt:lpstr>
      <vt:lpstr>Слайд 9</vt:lpstr>
      <vt:lpstr>Слайд 10</vt:lpstr>
    </vt:vector>
  </TitlesOfParts>
  <Company>CtrlSoft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Alice’s Adventures in Wonderland</dc:title>
  <dc:creator>adm</dc:creator>
  <cp:lastModifiedBy>admin</cp:lastModifiedBy>
  <cp:revision>14</cp:revision>
  <dcterms:created xsi:type="dcterms:W3CDTF">2015-10-04T13:16:10Z</dcterms:created>
  <dcterms:modified xsi:type="dcterms:W3CDTF">2019-12-07T21:07:19Z</dcterms:modified>
</cp:coreProperties>
</file>