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0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CB822992-E8C4-48D5-BC9E-8BC9B168238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822992-E8C4-48D5-BC9E-8BC9B168238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822992-E8C4-48D5-BC9E-8BC9B168238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822992-E8C4-48D5-BC9E-8BC9B168238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822992-E8C4-48D5-BC9E-8BC9B168238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822992-E8C4-48D5-BC9E-8BC9B168238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B822992-E8C4-48D5-BC9E-8BC9B168238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B822992-E8C4-48D5-BC9E-8BC9B168238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B822992-E8C4-48D5-BC9E-8BC9B168238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822992-E8C4-48D5-BC9E-8BC9B168238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077F6E7-8FB2-4F10-9432-CB2697B5808A}" type="datetimeFigureOut">
              <a:rPr lang="ru-RU" smtClean="0"/>
              <a:pPr/>
              <a:t>20.12.2019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CB822992-E8C4-48D5-BC9E-8BC9B1682380}"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077F6E7-8FB2-4F10-9432-CB2697B5808A}" type="datetimeFigureOut">
              <a:rPr lang="ru-RU" smtClean="0"/>
              <a:pPr/>
              <a:t>20.12.2019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B822992-E8C4-48D5-BC9E-8BC9B1682380}"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0"/>
            <a:ext cx="7772400" cy="1556792"/>
          </a:xfrm>
        </p:spPr>
        <p:txBody>
          <a:bodyPr>
            <a:normAutofit/>
          </a:bodyPr>
          <a:lstStyle/>
          <a:p>
            <a:r>
              <a:rPr lang="fr-FR" sz="2400" dirty="0">
                <a:solidFill>
                  <a:schemeClr val="tx1"/>
                </a:solidFill>
                <a:latin typeface="Bahnschrift SemiBold Condensed" pitchFamily="34" charset="0"/>
              </a:rPr>
              <a:t>Marseille - une des plus belles villes surprenantes de la France </a:t>
            </a:r>
            <a:r>
              <a:rPr lang="fr-FR" sz="2400" dirty="0" smtClean="0">
                <a:solidFill>
                  <a:schemeClr val="tx1"/>
                </a:solidFill>
                <a:latin typeface="Bahnschrift SemiBold Condensed" pitchFamily="34" charset="0"/>
              </a:rPr>
              <a:t>.</a:t>
            </a:r>
            <a:r>
              <a:rPr lang="ru-RU" sz="2400" dirty="0" smtClean="0">
                <a:solidFill>
                  <a:schemeClr val="tx1"/>
                </a:solidFill>
                <a:latin typeface="Bahnschrift SemiBold Condensed" pitchFamily="34" charset="0"/>
              </a:rPr>
              <a:t/>
            </a:r>
            <a:br>
              <a:rPr lang="ru-RU" sz="2400" dirty="0" smtClean="0">
                <a:solidFill>
                  <a:schemeClr val="tx1"/>
                </a:solidFill>
                <a:latin typeface="Bahnschrift SemiBold Condensed" pitchFamily="34" charset="0"/>
              </a:rPr>
            </a:br>
            <a:r>
              <a:rPr lang="fr-FR" sz="2400" dirty="0" smtClean="0">
                <a:solidFill>
                  <a:schemeClr val="tx1"/>
                </a:solidFill>
                <a:latin typeface="Bahnschrift SemiBold Condensed" pitchFamily="34" charset="0"/>
              </a:rPr>
              <a:t> </a:t>
            </a:r>
            <a:r>
              <a:rPr lang="fr-FR" sz="2400" dirty="0">
                <a:solidFill>
                  <a:schemeClr val="tx1"/>
                </a:solidFill>
                <a:latin typeface="Bahnschrift SemiBold Condensed" pitchFamily="34" charset="0"/>
              </a:rPr>
              <a:t>Марсель- один из самых красивых, удивительных городов Франции</a:t>
            </a:r>
            <a:r>
              <a:rPr lang="fr-FR" sz="2400" dirty="0">
                <a:solidFill>
                  <a:schemeClr val="tx1"/>
                </a:solidFill>
              </a:rPr>
              <a:t>.</a:t>
            </a:r>
            <a:endParaRPr lang="ru-RU" sz="2400" dirty="0">
              <a:solidFill>
                <a:schemeClr val="tx1"/>
              </a:solidFill>
            </a:endParaRPr>
          </a:p>
        </p:txBody>
      </p:sp>
      <p:sp>
        <p:nvSpPr>
          <p:cNvPr id="3" name="Подзаголовок 2"/>
          <p:cNvSpPr>
            <a:spLocks noGrp="1"/>
          </p:cNvSpPr>
          <p:nvPr>
            <p:ph type="subTitle" idx="1"/>
          </p:nvPr>
        </p:nvSpPr>
        <p:spPr>
          <a:xfrm>
            <a:off x="0" y="5786454"/>
            <a:ext cx="3486152" cy="1071546"/>
          </a:xfrm>
        </p:spPr>
        <p:txBody>
          <a:bodyPr>
            <a:normAutofit/>
          </a:bodyPr>
          <a:lstStyle/>
          <a:p>
            <a:pPr algn="l"/>
            <a:r>
              <a:rPr lang="ru-RU" sz="1600" dirty="0" smtClean="0">
                <a:solidFill>
                  <a:schemeClr val="tx1"/>
                </a:solidFill>
                <a:latin typeface="Times New Roman" pitchFamily="18" charset="0"/>
                <a:cs typeface="Times New Roman" pitchFamily="18" charset="0"/>
              </a:rPr>
              <a:t>Подготовила ученица </a:t>
            </a:r>
          </a:p>
          <a:p>
            <a:pPr algn="l"/>
            <a:r>
              <a:rPr lang="ru-RU" sz="1600" dirty="0" smtClean="0">
                <a:solidFill>
                  <a:schemeClr val="tx1"/>
                </a:solidFill>
                <a:latin typeface="Times New Roman" pitchFamily="18" charset="0"/>
                <a:cs typeface="Times New Roman" pitchFamily="18" charset="0"/>
              </a:rPr>
              <a:t>4 «Б» класса</a:t>
            </a:r>
          </a:p>
          <a:p>
            <a:pPr algn="l"/>
            <a:r>
              <a:rPr lang="ru-RU" sz="1600" dirty="0" smtClean="0">
                <a:solidFill>
                  <a:schemeClr val="tx1"/>
                </a:solidFill>
                <a:latin typeface="Times New Roman" pitchFamily="18" charset="0"/>
                <a:cs typeface="Times New Roman" pitchFamily="18" charset="0"/>
              </a:rPr>
              <a:t>Сергеева Анна</a:t>
            </a:r>
            <a:endParaRPr lang="ru-RU" sz="1600" dirty="0">
              <a:solidFill>
                <a:schemeClr val="tx1"/>
              </a:solidFill>
              <a:latin typeface="Times New Roman" pitchFamily="18" charset="0"/>
              <a:cs typeface="Times New Roman" pitchFamily="18" charset="0"/>
            </a:endParaRPr>
          </a:p>
        </p:txBody>
      </p:sp>
      <p:pic>
        <p:nvPicPr>
          <p:cNvPr id="4" name="Рисунок 3" descr="depositphotos_30650907-stock-photo-impressions-of-marseille.jpg"/>
          <p:cNvPicPr>
            <a:picLocks noChangeAspect="1"/>
          </p:cNvPicPr>
          <p:nvPr/>
        </p:nvPicPr>
        <p:blipFill>
          <a:blip r:embed="rId2"/>
          <a:stretch>
            <a:fillRect/>
          </a:stretch>
        </p:blipFill>
        <p:spPr>
          <a:xfrm>
            <a:off x="3491880" y="1777382"/>
            <a:ext cx="5080618" cy="5080618"/>
          </a:xfrm>
          <a:prstGeom prst="rect">
            <a:avLst/>
          </a:prstGeom>
        </p:spPr>
      </p:pic>
    </p:spTree>
  </p:cSld>
  <p:clrMapOvr>
    <a:masterClrMapping/>
  </p:clrMapOvr>
  <p:transition advTm="3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857232"/>
            <a:ext cx="8229600" cy="1928826"/>
          </a:xfrm>
        </p:spPr>
        <p:txBody>
          <a:bodyPr>
            <a:normAutofit fontScale="90000"/>
          </a:bodyPr>
          <a:lstStyle/>
          <a:p>
            <a:r>
              <a:rPr lang="ru-RU" sz="2000" b="1" dirty="0" smtClean="0">
                <a:solidFill>
                  <a:srgbClr val="7030A0"/>
                </a:solidFill>
                <a:latin typeface="Times New Roman" pitchFamily="18" charset="0"/>
                <a:cs typeface="Times New Roman" pitchFamily="18" charset="0"/>
              </a:rPr>
              <a:t/>
            </a:r>
            <a:br>
              <a:rPr lang="ru-RU" sz="2000" b="1" dirty="0" smtClean="0">
                <a:solidFill>
                  <a:srgbClr val="7030A0"/>
                </a:solidFill>
                <a:latin typeface="Times New Roman" pitchFamily="18" charset="0"/>
                <a:cs typeface="Times New Roman" pitchFamily="18" charset="0"/>
              </a:rPr>
            </a:br>
            <a:r>
              <a:rPr lang="ru-RU" sz="2000" b="1" dirty="0" smtClean="0">
                <a:solidFill>
                  <a:srgbClr val="7030A0"/>
                </a:solidFill>
                <a:latin typeface="Times New Roman" pitchFamily="18" charset="0"/>
                <a:cs typeface="Times New Roman" pitchFamily="18" charset="0"/>
              </a:rPr>
              <a:t/>
            </a:r>
            <a:br>
              <a:rPr lang="ru-RU" sz="2000" b="1" dirty="0" smtClean="0">
                <a:solidFill>
                  <a:srgbClr val="7030A0"/>
                </a:solidFill>
                <a:latin typeface="Times New Roman" pitchFamily="18" charset="0"/>
                <a:cs typeface="Times New Roman" pitchFamily="18" charset="0"/>
              </a:rPr>
            </a:br>
            <a:r>
              <a:rPr lang="ru-RU" sz="2000" b="1" dirty="0" smtClean="0">
                <a:solidFill>
                  <a:srgbClr val="7030A0"/>
                </a:solidFill>
                <a:latin typeface="Times New Roman" pitchFamily="18" charset="0"/>
                <a:cs typeface="Times New Roman" pitchFamily="18" charset="0"/>
              </a:rPr>
              <a:t/>
            </a:r>
            <a:br>
              <a:rPr lang="ru-RU" sz="2000" b="1" dirty="0" smtClean="0">
                <a:solidFill>
                  <a:srgbClr val="7030A0"/>
                </a:solidFill>
                <a:latin typeface="Times New Roman" pitchFamily="18" charset="0"/>
                <a:cs typeface="Times New Roman" pitchFamily="18" charset="0"/>
              </a:rPr>
            </a:br>
            <a:r>
              <a:rPr lang="ru-RU" sz="2000" b="1" dirty="0" smtClean="0">
                <a:solidFill>
                  <a:srgbClr val="7030A0"/>
                </a:solidFill>
                <a:latin typeface="Times New Roman" pitchFamily="18" charset="0"/>
                <a:cs typeface="Times New Roman" pitchFamily="18" charset="0"/>
              </a:rPr>
              <a:t/>
            </a:r>
            <a:br>
              <a:rPr lang="ru-RU" sz="2000" b="1" dirty="0" smtClean="0">
                <a:solidFill>
                  <a:srgbClr val="7030A0"/>
                </a:solidFill>
                <a:latin typeface="Times New Roman" pitchFamily="18" charset="0"/>
                <a:cs typeface="Times New Roman" pitchFamily="18" charset="0"/>
              </a:rPr>
            </a:br>
            <a:r>
              <a:rPr lang="ru-RU" sz="2000" b="1" dirty="0" smtClean="0">
                <a:solidFill>
                  <a:srgbClr val="7030A0"/>
                </a:solidFill>
                <a:latin typeface="Times New Roman" pitchFamily="18" charset="0"/>
                <a:cs typeface="Times New Roman" pitchFamily="18" charset="0"/>
              </a:rPr>
              <a:t>Марсель является одним из самых старых городов Франции.</a:t>
            </a:r>
            <a:r>
              <a:rPr lang="fr-FR" sz="2000" b="1" dirty="0" smtClean="0">
                <a:solidFill>
                  <a:srgbClr val="7030A0"/>
                </a:solidFill>
                <a:latin typeface="Times New Roman" pitchFamily="18" charset="0"/>
                <a:cs typeface="Times New Roman" pitchFamily="18" charset="0"/>
              </a:rPr>
              <a:t> </a:t>
            </a:r>
            <a:r>
              <a:rPr lang="ru-RU" sz="2000" b="1" dirty="0" smtClean="0">
                <a:solidFill>
                  <a:srgbClr val="7030A0"/>
                </a:solidFill>
                <a:latin typeface="Times New Roman" pitchFamily="18" charset="0"/>
                <a:cs typeface="Times New Roman" pitchFamily="18" charset="0"/>
              </a:rPr>
              <a:t/>
            </a:r>
            <a:br>
              <a:rPr lang="ru-RU" sz="2000" b="1" dirty="0" smtClean="0">
                <a:solidFill>
                  <a:srgbClr val="7030A0"/>
                </a:solidFill>
                <a:latin typeface="Times New Roman" pitchFamily="18" charset="0"/>
                <a:cs typeface="Times New Roman" pitchFamily="18" charset="0"/>
              </a:rPr>
            </a:br>
            <a:r>
              <a:rPr lang="ru-RU" sz="2000" b="1" dirty="0" smtClean="0">
                <a:solidFill>
                  <a:srgbClr val="7030A0"/>
                </a:solidFill>
                <a:latin typeface="Times New Roman" pitchFamily="18" charset="0"/>
                <a:cs typeface="Times New Roman" pitchFamily="18" charset="0"/>
              </a:rPr>
              <a:t>Город был основан в 6 веке до н.э. греками.</a:t>
            </a:r>
            <a:br>
              <a:rPr lang="ru-RU" sz="2000" b="1" dirty="0" smtClean="0">
                <a:solidFill>
                  <a:srgbClr val="7030A0"/>
                </a:solidFill>
                <a:latin typeface="Times New Roman" pitchFamily="18" charset="0"/>
                <a:cs typeface="Times New Roman" pitchFamily="18" charset="0"/>
              </a:rPr>
            </a:br>
            <a:r>
              <a:rPr lang="ru-RU" sz="2000" b="1" dirty="0" smtClean="0">
                <a:solidFill>
                  <a:srgbClr val="7030A0"/>
                </a:solidFill>
                <a:latin typeface="Times New Roman" pitchFamily="18" charset="0"/>
                <a:cs typeface="Times New Roman" pitchFamily="18" charset="0"/>
              </a:rPr>
              <a:t>Символом  Марселя является собор  </a:t>
            </a:r>
            <a:r>
              <a:rPr lang="ru-RU" sz="2000" b="1" dirty="0" err="1" smtClean="0">
                <a:solidFill>
                  <a:srgbClr val="7030A0"/>
                </a:solidFill>
                <a:latin typeface="Times New Roman" pitchFamily="18" charset="0"/>
                <a:cs typeface="Times New Roman" pitchFamily="18" charset="0"/>
              </a:rPr>
              <a:t>Нотр-Дам-де-ла-Гард</a:t>
            </a:r>
            <a:r>
              <a:rPr lang="ru-RU" sz="2000" b="1" dirty="0" smtClean="0">
                <a:solidFill>
                  <a:srgbClr val="7030A0"/>
                </a:solidFill>
                <a:latin typeface="Times New Roman" pitchFamily="18" charset="0"/>
                <a:cs typeface="Times New Roman" pitchFamily="18" charset="0"/>
              </a:rPr>
              <a:t>. </a:t>
            </a:r>
            <a:r>
              <a:rPr lang="en-US" sz="2000" b="1" dirty="0" smtClean="0">
                <a:solidFill>
                  <a:srgbClr val="7030A0"/>
                </a:solidFill>
                <a:latin typeface="Times New Roman" pitchFamily="18" charset="0"/>
                <a:cs typeface="Times New Roman" pitchFamily="18" charset="0"/>
              </a:rPr>
              <a:t> </a:t>
            </a:r>
            <a:r>
              <a:rPr lang="ru-RU" sz="2000" b="1" dirty="0" smtClean="0">
                <a:solidFill>
                  <a:srgbClr val="7030A0"/>
                </a:solidFill>
                <a:latin typeface="Times New Roman" pitchFamily="18" charset="0"/>
                <a:cs typeface="Times New Roman" pitchFamily="18" charset="0"/>
              </a:rPr>
              <a:t>Он расположен на высочайшей точке  Марселя (162м над уровнем моря). Он был построен в  1853 году и виден он с любой точки города.</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fr-FR" sz="1600" dirty="0" smtClean="0"/>
              <a:t>Marseille est l'une des plus anciennes villes de France. La ville a été fondée au 6ème siècle avant JC. par les Grecs. Le symbole de Marseille est la cathédrale de Notre Dame de la Garde. Il est situé sur le point culminant de Marseille (162m d'altitude). Il a été construit en 1853 et est visible de n’importe où dans la ville.</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pic>
        <p:nvPicPr>
          <p:cNvPr id="4" name="Содержимое 3" descr="sight-big-bazilika-notr-dam-de-la-gard-marsel.jpg"/>
          <p:cNvPicPr>
            <a:picLocks noGrp="1" noChangeAspect="1"/>
          </p:cNvPicPr>
          <p:nvPr>
            <p:ph idx="1"/>
          </p:nvPr>
        </p:nvPicPr>
        <p:blipFill>
          <a:blip r:embed="rId2" cstate="print"/>
          <a:stretch>
            <a:fillRect/>
          </a:stretch>
        </p:blipFill>
        <p:spPr>
          <a:xfrm>
            <a:off x="1357290" y="2468563"/>
            <a:ext cx="6585763" cy="4389437"/>
          </a:xfrm>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9608" y="883168"/>
            <a:ext cx="8229600" cy="2439982"/>
          </a:xfrm>
        </p:spPr>
        <p:txBody>
          <a:bodyPr>
            <a:noAutofit/>
          </a:bodyPr>
          <a:lstStyle/>
          <a:p>
            <a:r>
              <a:rPr lang="ru-RU" sz="2400" b="1" dirty="0" smtClean="0">
                <a:solidFill>
                  <a:schemeClr val="tx2">
                    <a:lumMod val="75000"/>
                  </a:schemeClr>
                </a:solidFill>
                <a:latin typeface="Times New Roman" pitchFamily="18" charset="0"/>
                <a:cs typeface="Times New Roman" pitchFamily="18" charset="0"/>
              </a:rPr>
              <a:t/>
            </a:r>
            <a:br>
              <a:rPr lang="ru-RU" sz="2400" b="1" dirty="0" smtClean="0">
                <a:solidFill>
                  <a:schemeClr val="tx2">
                    <a:lumMod val="75000"/>
                  </a:schemeClr>
                </a:solidFill>
                <a:latin typeface="Times New Roman" pitchFamily="18" charset="0"/>
                <a:cs typeface="Times New Roman" pitchFamily="18" charset="0"/>
              </a:rPr>
            </a:br>
            <a:r>
              <a:rPr lang="ru-RU" sz="2400" b="1" dirty="0" smtClean="0">
                <a:solidFill>
                  <a:schemeClr val="tx2">
                    <a:lumMod val="75000"/>
                  </a:schemeClr>
                </a:solidFill>
                <a:latin typeface="Times New Roman" pitchFamily="18" charset="0"/>
                <a:cs typeface="Times New Roman" pitchFamily="18" charset="0"/>
              </a:rPr>
              <a:t/>
            </a:r>
            <a:br>
              <a:rPr lang="ru-RU" sz="2400" b="1" dirty="0" smtClean="0">
                <a:solidFill>
                  <a:schemeClr val="tx2">
                    <a:lumMod val="75000"/>
                  </a:schemeClr>
                </a:solidFill>
                <a:latin typeface="Times New Roman" pitchFamily="18" charset="0"/>
                <a:cs typeface="Times New Roman" pitchFamily="18" charset="0"/>
              </a:rPr>
            </a:br>
            <a:r>
              <a:rPr lang="ru-RU" sz="2400" b="1" dirty="0" smtClean="0">
                <a:solidFill>
                  <a:schemeClr val="tx2">
                    <a:lumMod val="75000"/>
                  </a:schemeClr>
                </a:solidFill>
                <a:latin typeface="Times New Roman" pitchFamily="18" charset="0"/>
                <a:cs typeface="Times New Roman" pitchFamily="18" charset="0"/>
              </a:rPr>
              <a:t/>
            </a:r>
            <a:br>
              <a:rPr lang="ru-RU" sz="2400" b="1" dirty="0" smtClean="0">
                <a:solidFill>
                  <a:schemeClr val="tx2">
                    <a:lumMod val="75000"/>
                  </a:schemeClr>
                </a:solidFill>
                <a:latin typeface="Times New Roman" pitchFamily="18" charset="0"/>
                <a:cs typeface="Times New Roman" pitchFamily="18" charset="0"/>
              </a:rPr>
            </a:br>
            <a:r>
              <a:rPr lang="ru-RU" sz="2400" b="1" dirty="0" smtClean="0">
                <a:solidFill>
                  <a:schemeClr val="tx2">
                    <a:lumMod val="75000"/>
                  </a:schemeClr>
                </a:solidFill>
                <a:latin typeface="Times New Roman" pitchFamily="18" charset="0"/>
                <a:cs typeface="Times New Roman" pitchFamily="18" charset="0"/>
              </a:rPr>
              <a:t>Визитная карточка Марселя- Старый порт- бухта, где образовалось первое поселение. Лодочки, рыбаки и разные кафе делают Старый порт самым привлекательным местом. Здесь можно встретить очень много туристов. Основан был порт в 1512году. </a:t>
            </a:r>
            <a:br>
              <a:rPr lang="ru-RU" sz="2400" b="1" dirty="0" smtClean="0">
                <a:solidFill>
                  <a:schemeClr val="tx2">
                    <a:lumMod val="75000"/>
                  </a:schemeClr>
                </a:solidFill>
                <a:latin typeface="Times New Roman" pitchFamily="18" charset="0"/>
                <a:cs typeface="Times New Roman" pitchFamily="18" charset="0"/>
              </a:rPr>
            </a:br>
            <a:r>
              <a:rPr lang="fr-FR" sz="2400" dirty="0" smtClean="0">
                <a:latin typeface="Times New Roman" pitchFamily="18" charset="0"/>
                <a:cs typeface="Times New Roman" pitchFamily="18" charset="0"/>
              </a:rPr>
              <a:t>La carte de visite de Marseille est la baie du Vieux-Port, où le premier établissement a été formé. Dans l'endroit le plus attrayant. Ici, vous pouvez rencontrer beaucoup de touristes. Le port a été fondé en 1512.</a:t>
            </a:r>
            <a:endParaRPr lang="ru-RU" sz="2400" b="1" dirty="0">
              <a:solidFill>
                <a:schemeClr val="tx2">
                  <a:lumMod val="75000"/>
                </a:schemeClr>
              </a:solidFill>
              <a:latin typeface="Times New Roman" pitchFamily="18" charset="0"/>
              <a:cs typeface="Times New Roman" pitchFamily="18" charset="0"/>
            </a:endParaRPr>
          </a:p>
        </p:txBody>
      </p:sp>
      <p:pic>
        <p:nvPicPr>
          <p:cNvPr id="7" name="Содержимое 6" descr="Marseilles_Harbor&amp;Notre-Dame_RAW5496-XL.jpg"/>
          <p:cNvPicPr>
            <a:picLocks noGrp="1" noChangeAspect="1"/>
          </p:cNvPicPr>
          <p:nvPr>
            <p:ph idx="1"/>
          </p:nvPr>
        </p:nvPicPr>
        <p:blipFill>
          <a:blip r:embed="rId2"/>
          <a:stretch>
            <a:fillRect/>
          </a:stretch>
        </p:blipFill>
        <p:spPr>
          <a:xfrm>
            <a:off x="0" y="3929066"/>
            <a:ext cx="5096345" cy="2928934"/>
          </a:xfrm>
        </p:spPr>
      </p:pic>
      <p:pic>
        <p:nvPicPr>
          <p:cNvPr id="8" name="Рисунок 7" descr="maxresdefault-1.jpg"/>
          <p:cNvPicPr>
            <a:picLocks noChangeAspect="1"/>
          </p:cNvPicPr>
          <p:nvPr/>
        </p:nvPicPr>
        <p:blipFill>
          <a:blip r:embed="rId3"/>
          <a:stretch>
            <a:fillRect/>
          </a:stretch>
        </p:blipFill>
        <p:spPr>
          <a:xfrm>
            <a:off x="5143504" y="3929066"/>
            <a:ext cx="4000496" cy="2928934"/>
          </a:xfrm>
          <a:prstGeom prst="rect">
            <a:avLst/>
          </a:prstGeom>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9600" cy="654032"/>
          </a:xfrm>
        </p:spPr>
        <p:txBody>
          <a:bodyPr>
            <a:normAutofit fontScale="90000"/>
          </a:bodyPr>
          <a:lstStyle/>
          <a:p>
            <a:pPr algn="ctr"/>
            <a:r>
              <a:rPr lang="ru-RU" dirty="0" smtClean="0"/>
              <a:t/>
            </a:r>
            <a:br>
              <a:rPr lang="ru-RU" dirty="0" smtClean="0"/>
            </a:br>
            <a:r>
              <a:rPr lang="ru-RU" sz="5400" dirty="0" smtClean="0">
                <a:solidFill>
                  <a:schemeClr val="accent5">
                    <a:lumMod val="50000"/>
                  </a:schemeClr>
                </a:solidFill>
                <a:latin typeface="Times New Roman" pitchFamily="18" charset="0"/>
                <a:cs typeface="Times New Roman" pitchFamily="18" charset="0"/>
              </a:rPr>
              <a:t> </a:t>
            </a:r>
            <a:r>
              <a:rPr lang="ru-RU" sz="4000" b="1" dirty="0" smtClean="0">
                <a:solidFill>
                  <a:schemeClr val="accent5">
                    <a:lumMod val="50000"/>
                  </a:schemeClr>
                </a:solidFill>
                <a:latin typeface="Times New Roman" pitchFamily="18" charset="0"/>
                <a:cs typeface="Times New Roman" pitchFamily="18" charset="0"/>
              </a:rPr>
              <a:t>Так же к достопримечательностям Марселя можно отнести:</a:t>
            </a:r>
            <a:endParaRPr lang="ru-RU" sz="4000" b="1" dirty="0">
              <a:solidFill>
                <a:schemeClr val="accent5">
                  <a:lumMod val="50000"/>
                </a:schemeClr>
              </a:solidFill>
            </a:endParaRPr>
          </a:p>
        </p:txBody>
      </p:sp>
      <p:sp>
        <p:nvSpPr>
          <p:cNvPr id="3" name="Содержимое 2"/>
          <p:cNvSpPr>
            <a:spLocks noGrp="1"/>
          </p:cNvSpPr>
          <p:nvPr>
            <p:ph sz="half" idx="1"/>
          </p:nvPr>
        </p:nvSpPr>
        <p:spPr>
          <a:xfrm>
            <a:off x="457200" y="857232"/>
            <a:ext cx="4038600" cy="5268931"/>
          </a:xfrm>
        </p:spPr>
        <p:txBody>
          <a:bodyPr/>
          <a:lstStyle/>
          <a:p>
            <a:endParaRPr lang="ru-RU" dirty="0" smtClean="0"/>
          </a:p>
          <a:p>
            <a:r>
              <a:rPr lang="ru-RU" dirty="0" smtClean="0"/>
              <a:t>Кафедральный собор </a:t>
            </a:r>
            <a:r>
              <a:rPr lang="ru-RU" dirty="0" err="1" smtClean="0"/>
              <a:t>Ла</a:t>
            </a:r>
            <a:r>
              <a:rPr lang="ru-RU" dirty="0" smtClean="0"/>
              <a:t> Мажор. </a:t>
            </a:r>
            <a:endParaRPr lang="en-US" dirty="0" smtClean="0"/>
          </a:p>
          <a:p>
            <a:pPr>
              <a:buNone/>
            </a:pPr>
            <a:r>
              <a:rPr lang="ru-RU" dirty="0" smtClean="0"/>
              <a:t>(</a:t>
            </a:r>
            <a:r>
              <a:rPr lang="en-US" dirty="0" smtClean="0"/>
              <a:t>Sainte-Marie-Majeure)</a:t>
            </a:r>
            <a:endParaRPr lang="ru-RU" dirty="0"/>
          </a:p>
        </p:txBody>
      </p:sp>
      <p:sp>
        <p:nvSpPr>
          <p:cNvPr id="4" name="Содержимое 3"/>
          <p:cNvSpPr>
            <a:spLocks noGrp="1"/>
          </p:cNvSpPr>
          <p:nvPr>
            <p:ph sz="half" idx="2"/>
          </p:nvPr>
        </p:nvSpPr>
        <p:spPr>
          <a:xfrm>
            <a:off x="4648200" y="857232"/>
            <a:ext cx="4038600" cy="5268931"/>
          </a:xfrm>
        </p:spPr>
        <p:txBody>
          <a:bodyPr/>
          <a:lstStyle/>
          <a:p>
            <a:endParaRPr lang="ru-RU" dirty="0" smtClean="0"/>
          </a:p>
          <a:p>
            <a:r>
              <a:rPr lang="ru-RU" dirty="0" smtClean="0"/>
              <a:t>Триумфальная арка, которая была возведена в честь Наполеона.</a:t>
            </a:r>
            <a:endParaRPr lang="en-US" dirty="0" smtClean="0"/>
          </a:p>
          <a:p>
            <a:endParaRPr lang="ru-RU" dirty="0"/>
          </a:p>
        </p:txBody>
      </p:sp>
      <p:pic>
        <p:nvPicPr>
          <p:cNvPr id="5" name="Рисунок 4" descr="63_big.jpg"/>
          <p:cNvPicPr>
            <a:picLocks noChangeAspect="1"/>
          </p:cNvPicPr>
          <p:nvPr/>
        </p:nvPicPr>
        <p:blipFill>
          <a:blip r:embed="rId2"/>
          <a:stretch>
            <a:fillRect/>
          </a:stretch>
        </p:blipFill>
        <p:spPr>
          <a:xfrm>
            <a:off x="-214346" y="3143248"/>
            <a:ext cx="4435525" cy="3714752"/>
          </a:xfrm>
          <a:prstGeom prst="rect">
            <a:avLst/>
          </a:prstGeom>
        </p:spPr>
      </p:pic>
      <p:pic>
        <p:nvPicPr>
          <p:cNvPr id="6" name="Рисунок 5" descr="Триумфальная-арка5.jpg"/>
          <p:cNvPicPr>
            <a:picLocks noChangeAspect="1"/>
          </p:cNvPicPr>
          <p:nvPr/>
        </p:nvPicPr>
        <p:blipFill>
          <a:blip r:embed="rId3"/>
          <a:stretch>
            <a:fillRect/>
          </a:stretch>
        </p:blipFill>
        <p:spPr>
          <a:xfrm>
            <a:off x="4063965" y="3143248"/>
            <a:ext cx="5080035" cy="3714752"/>
          </a:xfrm>
          <a:prstGeom prst="rect">
            <a:avLst/>
          </a:prstGeom>
        </p:spPr>
      </p:pic>
      <p:sp>
        <p:nvSpPr>
          <p:cNvPr id="7" name="Прямоугольник 6"/>
          <p:cNvSpPr/>
          <p:nvPr/>
        </p:nvSpPr>
        <p:spPr>
          <a:xfrm>
            <a:off x="2859031" y="3244334"/>
            <a:ext cx="243978" cy="369332"/>
          </a:xfrm>
          <a:prstGeom prst="rect">
            <a:avLst/>
          </a:prstGeom>
        </p:spPr>
        <p:txBody>
          <a:bodyPr wrap="none">
            <a:spAutoFit/>
          </a:bodyPr>
          <a:lstStyle/>
          <a:p>
            <a:r>
              <a:rPr lang="ru-RU" dirty="0" smtClean="0"/>
              <a:t>.</a:t>
            </a:r>
            <a:endParaRPr lang="ru-RU"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fontScale="90000"/>
          </a:bodyPr>
          <a:lstStyle/>
          <a:p>
            <a:pPr algn="ctr"/>
            <a:r>
              <a:rPr lang="ru-RU" b="1" dirty="0" smtClean="0">
                <a:solidFill>
                  <a:schemeClr val="accent2">
                    <a:lumMod val="75000"/>
                  </a:schemeClr>
                </a:solidFill>
                <a:latin typeface="Times New Roman" pitchFamily="18" charset="0"/>
                <a:cs typeface="Times New Roman" pitchFamily="18" charset="0"/>
              </a:rPr>
              <a:t>Кухня Марселя:</a:t>
            </a:r>
            <a:endParaRPr lang="ru-RU"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357158" y="1428736"/>
            <a:ext cx="8229600" cy="4389120"/>
          </a:xfrm>
        </p:spPr>
        <p:txBody>
          <a:bodyPr/>
          <a:lstStyle/>
          <a:p>
            <a:r>
              <a:rPr lang="ru-RU" dirty="0" smtClean="0">
                <a:solidFill>
                  <a:schemeClr val="accent2">
                    <a:lumMod val="75000"/>
                  </a:schemeClr>
                </a:solidFill>
              </a:rPr>
              <a:t>Здесь преобладают морепродукты: мидии, рыбные блюда, уха и пр.</a:t>
            </a:r>
            <a:r>
              <a:rPr lang="fr-FR" dirty="0" smtClean="0"/>
              <a:t/>
            </a:r>
            <a:br>
              <a:rPr lang="fr-FR" dirty="0" smtClean="0"/>
            </a:br>
            <a:r>
              <a:rPr lang="fr-FR" sz="2000" dirty="0"/>
              <a:t>Les fruits de mer dominent ici: moules, plats de poisson, soupe de poisson, etc</a:t>
            </a:r>
            <a:r>
              <a:rPr lang="fr-FR" sz="2000" dirty="0" smtClean="0"/>
              <a:t>.</a:t>
            </a:r>
            <a:endParaRPr lang="ru-RU" sz="2000" dirty="0" smtClean="0"/>
          </a:p>
          <a:p>
            <a:endParaRPr lang="ru-RU" sz="2000" dirty="0"/>
          </a:p>
        </p:txBody>
      </p:sp>
      <p:pic>
        <p:nvPicPr>
          <p:cNvPr id="4" name="Рисунок 3" descr="d41d8cd98f_57523b56e3862.jpg"/>
          <p:cNvPicPr>
            <a:picLocks noChangeAspect="1"/>
          </p:cNvPicPr>
          <p:nvPr/>
        </p:nvPicPr>
        <p:blipFill>
          <a:blip r:embed="rId2"/>
          <a:stretch>
            <a:fillRect/>
          </a:stretch>
        </p:blipFill>
        <p:spPr>
          <a:xfrm>
            <a:off x="285720" y="3286100"/>
            <a:ext cx="3571900" cy="3571900"/>
          </a:xfrm>
          <a:prstGeom prst="rect">
            <a:avLst/>
          </a:prstGeom>
        </p:spPr>
      </p:pic>
      <p:pic>
        <p:nvPicPr>
          <p:cNvPr id="5" name="Рисунок 4" descr="00071737.jpg"/>
          <p:cNvPicPr>
            <a:picLocks noChangeAspect="1"/>
          </p:cNvPicPr>
          <p:nvPr/>
        </p:nvPicPr>
        <p:blipFill>
          <a:blip r:embed="rId3"/>
          <a:stretch>
            <a:fillRect/>
          </a:stretch>
        </p:blipFill>
        <p:spPr>
          <a:xfrm>
            <a:off x="3929058" y="3477945"/>
            <a:ext cx="5214942" cy="3380055"/>
          </a:xfrm>
          <a:prstGeom prst="rect">
            <a:avLst/>
          </a:prstGeom>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785794"/>
            <a:ext cx="8229600" cy="1143000"/>
          </a:xfrm>
        </p:spPr>
        <p:txBody>
          <a:bodyPr>
            <a:normAutofit fontScale="90000"/>
          </a:bodyPr>
          <a:lstStyle/>
          <a:p>
            <a:pPr algn="ctr"/>
            <a:r>
              <a:rPr lang="ru-RU" b="1" dirty="0" smtClean="0">
                <a:solidFill>
                  <a:srgbClr val="C00000"/>
                </a:solidFill>
                <a:latin typeface="Monotype Corsiva" pitchFamily="66" charset="0"/>
              </a:rPr>
              <a:t/>
            </a:r>
            <a:br>
              <a:rPr lang="ru-RU" b="1" dirty="0" smtClean="0">
                <a:solidFill>
                  <a:srgbClr val="C00000"/>
                </a:solidFill>
                <a:latin typeface="Monotype Corsiva" pitchFamily="66" charset="0"/>
              </a:rPr>
            </a:br>
            <a:r>
              <a:rPr lang="ru-RU" b="1" dirty="0" smtClean="0">
                <a:solidFill>
                  <a:srgbClr val="C00000"/>
                </a:solidFill>
                <a:latin typeface="Monotype Corsiva" pitchFamily="66" charset="0"/>
              </a:rPr>
              <a:t/>
            </a:r>
            <a:br>
              <a:rPr lang="ru-RU" b="1" dirty="0" smtClean="0">
                <a:solidFill>
                  <a:srgbClr val="C00000"/>
                </a:solidFill>
                <a:latin typeface="Monotype Corsiva" pitchFamily="66" charset="0"/>
              </a:rPr>
            </a:br>
            <a:r>
              <a:rPr lang="ru-RU" b="1" dirty="0" smtClean="0">
                <a:solidFill>
                  <a:srgbClr val="C00000"/>
                </a:solidFill>
                <a:latin typeface="Monotype Corsiva" pitchFamily="66" charset="0"/>
              </a:rPr>
              <a:t>Получите фейерверк </a:t>
            </a:r>
            <a:r>
              <a:rPr lang="ru-RU" b="1" dirty="0">
                <a:solidFill>
                  <a:srgbClr val="C00000"/>
                </a:solidFill>
                <a:latin typeface="Monotype Corsiva" pitchFamily="66" charset="0"/>
              </a:rPr>
              <a:t>незабываемых </a:t>
            </a:r>
            <a:r>
              <a:rPr lang="ru-RU" b="1" dirty="0" err="1" smtClean="0">
                <a:solidFill>
                  <a:srgbClr val="C00000"/>
                </a:solidFill>
                <a:latin typeface="Monotype Corsiva" pitchFamily="66" charset="0"/>
              </a:rPr>
              <a:t>впечателений</a:t>
            </a:r>
            <a:r>
              <a:rPr lang="ru-RU" b="1" dirty="0" smtClean="0">
                <a:solidFill>
                  <a:srgbClr val="C00000"/>
                </a:solidFill>
                <a:latin typeface="Monotype Corsiva" pitchFamily="66" charset="0"/>
              </a:rPr>
              <a:t>, посетите  Марсель!!!!</a:t>
            </a:r>
            <a:br>
              <a:rPr lang="ru-RU" b="1" dirty="0" smtClean="0">
                <a:solidFill>
                  <a:srgbClr val="C00000"/>
                </a:solidFill>
                <a:latin typeface="Monotype Corsiva" pitchFamily="66" charset="0"/>
              </a:rPr>
            </a:br>
            <a:r>
              <a:rPr lang="fr-FR" dirty="0" smtClean="0"/>
              <a:t> </a:t>
            </a:r>
            <a:r>
              <a:rPr lang="fr-FR" sz="1800" dirty="0" smtClean="0"/>
              <a:t>Obtenez des feux d'artifice d'impressions inoubliables, visitez Marseille !!!!</a:t>
            </a:r>
            <a:endParaRPr lang="ru-RU" sz="1800" dirty="0">
              <a:solidFill>
                <a:srgbClr val="C00000"/>
              </a:solidFill>
              <a:latin typeface="Monotype Corsiva" pitchFamily="66" charset="0"/>
            </a:endParaRPr>
          </a:p>
        </p:txBody>
      </p:sp>
      <p:pic>
        <p:nvPicPr>
          <p:cNvPr id="5" name="Содержимое 4" descr="depositphotos_30650907-stock-photo-impressions-of-marseille.jpg"/>
          <p:cNvPicPr>
            <a:picLocks noGrp="1" noChangeAspect="1"/>
          </p:cNvPicPr>
          <p:nvPr>
            <p:ph idx="1"/>
          </p:nvPr>
        </p:nvPicPr>
        <p:blipFill>
          <a:blip r:embed="rId2"/>
          <a:stretch>
            <a:fillRect/>
          </a:stretch>
        </p:blipFill>
        <p:spPr>
          <a:xfrm>
            <a:off x="0" y="4143380"/>
            <a:ext cx="3286133" cy="2714620"/>
          </a:xfrm>
        </p:spPr>
      </p:pic>
      <p:pic>
        <p:nvPicPr>
          <p:cNvPr id="6" name="Рисунок 5" descr="depositphotos_65447923-stock-photo-island-of-losinj-tourist-destination.jpg"/>
          <p:cNvPicPr>
            <a:picLocks noChangeAspect="1"/>
          </p:cNvPicPr>
          <p:nvPr/>
        </p:nvPicPr>
        <p:blipFill>
          <a:blip r:embed="rId3"/>
          <a:stretch>
            <a:fillRect/>
          </a:stretch>
        </p:blipFill>
        <p:spPr>
          <a:xfrm>
            <a:off x="5072070" y="4143380"/>
            <a:ext cx="4071930" cy="2714620"/>
          </a:xfrm>
          <a:prstGeom prst="rect">
            <a:avLst/>
          </a:prstGeom>
        </p:spPr>
      </p:pic>
      <p:pic>
        <p:nvPicPr>
          <p:cNvPr id="7" name="Рисунок 6" descr="shutterstock_92732791.jpg"/>
          <p:cNvPicPr>
            <a:picLocks noChangeAspect="1"/>
          </p:cNvPicPr>
          <p:nvPr/>
        </p:nvPicPr>
        <p:blipFill>
          <a:blip r:embed="rId4"/>
          <a:stretch>
            <a:fillRect/>
          </a:stretch>
        </p:blipFill>
        <p:spPr>
          <a:xfrm>
            <a:off x="2143108" y="2000240"/>
            <a:ext cx="5357850" cy="2000240"/>
          </a:xfrm>
          <a:prstGeom prst="rect">
            <a:avLst/>
          </a:prstGeom>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TotalTime>
  <Words>56</Words>
  <Application>Microsoft Office PowerPoint</Application>
  <PresentationFormat>Экран (4:3)</PresentationFormat>
  <Paragraphs>16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Поток</vt:lpstr>
      <vt:lpstr>Marseille - une des plus belles villes surprenantes de la France .  Марсель- один из самых красивых, удивительных городов Франции.</vt:lpstr>
      <vt:lpstr>    Марсель является одним из самых старых городов Франции.  Город был основан в 6 веке до н.э. греками. Символом  Марселя является собор  Нотр-Дам-де-ла-Гард.  Он расположен на высочайшей точке  Марселя (162м над уровнем моря). Он был построен в  1853 году и виден он с любой точки города. Marseille est l'une des plus anciennes villes de France. La ville a été fondée au 6ème siècle avant JC. par les Grecs. Le symbole de Marseille est la cathédrale de Notre Dame de la Garde. Il est situé sur le point culminant de Marseille (162m d'altitude). Il a été construit en 1853 et est visible de n’importe où dans la ville. </vt:lpstr>
      <vt:lpstr>   Визитная карточка Марселя- Старый порт- бухта, где образовалось первое поселение. Лодочки, рыбаки и разные кафе делают Старый порт самым привлекательным местом. Здесь можно встретить очень много туристов. Основан был порт в 1512году.  La carte de visite de Marseille est la baie du Vieux-Port, où le premier établissement a été formé. Dans l'endroit le plus attrayant. Ici, vous pouvez rencontrer beaucoup de touristes. Le port a été fondé en 1512.</vt:lpstr>
      <vt:lpstr>  Так же к достопримечательностям Марселя можно отнести:</vt:lpstr>
      <vt:lpstr>Кухня Марселя:</vt:lpstr>
      <vt:lpstr>  Получите фейерверк незабываемых впечателений, посетите  Марсель!!!!  Obtenez des feux d'artifice d'impressions inoubliables, visitez Marseille !!!!</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Marseille - une des plus belles villes surprenantes de la France .  Марсель- один из самых красивых, удивительных городов Франции.</dc:title>
  <dc:creator>Microsoft</dc:creator>
  <cp:lastModifiedBy>USER</cp:lastModifiedBy>
  <cp:revision>10</cp:revision>
  <dcterms:created xsi:type="dcterms:W3CDTF">2018-12-19T11:00:37Z</dcterms:created>
  <dcterms:modified xsi:type="dcterms:W3CDTF">2019-12-20T15:12:24Z</dcterms:modified>
</cp:coreProperties>
</file>