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8" r:id="rId3"/>
    <p:sldId id="259" r:id="rId4"/>
    <p:sldId id="264" r:id="rId5"/>
    <p:sldId id="276" r:id="rId6"/>
    <p:sldId id="277" r:id="rId7"/>
    <p:sldId id="267" r:id="rId8"/>
    <p:sldId id="270" r:id="rId9"/>
    <p:sldId id="260" r:id="rId10"/>
    <p:sldId id="269" r:id="rId11"/>
    <p:sldId id="268" r:id="rId12"/>
    <p:sldId id="278" r:id="rId13"/>
    <p:sldId id="261" r:id="rId14"/>
    <p:sldId id="262" r:id="rId15"/>
    <p:sldId id="257" r:id="rId16"/>
    <p:sldId id="274" r:id="rId17"/>
    <p:sldId id="275" r:id="rId18"/>
    <p:sldId id="271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3" autoAdjust="0"/>
    <p:restoredTop sz="94671" autoAdjust="0"/>
  </p:normalViewPr>
  <p:slideViewPr>
    <p:cSldViewPr>
      <p:cViewPr>
        <p:scale>
          <a:sx n="80" d="100"/>
          <a:sy n="80" d="100"/>
        </p:scale>
        <p:origin x="-126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5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D992E95-9713-4391-BC67-E1D6F617564B}" type="datetimeFigureOut">
              <a:rPr lang="ru-RU" smtClean="0"/>
              <a:pPr/>
              <a:t>20.12.2019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11931277-EBCB-462B-BEBE-8D1897B6617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hyperlink" Target="http://mathus.ru/phys/waveoptics.pdf" TargetMode="External"/><Relationship Id="rId7" Type="http://schemas.openxmlformats.org/officeDocument/2006/relationships/image" Target="../media/image26.png"/><Relationship Id="rId2" Type="http://schemas.openxmlformats.org/officeDocument/2006/relationships/hyperlink" Target="http://fotofan.od.ua/article/chto-takoe-laz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hyperlink" Target="http://femto.com.ua/articles/part_2/3504.html" TargetMode="External"/><Relationship Id="rId4" Type="http://schemas.openxmlformats.org/officeDocument/2006/relationships/hyperlink" Target="http://vestnikprib.ru/articles/412/412.pdf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88640"/>
            <a:ext cx="7776864" cy="1470025"/>
          </a:xfrm>
        </p:spPr>
        <p:txBody>
          <a:bodyPr/>
          <a:lstStyle/>
          <a:p>
            <a:r>
              <a:rPr lang="ru-RU" dirty="0" smtClean="0"/>
              <a:t>Соевая Линза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03825" y="4365104"/>
            <a:ext cx="3816424" cy="1872208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</a:t>
            </a:r>
            <a:r>
              <a:rPr lang="en-US" dirty="0" smtClean="0"/>
              <a:t>: </a:t>
            </a:r>
            <a:r>
              <a:rPr lang="ru-RU" dirty="0" err="1" smtClean="0"/>
              <a:t>Салиндер</a:t>
            </a:r>
            <a:r>
              <a:rPr lang="ru-RU" dirty="0" smtClean="0"/>
              <a:t> Эдуард</a:t>
            </a:r>
          </a:p>
          <a:p>
            <a:r>
              <a:rPr lang="ru-RU" dirty="0" smtClean="0"/>
              <a:t>19ТЭМ</a:t>
            </a:r>
          </a:p>
          <a:p>
            <a:endParaRPr lang="ru-RU" dirty="0"/>
          </a:p>
        </p:txBody>
      </p:sp>
      <p:pic>
        <p:nvPicPr>
          <p:cNvPr id="1026" name="Picture 2" descr="C:\Users\1\Desktop\Опыт с соевым соусом 9а\KKEHqTkvaV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516" y="2132855"/>
            <a:ext cx="5364596" cy="43281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5903" y="0"/>
            <a:ext cx="648097" cy="9155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911746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100">
        <p:cut/>
      </p:transition>
    </mc:Choice>
    <mc:Fallback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Под действием светового пучка, </a:t>
            </a:r>
            <a:r>
              <a:rPr lang="ru-RU" dirty="0" smtClean="0"/>
              <a:t>нелинейная </a:t>
            </a:r>
            <a:r>
              <a:rPr lang="ru-RU" dirty="0"/>
              <a:t>среда становится оптически неоднородной: в центре пучка, где больше интенсивность, показатель преломления больше, чем для краёв пучка, а следовательно, фазовая скорость в центре будет меньше, чем по краям пучка. Это приведёт к искажению первоначально плоского волнового фронта, а лучи, распространяющиеся по нормали к фронту, искривляются </a:t>
            </a:r>
            <a:r>
              <a:rPr lang="ru-RU" dirty="0" smtClean="0"/>
              <a:t>к оси. </a:t>
            </a:r>
            <a:r>
              <a:rPr lang="ru-RU" dirty="0"/>
              <a:t>Первоначально однородная среда становится своеобразной объёмной собирающей линзой, фокус </a:t>
            </a:r>
            <a:r>
              <a:rPr lang="ru-RU" dirty="0" smtClean="0"/>
              <a:t>которой </a:t>
            </a:r>
            <a:r>
              <a:rPr lang="ru-RU" dirty="0"/>
              <a:t>находится на </a:t>
            </a:r>
            <a:r>
              <a:rPr lang="ru-RU" dirty="0" smtClean="0"/>
              <a:t>некотором </a:t>
            </a:r>
            <a:r>
              <a:rPr lang="ru-RU" dirty="0"/>
              <a:t>расстоянии </a:t>
            </a:r>
            <a:r>
              <a:rPr lang="ru-RU" dirty="0" smtClean="0"/>
              <a:t>от </a:t>
            </a:r>
            <a:r>
              <a:rPr lang="ru-RU" dirty="0"/>
              <a:t>входа пучка в среду.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34998"/>
            <a:ext cx="4392488" cy="2403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 descr="C:\Users\admin\Downloads\8015-7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16632"/>
            <a:ext cx="4320480" cy="24544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2113" y="0"/>
            <a:ext cx="570905" cy="807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278414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988840"/>
            <a:ext cx="3168352" cy="439248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Лазер, система для переливания крови, соевый соус, инфракрасный термометр, точные весы, миллиметровая бумага,</a:t>
            </a:r>
            <a:r>
              <a:rPr lang="en-US" dirty="0" smtClean="0"/>
              <a:t> </a:t>
            </a:r>
            <a:r>
              <a:rPr lang="ru-RU" dirty="0" smtClean="0"/>
              <a:t>файл</a:t>
            </a:r>
            <a:r>
              <a:rPr lang="en-US" dirty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 </a:t>
            </a:r>
            <a:endParaRPr lang="ru-RU" dirty="0"/>
          </a:p>
        </p:txBody>
      </p:sp>
      <p:pic>
        <p:nvPicPr>
          <p:cNvPr id="2050" name="Picture 2" descr="C:\Users\1\Desktop\Опыт с соевым соусом 9а\20181115_13505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060847"/>
            <a:ext cx="4995155" cy="39136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1222" y="0"/>
            <a:ext cx="912777" cy="90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00439611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 fontScale="92500"/>
          </a:bodyPr>
          <a:lstStyle/>
          <a:p>
            <a:r>
              <a:rPr lang="ru-RU" dirty="0" smtClean="0"/>
              <a:t>К сожалению в нашем опыте не удалось получить собирающую линзу из-за дифракции света. </a:t>
            </a:r>
          </a:p>
          <a:p>
            <a:r>
              <a:rPr lang="ru-RU" dirty="0" smtClean="0"/>
              <a:t>Дифракция света представляет собой явление , отклонение  света от прямолинейного направления, распространения при прохождении вблизи препятствий. Если на пути параллельного светового пучка расположено круглое препятствие, то на экране расположенном на достаточно большом расстоянии от препятствия , появляется дифракционная картина</a:t>
            </a:r>
            <a:r>
              <a:rPr lang="ru-RU" dirty="0"/>
              <a:t>.</a:t>
            </a:r>
            <a:endParaRPr lang="ru-RU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Дифракция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9207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17931712"/>
              </p:ext>
            </p:extLst>
          </p:nvPr>
        </p:nvGraphicFramePr>
        <p:xfrm>
          <a:off x="179512" y="1556792"/>
          <a:ext cx="8784976" cy="51125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95306"/>
                <a:gridCol w="627874"/>
                <a:gridCol w="837164"/>
                <a:gridCol w="1046456"/>
                <a:gridCol w="906928"/>
                <a:gridCol w="767400"/>
                <a:gridCol w="1674330"/>
                <a:gridCol w="2229518"/>
              </a:tblGrid>
              <a:tr h="127355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№ опыта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число капель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масса соуса в мг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масса 1 капли, мг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средняя масса капли, мг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l-GR" sz="1600" u="none" strike="noStrike" dirty="0" smtClean="0">
                          <a:effectLst/>
                        </a:rPr>
                        <a:t>Δ</a:t>
                      </a:r>
                      <a:r>
                        <a:rPr lang="en-US" sz="1600" u="none" strike="noStrike" dirty="0" smtClean="0">
                          <a:effectLst/>
                        </a:rPr>
                        <a:t>m</a:t>
                      </a:r>
                      <a:r>
                        <a:rPr lang="en-US" sz="1600" u="none" strike="noStrike" baseline="0" dirty="0" smtClean="0">
                          <a:effectLst/>
                        </a:rPr>
                        <a:t> </a:t>
                      </a:r>
                      <a:r>
                        <a:rPr lang="ru-RU" sz="1600" u="none" strike="noStrike" dirty="0" smtClean="0">
                          <a:effectLst/>
                        </a:rPr>
                        <a:t>капли</a:t>
                      </a:r>
                      <a:r>
                        <a:rPr lang="ru-RU" sz="1600" u="none" strike="noStrike" dirty="0">
                          <a:effectLst/>
                        </a:rPr>
                        <a:t>. мг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АБСОЛЮТНАЯ </a:t>
                      </a:r>
                      <a:r>
                        <a:rPr lang="ru-RU" sz="1600" u="none" strike="noStrike" dirty="0" smtClean="0">
                          <a:effectLst/>
                        </a:rPr>
                        <a:t>ПОГРЕШНОСТЬ </a:t>
                      </a:r>
                      <a:r>
                        <a:rPr lang="el-GR" sz="1600" u="none" strike="noStrike" dirty="0" smtClean="0">
                          <a:effectLst/>
                        </a:rPr>
                        <a:t>Δ</a:t>
                      </a:r>
                      <a:r>
                        <a:rPr lang="en-US" sz="1600" u="none" strike="noStrike" dirty="0" smtClean="0">
                          <a:effectLst/>
                        </a:rPr>
                        <a:t>m </a:t>
                      </a:r>
                      <a:r>
                        <a:rPr lang="ru-RU" sz="1600" u="none" strike="noStrike" dirty="0" smtClean="0">
                          <a:effectLst/>
                        </a:rPr>
                        <a:t> </a:t>
                      </a:r>
                      <a:r>
                        <a:rPr lang="ru-RU" sz="1600" u="none" strike="noStrike" dirty="0">
                          <a:effectLst/>
                        </a:rPr>
                        <a:t>капли средняя</a:t>
                      </a:r>
                      <a:r>
                        <a:rPr lang="ru-RU" sz="1600" u="none" strike="noStrike" dirty="0" smtClean="0">
                          <a:effectLst/>
                        </a:rPr>
                        <a:t>. мг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</a:rPr>
                        <a:t>ОТНОСИТЕЛЬНАЯ ПОГРЕШНОСТЬ,%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ctr"/>
                </a:tc>
              </a:tr>
              <a:tr h="767804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5699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56,99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57,248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0,258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0,34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0,59</a:t>
                      </a:r>
                      <a:r>
                        <a:rPr lang="en-US" sz="1100" u="none" strike="noStrike" baseline="0" dirty="0" smtClean="0">
                          <a:effectLst/>
                        </a:rPr>
                        <a:t>%</a:t>
                      </a:r>
                      <a:r>
                        <a:rPr lang="ru-RU" sz="1100" u="none" strike="noStrike" baseline="0" dirty="0" smtClean="0">
                          <a:effectLst/>
                        </a:rPr>
                        <a:t> 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</a:tr>
              <a:tr h="767804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5667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56,67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57,248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0,578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0,34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0,59%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</a:tr>
              <a:tr h="767804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3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5767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57,67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57,248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0,422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0,34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0,59%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</a:tr>
              <a:tr h="767804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5767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57,67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57,248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0,422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0,34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0,59%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</a:tr>
              <a:tr h="767804"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100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5724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57,24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 smtClean="0">
                          <a:effectLst/>
                        </a:rPr>
                        <a:t>57,248</a:t>
                      </a:r>
                      <a:endParaRPr lang="ru-RU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0,008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0,34</a:t>
                      </a:r>
                      <a:endParaRPr lang="ru-RU" sz="11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u="none" strike="noStrike" dirty="0">
                          <a:effectLst/>
                        </a:rPr>
                        <a:t>0,59%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8001" marR="8001" marT="9525" marB="0" anchor="b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Погрешность </a:t>
            </a:r>
            <a:endParaRPr lang="ru-RU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842" y="17588"/>
            <a:ext cx="829298" cy="1035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6136683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6535573"/>
              </p:ext>
            </p:extLst>
          </p:nvPr>
        </p:nvGraphicFramePr>
        <p:xfrm>
          <a:off x="755576" y="1628800"/>
          <a:ext cx="7560840" cy="4502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98753"/>
                <a:gridCol w="1398753"/>
                <a:gridCol w="1398753"/>
                <a:gridCol w="1398753"/>
                <a:gridCol w="1965828"/>
              </a:tblGrid>
              <a:tr h="93610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Объем капли, мм³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Площадь капли, мм²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Толщина капли, мм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Фото </a:t>
                      </a:r>
                      <a:r>
                        <a:rPr lang="ru-RU" baseline="0" dirty="0" smtClean="0"/>
                        <a:t> </a:t>
                      </a:r>
                    </a:p>
                    <a:p>
                      <a:pPr algn="ctr"/>
                      <a:r>
                        <a:rPr lang="ru-RU" dirty="0" smtClean="0"/>
                        <a:t>капли</a:t>
                      </a:r>
                      <a:endParaRPr lang="ru-RU" dirty="0"/>
                    </a:p>
                  </a:txBody>
                  <a:tcPr marL="77709" marR="77709"/>
                </a:tc>
              </a:tr>
              <a:tr h="11039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0,05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238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0,21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 marL="77709" marR="77709"/>
                </a:tc>
              </a:tr>
              <a:tr h="11039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0,05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92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0,54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 marL="77709" marR="77709"/>
                </a:tc>
              </a:tr>
              <a:tr h="1103941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0,05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68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0,73                 </a:t>
                      </a:r>
                      <a:endParaRPr lang="ru-RU" dirty="0"/>
                    </a:p>
                  </a:txBody>
                  <a:tcPr marL="77709" marR="77709"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 smtClean="0"/>
                    </a:p>
                    <a:p>
                      <a:pPr algn="ctr"/>
                      <a:endParaRPr lang="ru-RU" dirty="0"/>
                    </a:p>
                  </a:txBody>
                  <a:tcPr marL="77709" marR="77709"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Вычисления толщины капель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957" y="4941168"/>
            <a:ext cx="1945820" cy="1173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957" y="2564904"/>
            <a:ext cx="1945820" cy="116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957" y="3725014"/>
            <a:ext cx="1945820" cy="12161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0930" y="8037"/>
            <a:ext cx="783524" cy="1044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52765318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7" y="-1873"/>
            <a:ext cx="525365" cy="800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00374581"/>
              </p:ext>
            </p:extLst>
          </p:nvPr>
        </p:nvGraphicFramePr>
        <p:xfrm>
          <a:off x="179512" y="1628800"/>
          <a:ext cx="8784976" cy="522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520280"/>
                <a:gridCol w="2458617"/>
                <a:gridCol w="2509935"/>
              </a:tblGrid>
              <a:tr h="65837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Количество измерений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Тонкая( </a:t>
                      </a:r>
                      <a:r>
                        <a:rPr lang="en-US" dirty="0" smtClean="0"/>
                        <a:t>h=</a:t>
                      </a:r>
                      <a:r>
                        <a:rPr lang="en-US" baseline="0" dirty="0" smtClean="0"/>
                        <a:t> 0,</a:t>
                      </a:r>
                      <a:r>
                        <a:rPr lang="ru-RU" baseline="0" dirty="0" smtClean="0"/>
                        <a:t>21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мм)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 (</a:t>
                      </a:r>
                      <a:r>
                        <a:rPr lang="en-US" dirty="0" smtClean="0"/>
                        <a:t>h= </a:t>
                      </a:r>
                      <a:r>
                        <a:rPr lang="ru-RU" dirty="0" smtClean="0"/>
                        <a:t>0,54мм)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Толстая </a:t>
                      </a:r>
                      <a:r>
                        <a:rPr lang="en-US" dirty="0" smtClean="0"/>
                        <a:t>(h=</a:t>
                      </a:r>
                      <a:r>
                        <a:rPr lang="ru-RU" dirty="0" smtClean="0"/>
                        <a:t> 0,73мм</a:t>
                      </a:r>
                      <a:r>
                        <a:rPr lang="en-US" dirty="0" smtClean="0"/>
                        <a:t> )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24,2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24,2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24,4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24,8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24,8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24,8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24,8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25,2</a:t>
                      </a:r>
                      <a:endParaRPr lang="ru-RU" dirty="0"/>
                    </a:p>
                  </a:txBody>
                  <a:tcPr/>
                </a:tc>
              </a:tr>
              <a:tr h="6566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10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25,2</a:t>
                      </a:r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Температура капель под действием лазерного луча (зеленого)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2573213" cy="25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018862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36270767"/>
              </p:ext>
            </p:extLst>
          </p:nvPr>
        </p:nvGraphicFramePr>
        <p:xfrm>
          <a:off x="179512" y="1628800"/>
          <a:ext cx="8784976" cy="5229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520280"/>
                <a:gridCol w="2458617"/>
                <a:gridCol w="2509935"/>
              </a:tblGrid>
              <a:tr h="658378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Количество измерений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Тонкая( </a:t>
                      </a:r>
                      <a:r>
                        <a:rPr lang="en-US" dirty="0" smtClean="0"/>
                        <a:t>h=</a:t>
                      </a:r>
                      <a:r>
                        <a:rPr lang="en-US" baseline="0" dirty="0" smtClean="0"/>
                        <a:t> 0,</a:t>
                      </a:r>
                      <a:r>
                        <a:rPr lang="ru-RU" baseline="0" dirty="0" smtClean="0"/>
                        <a:t>21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мм)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Средняя (</a:t>
                      </a:r>
                      <a:r>
                        <a:rPr lang="en-US" dirty="0" smtClean="0"/>
                        <a:t>h= </a:t>
                      </a:r>
                      <a:r>
                        <a:rPr lang="ru-RU" dirty="0" smtClean="0"/>
                        <a:t>0,54мм)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Толстая </a:t>
                      </a:r>
                      <a:r>
                        <a:rPr lang="en-US" dirty="0" smtClean="0"/>
                        <a:t>(h=</a:t>
                      </a:r>
                      <a:r>
                        <a:rPr lang="ru-RU" dirty="0" smtClean="0"/>
                        <a:t> 0,73мм</a:t>
                      </a:r>
                      <a:r>
                        <a:rPr lang="en-US" dirty="0" smtClean="0"/>
                        <a:t> )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1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22</a:t>
                      </a:r>
                      <a:r>
                        <a:rPr lang="en-US" dirty="0" smtClean="0"/>
                        <a:t>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2,4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2,4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3,3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2,2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2,1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2,1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2,1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434908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3,1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  <a:tr h="6566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</a:t>
                      </a:r>
                      <a:r>
                        <a:rPr lang="en-US" sz="1100" dirty="0" smtClean="0"/>
                        <a:t>10</a:t>
                      </a:r>
                      <a:endParaRPr lang="ru-RU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25,8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2,7</a:t>
                      </a:r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2,8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Температура капель под действием лазерного луча (красного)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2573213" cy="25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1"/>
            <a:ext cx="562743" cy="836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5911420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4" y="1988840"/>
            <a:ext cx="7408333" cy="3450696"/>
          </a:xfrm>
        </p:spPr>
        <p:txBody>
          <a:bodyPr>
            <a:noAutofit/>
          </a:bodyPr>
          <a:lstStyle/>
          <a:p>
            <a:r>
              <a:rPr lang="en-US" sz="4800" dirty="0" smtClean="0"/>
              <a:t>V=</a:t>
            </a:r>
            <a:r>
              <a:rPr lang="en-US" sz="4800" dirty="0" err="1" smtClean="0"/>
              <a:t>Sh</a:t>
            </a:r>
            <a:endParaRPr lang="en-US" sz="4800" dirty="0" smtClean="0"/>
          </a:p>
          <a:p>
            <a:r>
              <a:rPr lang="en-US" sz="4800" dirty="0" smtClean="0"/>
              <a:t>h=V</a:t>
            </a:r>
            <a:r>
              <a:rPr lang="ru-RU" sz="4800" dirty="0" smtClean="0"/>
              <a:t>/</a:t>
            </a:r>
            <a:r>
              <a:rPr lang="en-US" sz="4800" dirty="0" smtClean="0"/>
              <a:t>S</a:t>
            </a:r>
          </a:p>
          <a:p>
            <a:r>
              <a:rPr lang="en-US" sz="4800" dirty="0" smtClean="0"/>
              <a:t>V=m</a:t>
            </a:r>
            <a:r>
              <a:rPr lang="ru-RU" sz="4800" dirty="0" smtClean="0"/>
              <a:t>/р</a:t>
            </a:r>
          </a:p>
          <a:p>
            <a:r>
              <a:rPr lang="ru-RU" sz="4800" dirty="0" smtClean="0"/>
              <a:t>р=1300 кг/</a:t>
            </a:r>
            <a:r>
              <a:rPr lang="ru-RU" sz="4800" dirty="0"/>
              <a:t>м³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Формулы:</a:t>
            </a:r>
            <a:endParaRPr lang="ru-RU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-38099"/>
            <a:ext cx="1252364" cy="93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01766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675466"/>
            <a:ext cx="7444349" cy="3633853"/>
          </a:xfrm>
        </p:spPr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fotofan.od.ua/article/chto-takoe-lazer</a:t>
            </a:r>
            <a:r>
              <a:rPr lang="ru-RU" dirty="0" smtClean="0"/>
              <a:t>  </a:t>
            </a:r>
          </a:p>
          <a:p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mathus.ru/phys/waveoptics.pdf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vestnikprib.ru/articles/412/412.pdf</a:t>
            </a:r>
            <a:r>
              <a:rPr lang="ru-RU" dirty="0" smtClean="0"/>
              <a:t> </a:t>
            </a:r>
          </a:p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femto.com.ua/articles/part_2/3504.html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Список используемой литературы: 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03540"/>
            <a:ext cx="2000110" cy="16174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883300"/>
            <a:ext cx="1940579" cy="1538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690" y="1"/>
            <a:ext cx="923925" cy="980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1456660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Тёмный соус поглощает </a:t>
            </a:r>
            <a:r>
              <a:rPr lang="ru-RU" dirty="0" smtClean="0"/>
              <a:t>энергию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  <a:endParaRPr lang="ru-RU" dirty="0"/>
          </a:p>
          <a:p>
            <a:r>
              <a:rPr lang="ru-RU" dirty="0" smtClean="0"/>
              <a:t>Когда </a:t>
            </a:r>
            <a:r>
              <a:rPr lang="ru-RU" dirty="0"/>
              <a:t>толщина больше, капля ведёт себя как лупа, собирая </a:t>
            </a:r>
            <a:r>
              <a:rPr lang="ru-RU" dirty="0" smtClean="0"/>
              <a:t>энергию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"/>
            <a:ext cx="878631" cy="980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0902686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считаю, </a:t>
            </a:r>
            <a:r>
              <a:rPr lang="ru-RU" dirty="0" smtClean="0"/>
              <a:t>что капля соевого соуса ведет себя как тепловая линза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366" y="-347"/>
            <a:ext cx="662634" cy="93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4007707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20888"/>
            <a:ext cx="7761185" cy="4853061"/>
          </a:xfrm>
        </p:spPr>
        <p:txBody>
          <a:bodyPr/>
          <a:lstStyle/>
          <a:p>
            <a:r>
              <a:rPr lang="ru-RU" dirty="0" smtClean="0"/>
              <a:t>Выяснить как ведет себя капля соевого соуса под действием лазерного луча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366" y="0"/>
            <a:ext cx="662634" cy="93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373599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708920"/>
            <a:ext cx="7408333" cy="3450696"/>
          </a:xfrm>
        </p:spPr>
        <p:txBody>
          <a:bodyPr/>
          <a:lstStyle/>
          <a:p>
            <a:r>
              <a:rPr lang="ru-RU" dirty="0" smtClean="0"/>
              <a:t>Изучить теорию о тепловых линзах и лазерах</a:t>
            </a:r>
            <a:r>
              <a:rPr lang="en-US" dirty="0" smtClean="0"/>
              <a:t>.</a:t>
            </a:r>
            <a:endParaRPr lang="ru-RU" dirty="0" smtClean="0"/>
          </a:p>
          <a:p>
            <a:r>
              <a:rPr lang="ru-RU" dirty="0" smtClean="0"/>
              <a:t>Провести опыты с каплей соевого соуса</a:t>
            </a:r>
            <a:r>
              <a:rPr lang="en-US" dirty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1366" y="0"/>
            <a:ext cx="662634" cy="93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99979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Также хотим предупредить заранее, у нас было не очень точное оборудование, поэтому наши измерения не могут быть супер точными.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1396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Фокус-это точка в которой пересекаются или фокусируются первоначально параллельные лучи после прохождения через какую либо линзу, в нашем случае собирающую.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Немного теории про фокус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5785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2204864"/>
            <a:ext cx="7408333" cy="3450696"/>
          </a:xfrm>
        </p:spPr>
        <p:txBody>
          <a:bodyPr>
            <a:noAutofit/>
          </a:bodyPr>
          <a:lstStyle/>
          <a:p>
            <a:r>
              <a:rPr lang="ru-RU" sz="1700" dirty="0"/>
              <a:t>Лазер представляет собой оптический </a:t>
            </a:r>
            <a:r>
              <a:rPr lang="ru-RU" sz="1700" dirty="0" smtClean="0"/>
              <a:t>генератор</a:t>
            </a:r>
            <a:r>
              <a:rPr lang="ru-RU" sz="1700" dirty="0"/>
              <a:t>, прибор который излучает узкий пучок света</a:t>
            </a:r>
            <a:r>
              <a:rPr lang="ru-RU" sz="1700" dirty="0" smtClean="0"/>
              <a:t>.</a:t>
            </a:r>
          </a:p>
          <a:p>
            <a:endParaRPr lang="ru-RU" sz="1700" dirty="0" smtClean="0"/>
          </a:p>
          <a:p>
            <a:r>
              <a:rPr lang="ru-RU" sz="1700" dirty="0" smtClean="0"/>
              <a:t>Лазерный </a:t>
            </a:r>
            <a:r>
              <a:rPr lang="ru-RU" sz="1700" dirty="0"/>
              <a:t>луч состоит из квантовых частиц света, это достигается путем принудительной активации атомов прозрачной среды, которая является основой лазерного излучения. Для того, чтобы вызвать лавинообразное </a:t>
            </a:r>
            <a:r>
              <a:rPr lang="ru-RU" sz="1700" dirty="0" smtClean="0"/>
              <a:t>излучение</a:t>
            </a:r>
            <a:r>
              <a:rPr lang="en-US" sz="1700" dirty="0" smtClean="0"/>
              <a:t>, </a:t>
            </a:r>
            <a:r>
              <a:rPr lang="ru-RU" sz="1700" dirty="0" smtClean="0"/>
              <a:t>нужно </a:t>
            </a:r>
            <a:r>
              <a:rPr lang="ru-RU" sz="1700" dirty="0"/>
              <a:t>ударить по атомам этого вещества энергией другого источника, например светом, образующимся при взрыве. Соударяясь с </a:t>
            </a:r>
            <a:r>
              <a:rPr lang="ru-RU" sz="1700" dirty="0" smtClean="0"/>
              <a:t>веществом</a:t>
            </a:r>
            <a:r>
              <a:rPr lang="en-US" sz="1700" dirty="0" smtClean="0"/>
              <a:t> </a:t>
            </a:r>
            <a:r>
              <a:rPr lang="ru-RU" sz="1700" dirty="0" smtClean="0"/>
              <a:t>каждый </a:t>
            </a:r>
            <a:r>
              <a:rPr lang="ru-RU" sz="1700" dirty="0"/>
              <a:t>внешний фотон выбьет из его атомов новый фотон, который будет двигаться с той же силой и в том же направлении и, столкнувшись с новым атомным ядром выбьет новую частицу света. За счет полированных стенок рубина, которые действуют как отражающие зеркала, поток фотонов много раз пройдет этот путь, достигая большой плотности. В этот момент наклон зеркальной поверхности может быть изменен и луч большой энергетической мощности выстреливается наружу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52728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Л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азер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872" y="260648"/>
            <a:ext cx="662634" cy="936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2908389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Свет, создаваемый лазером, относится к тому же виду электромагнитной волновой энергии, что и обычный свет. Но у него есть три характерные </a:t>
            </a:r>
            <a:r>
              <a:rPr lang="ru-RU" dirty="0" smtClean="0"/>
              <a:t>черты</a:t>
            </a:r>
            <a:r>
              <a:rPr lang="ru-RU" dirty="0"/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Все </a:t>
            </a:r>
            <a:r>
              <a:rPr lang="ru-RU" dirty="0"/>
              <a:t>световые волны имеют одинаковую длину. Это значит, что все они одного цвета. Лазер испускает свет только одного чистого цвета</a:t>
            </a:r>
            <a:r>
              <a:rPr lang="ru-RU" dirty="0" smtClean="0"/>
              <a:t>.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Все </a:t>
            </a:r>
            <a:r>
              <a:rPr lang="ru-RU" dirty="0"/>
              <a:t>гребни и подошвы волны одинаковые, равные, как волна гофрированного листового металла</a:t>
            </a:r>
            <a:r>
              <a:rPr lang="ru-RU" dirty="0" smtClean="0"/>
              <a:t>.</a:t>
            </a:r>
            <a:endParaRPr lang="ru-RU" dirty="0"/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Все </a:t>
            </a:r>
            <a:r>
              <a:rPr lang="ru-RU" dirty="0"/>
              <a:t>волны параллельны: они остаются на одном и том же расстоянии друг от друга, независимо от пройденного ими расстояния.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92696"/>
            <a:ext cx="8229600" cy="125272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Лазер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1000" y="31279"/>
            <a:ext cx="713606" cy="1008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03033686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5688632"/>
          </a:xfrm>
        </p:spPr>
        <p:txBody>
          <a:bodyPr>
            <a:normAutofit/>
          </a:bodyPr>
          <a:lstStyle/>
          <a:p>
            <a:r>
              <a:rPr lang="ru-RU" sz="1800" dirty="0"/>
              <a:t>При прохождении светового луча через </a:t>
            </a:r>
            <a:r>
              <a:rPr lang="ru-RU" sz="1800" dirty="0" smtClean="0"/>
              <a:t>вещество возникает </a:t>
            </a:r>
            <a:r>
              <a:rPr lang="ru-RU" sz="1800" dirty="0"/>
              <a:t>неоднородность температуры по сечению, что приводит к появлению в </a:t>
            </a:r>
            <a:r>
              <a:rPr lang="ru-RU" sz="1800" dirty="0" smtClean="0"/>
              <a:t>веществе так </a:t>
            </a:r>
            <a:r>
              <a:rPr lang="ru-RU" sz="1800" dirty="0"/>
              <a:t>называемой тепловой линзы. Этим термином называется возникающая при нагреве </a:t>
            </a:r>
            <a:r>
              <a:rPr lang="ru-RU" sz="1800" dirty="0" smtClean="0"/>
              <a:t>вещества оптическая </a:t>
            </a:r>
            <a:r>
              <a:rPr lang="ru-RU" sz="1800" dirty="0"/>
              <a:t>неоднородность, которая по своему действию на световой пучок аналогична линзе.</a:t>
            </a:r>
          </a:p>
          <a:p>
            <a:r>
              <a:rPr lang="ru-RU" sz="1800" dirty="0"/>
              <a:t>Возникает эффект теплового выпучивания торцов активного элемента, в результате которого поверхность торцов приобретает выпуклую форму, подобную обычной линзе. Выпучивание обусловлено неравномерностью прогрева элемента по сечению и соответственно неравномерным продольным </a:t>
            </a:r>
            <a:r>
              <a:rPr lang="ru-RU" sz="1800" dirty="0" smtClean="0"/>
              <a:t>расширением вещества. </a:t>
            </a:r>
          </a:p>
          <a:p>
            <a:r>
              <a:rPr lang="ru-RU" sz="1800" dirty="0" smtClean="0"/>
              <a:t>Центр </a:t>
            </a:r>
            <a:r>
              <a:rPr lang="ru-RU" sz="1800" dirty="0"/>
              <a:t>нагревается сильнее, чем </a:t>
            </a:r>
            <a:r>
              <a:rPr lang="ru-RU" sz="1800" dirty="0" smtClean="0"/>
              <a:t>края, и </a:t>
            </a:r>
            <a:r>
              <a:rPr lang="ru-RU" sz="1800" dirty="0"/>
              <a:t>поэтому удлиняется больше, что и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       приводит </a:t>
            </a:r>
            <a:r>
              <a:rPr lang="ru-RU" sz="1800" dirty="0"/>
              <a:t>к выпучиванию торцов. </a:t>
            </a:r>
            <a:r>
              <a:rPr lang="ru-RU" sz="1800" dirty="0" smtClean="0"/>
              <a:t>Проходя </a:t>
            </a:r>
            <a:r>
              <a:rPr lang="ru-RU" sz="1800" dirty="0"/>
              <a:t>через такие торцы, </a:t>
            </a:r>
            <a:r>
              <a:rPr lang="ru-RU" sz="1800" dirty="0" smtClean="0"/>
              <a:t>световой                   пучок </a:t>
            </a:r>
            <a:r>
              <a:rPr lang="ru-RU" sz="1800" dirty="0"/>
              <a:t>фокусируется. 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Тепловая линза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537" y="5078413"/>
            <a:ext cx="6621463" cy="177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3895" y="0"/>
            <a:ext cx="720105" cy="1017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60965785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487</TotalTime>
  <Words>930</Words>
  <Application>Microsoft Office PowerPoint</Application>
  <PresentationFormat>Экран (4:3)</PresentationFormat>
  <Paragraphs>210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Волна</vt:lpstr>
      <vt:lpstr>Соевая Линза</vt:lpstr>
      <vt:lpstr>Гипотеза</vt:lpstr>
      <vt:lpstr>Цель работы</vt:lpstr>
      <vt:lpstr>Задачи:</vt:lpstr>
      <vt:lpstr>Слайд 5</vt:lpstr>
      <vt:lpstr>Немного теории про фокус</vt:lpstr>
      <vt:lpstr>Лазер</vt:lpstr>
      <vt:lpstr>Лазер</vt:lpstr>
      <vt:lpstr>Тепловая линза</vt:lpstr>
      <vt:lpstr>Слайд 10</vt:lpstr>
      <vt:lpstr>Оборудование </vt:lpstr>
      <vt:lpstr>Дифракция </vt:lpstr>
      <vt:lpstr>Погрешность </vt:lpstr>
      <vt:lpstr>Вычисления толщины капель</vt:lpstr>
      <vt:lpstr>Температура капель под действием лазерного луча (зеленого)</vt:lpstr>
      <vt:lpstr>Температура капель под действием лазерного луча (красного)</vt:lpstr>
      <vt:lpstr>Формулы:</vt:lpstr>
      <vt:lpstr>Список используемой литературы: </vt:lpstr>
      <vt:lpstr>Выводы: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Moi</dc:creator>
  <cp:lastModifiedBy>Admin</cp:lastModifiedBy>
  <cp:revision>47</cp:revision>
  <dcterms:created xsi:type="dcterms:W3CDTF">2018-11-13T17:09:45Z</dcterms:created>
  <dcterms:modified xsi:type="dcterms:W3CDTF">2019-12-20T07:59:23Z</dcterms:modified>
</cp:coreProperties>
</file>