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76" r:id="rId3"/>
    <p:sldId id="264" r:id="rId4"/>
    <p:sldId id="265" r:id="rId5"/>
    <p:sldId id="266" r:id="rId6"/>
    <p:sldId id="268" r:id="rId7"/>
    <p:sldId id="267" r:id="rId8"/>
    <p:sldId id="275" r:id="rId9"/>
    <p:sldId id="257" r:id="rId10"/>
    <p:sldId id="278" r:id="rId11"/>
    <p:sldId id="270" r:id="rId12"/>
    <p:sldId id="25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0" autoAdjust="0"/>
    <p:restoredTop sz="94622" autoAdjust="0"/>
  </p:normalViewPr>
  <p:slideViewPr>
    <p:cSldViewPr>
      <p:cViewPr varScale="1">
        <p:scale>
          <a:sx n="67" d="100"/>
          <a:sy n="67" d="100"/>
        </p:scale>
        <p:origin x="-40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0244A-0602-4A5A-90EE-82C2C0D6B4F0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1E9145-8A60-4F71-86F1-287FAC1C485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E9145-8A60-4F71-86F1-287FAC1C485B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00346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021266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44104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69645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925050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90867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983898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282867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56881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419023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7564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54171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5.pn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ПРЕЗЕНТАЦИЯ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sz="3200" b="1" dirty="0">
                <a:solidFill>
                  <a:srgbClr val="FF0000"/>
                </a:solidFill>
              </a:rPr>
              <a:t>  </a:t>
            </a:r>
            <a:r>
              <a:rPr lang="ru-RU" sz="3200" b="1" dirty="0" smtClean="0">
                <a:solidFill>
                  <a:srgbClr val="FF0000"/>
                </a:solidFill>
              </a:rPr>
              <a:t>в младший дошкольный возраст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«Учим геометрические фигуры»</a:t>
            </a:r>
            <a:b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/>
            </a:r>
            <a:b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ru-RU" sz="2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Подготовила:</a:t>
            </a:r>
            <a:br>
              <a:rPr lang="ru-RU" sz="2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</a:br>
            <a:r>
              <a:rPr lang="ru-RU" sz="24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Бахолдина</a:t>
            </a:r>
            <a:r>
              <a:rPr lang="ru-RU" sz="2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 О.И.</a:t>
            </a:r>
            <a:br>
              <a:rPr lang="ru-RU" sz="2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</a:br>
            <a:r>
              <a:rPr lang="ru-RU" sz="2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воспитатель Д/С №8</a:t>
            </a:r>
            <a:br>
              <a:rPr lang="ru-RU" sz="2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</a:br>
            <a:r>
              <a:rPr lang="ru-RU" sz="24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г.Острогожска</a:t>
            </a:r>
            <a:endParaRPr lang="ru-RU" sz="24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99392"/>
            <a:ext cx="9144000" cy="6957392"/>
          </a:xfrm>
          <a:prstGeom prst="rect">
            <a:avLst/>
          </a:prstGeom>
        </p:spPr>
      </p:pic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79512" y="188640"/>
            <a:ext cx="8784976" cy="4680520"/>
          </a:xfrm>
          <a:solidFill>
            <a:srgbClr val="FFFF00"/>
          </a:solidFill>
        </p:spPr>
        <p:txBody>
          <a:bodyPr>
            <a:normAutofit fontScale="62500" lnSpcReduction="20000"/>
          </a:bodyPr>
          <a:lstStyle/>
          <a:p>
            <a:endParaRPr lang="ru-RU" sz="4100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  <a:t>АОУ «Детский сад № 4 «Рябинка»</a:t>
            </a:r>
            <a: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  <a:t/>
            </a:r>
            <a:br>
              <a:rPr lang="ru-RU" b="1" dirty="0" smtClean="0">
                <a:solidFill>
                  <a:srgbClr val="FF0000"/>
                </a:solidFill>
                <a:latin typeface="Bookman Old Style" pitchFamily="18" charset="0"/>
              </a:rPr>
            </a:br>
            <a:endParaRPr lang="ru-RU" b="1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latin typeface="Bookman Old Style" pitchFamily="18" charset="0"/>
              </a:rPr>
              <a:t>  (Обучающая презентация для младшего дошкольного возраста 3-4 года)</a:t>
            </a:r>
            <a:r>
              <a:rPr lang="ru-RU" b="1" dirty="0" smtClean="0">
                <a:latin typeface="Bookman Old Style" pitchFamily="18" charset="0"/>
              </a:rPr>
              <a:t/>
            </a:r>
            <a:br>
              <a:rPr lang="ru-RU" b="1" dirty="0" smtClean="0">
                <a:latin typeface="Bookman Old Style" pitchFamily="18" charset="0"/>
              </a:rPr>
            </a:br>
            <a:r>
              <a:rPr lang="ru-RU" sz="69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Bookman Old Style" pitchFamily="18" charset="0"/>
              </a:rPr>
              <a:t> «Учим геометрические фигуры»</a:t>
            </a:r>
            <a:br>
              <a:rPr lang="ru-RU" sz="69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Bookman Old Style" pitchFamily="18" charset="0"/>
              </a:rPr>
            </a:br>
            <a:endParaRPr lang="ru-RU" sz="6900" b="1" dirty="0" smtClean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Bookman Old Style" pitchFamily="18" charset="0"/>
            </a:endParaRPr>
          </a:p>
          <a:p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Bookman Old Style" pitchFamily="18" charset="0"/>
            </a:endParaRPr>
          </a:p>
          <a:p>
            <a: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Bookman Old Style" pitchFamily="18" charset="0"/>
              </a:rPr>
              <a:t/>
            </a:r>
            <a:br>
              <a:rPr lang="ru-RU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Bookman Old Style" pitchFamily="18" charset="0"/>
              </a:rPr>
            </a:br>
            <a:r>
              <a:rPr lang="ru-RU" sz="46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latin typeface="Bookman Old Style" pitchFamily="18" charset="0"/>
              </a:rPr>
              <a:t>Подготовила:</a:t>
            </a:r>
            <a:br>
              <a:rPr lang="ru-RU" sz="46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latin typeface="Bookman Old Style" pitchFamily="18" charset="0"/>
              </a:rPr>
            </a:br>
            <a:r>
              <a:rPr lang="ru-RU" sz="46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latin typeface="Bookman Old Style" pitchFamily="18" charset="0"/>
              </a:rPr>
              <a:t>Алёхина </a:t>
            </a:r>
            <a:r>
              <a:rPr lang="ru-RU" sz="46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latin typeface="Bookman Old Style" pitchFamily="18" charset="0"/>
              </a:rPr>
              <a:t>Н</a:t>
            </a:r>
            <a:r>
              <a:rPr lang="ru-RU" sz="46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latin typeface="Bookman Old Style" pitchFamily="18" charset="0"/>
              </a:rPr>
              <a:t>ина </a:t>
            </a:r>
            <a:r>
              <a:rPr lang="ru-RU" sz="46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latin typeface="Bookman Old Style" pitchFamily="18" charset="0"/>
              </a:rPr>
              <a:t>С</a:t>
            </a:r>
            <a:r>
              <a:rPr lang="ru-RU" sz="460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0070C0"/>
                </a:solidFill>
                <a:latin typeface="Bookman Old Style" pitchFamily="18" charset="0"/>
              </a:rPr>
              <a:t>ергеевна</a:t>
            </a:r>
            <a:endParaRPr lang="ru-RU" sz="4600" dirty="0" smtClean="0">
              <a:solidFill>
                <a:srgbClr val="0070C0"/>
              </a:solidFill>
              <a:latin typeface="Bookman Old Style" pitchFamily="18" charset="0"/>
            </a:endParaRPr>
          </a:p>
          <a:p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3421886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11" y="0"/>
            <a:ext cx="918051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739115" y="188914"/>
            <a:ext cx="5929229" cy="744810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Д/И «Какой фигуры не хватает?»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7" name="Picture 2" descr="H:\ПРЕЗЕНТАЦИИ\Материал ФИГУРЫ\img1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8521" t="18924" r="28209" b="16892"/>
          <a:stretch/>
        </p:blipFill>
        <p:spPr bwMode="auto">
          <a:xfrm>
            <a:off x="2797152" y="1443745"/>
            <a:ext cx="4104456" cy="37089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Картинки по запросу Предметы, похожие на овал,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2711" r="70482" b="4078"/>
          <a:stretch/>
        </p:blipFill>
        <p:spPr bwMode="auto">
          <a:xfrm>
            <a:off x="0" y="3671253"/>
            <a:ext cx="2797152" cy="3051859"/>
          </a:xfrm>
          <a:prstGeom prst="ellipse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:\ПРЕЗЕНТАЦИИ\Материал ФИГУРЫ\img1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2146" t="77068" r="6639" b="9225"/>
          <a:stretch/>
        </p:blipFill>
        <p:spPr bwMode="auto">
          <a:xfrm>
            <a:off x="3275856" y="5894367"/>
            <a:ext cx="864096" cy="7920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93724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2344" y="0"/>
            <a:ext cx="918051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>
          <a:xfrm>
            <a:off x="395535" y="37057"/>
            <a:ext cx="8604447" cy="1087687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Д\И «Из каких геометрических фигур построен дом?»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6" name="Picture 2" descr="H:\Материал ФИГУРЫ\slide_7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l="20504" t="19118" r="7199" b="6838"/>
          <a:stretch/>
        </p:blipFill>
        <p:spPr bwMode="auto">
          <a:xfrm>
            <a:off x="1370561" y="620688"/>
            <a:ext cx="7740860" cy="60321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Картинки по запросу Предметы, похожие на овал,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2711" r="70482" b="4078"/>
          <a:stretch/>
        </p:blipFill>
        <p:spPr bwMode="auto">
          <a:xfrm>
            <a:off x="107504" y="4366789"/>
            <a:ext cx="2095211" cy="2286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3990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l="2447" t="1561" r="1703" b="2128"/>
          <a:stretch/>
        </p:blipFill>
        <p:spPr bwMode="auto">
          <a:xfrm>
            <a:off x="0" y="-10290"/>
            <a:ext cx="9144000" cy="6890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559706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2445"/>
            <a:ext cx="918051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H:\Материал ФИГУРЫ\fig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l="67857" t="52231"/>
          <a:stretch/>
        </p:blipFill>
        <p:spPr bwMode="auto">
          <a:xfrm>
            <a:off x="194329" y="188640"/>
            <a:ext cx="3153536" cy="261945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http://little.com.ua/images/stories/useful/krug.jpg"/>
          <p:cNvPicPr/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010" t="8602" r="8995" b="8592"/>
          <a:stretch/>
        </p:blipFill>
        <p:spPr bwMode="auto">
          <a:xfrm>
            <a:off x="6804248" y="651753"/>
            <a:ext cx="1882553" cy="1841143"/>
          </a:xfrm>
          <a:prstGeom prst="ellipse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3357592" y="188640"/>
            <a:ext cx="3428985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dirty="0" smtClean="0">
                <a:latin typeface="Bookman Old Style" pitchFamily="18" charset="0"/>
              </a:rPr>
              <a:t>Круг</a:t>
            </a:r>
            <a:r>
              <a:rPr lang="ru-RU" dirty="0">
                <a:latin typeface="Bookman Old Style" pitchFamily="18" charset="0"/>
              </a:rPr>
              <a:t/>
            </a:r>
            <a:br>
              <a:rPr lang="ru-RU" dirty="0">
                <a:latin typeface="Bookman Old Style" pitchFamily="18" charset="0"/>
              </a:rPr>
            </a:br>
            <a:r>
              <a:rPr lang="ru-RU" dirty="0">
                <a:latin typeface="Bookman Old Style" pitchFamily="18" charset="0"/>
              </a:rPr>
              <a:t>Круглый круг похож на мячик,</a:t>
            </a:r>
            <a:br>
              <a:rPr lang="ru-RU" dirty="0">
                <a:latin typeface="Bookman Old Style" pitchFamily="18" charset="0"/>
              </a:rPr>
            </a:br>
            <a:r>
              <a:rPr lang="ru-RU" dirty="0">
                <a:latin typeface="Bookman Old Style" pitchFamily="18" charset="0"/>
              </a:rPr>
              <a:t>Он по небу солнцем скачет.</a:t>
            </a:r>
            <a:br>
              <a:rPr lang="ru-RU" dirty="0">
                <a:latin typeface="Bookman Old Style" pitchFamily="18" charset="0"/>
              </a:rPr>
            </a:br>
            <a:r>
              <a:rPr lang="ru-RU" dirty="0">
                <a:latin typeface="Bookman Old Style" pitchFamily="18" charset="0"/>
              </a:rPr>
              <a:t>Круглый словно диск луны,</a:t>
            </a:r>
            <a:br>
              <a:rPr lang="ru-RU" dirty="0">
                <a:latin typeface="Bookman Old Style" pitchFamily="18" charset="0"/>
              </a:rPr>
            </a:br>
            <a:r>
              <a:rPr lang="ru-RU" dirty="0">
                <a:latin typeface="Bookman Old Style" pitchFamily="18" charset="0"/>
              </a:rPr>
              <a:t>Как </a:t>
            </a:r>
            <a:r>
              <a:rPr lang="ru-RU" dirty="0" err="1">
                <a:latin typeface="Bookman Old Style" pitchFamily="18" charset="0"/>
              </a:rPr>
              <a:t>бабулины</a:t>
            </a:r>
            <a:r>
              <a:rPr lang="ru-RU" dirty="0">
                <a:latin typeface="Bookman Old Style" pitchFamily="18" charset="0"/>
              </a:rPr>
              <a:t> блины</a:t>
            </a:r>
            <a:r>
              <a:rPr lang="ru-RU" dirty="0" smtClean="0">
                <a:latin typeface="Bookman Old Style" pitchFamily="18" charset="0"/>
              </a:rPr>
              <a:t>,</a:t>
            </a:r>
            <a:r>
              <a:rPr lang="ru-RU" dirty="0">
                <a:latin typeface="Bookman Old Style" pitchFamily="18" charset="0"/>
              </a:rPr>
              <a:t/>
            </a:r>
            <a:br>
              <a:rPr lang="ru-RU" dirty="0">
                <a:latin typeface="Bookman Old Style" pitchFamily="18" charset="0"/>
              </a:rPr>
            </a:br>
            <a:r>
              <a:rPr lang="ru-RU" dirty="0">
                <a:latin typeface="Bookman Old Style" pitchFamily="18" charset="0"/>
              </a:rPr>
              <a:t>Как тарелка, как венок,</a:t>
            </a:r>
            <a:br>
              <a:rPr lang="ru-RU" dirty="0">
                <a:latin typeface="Bookman Old Style" pitchFamily="18" charset="0"/>
              </a:rPr>
            </a:br>
            <a:r>
              <a:rPr lang="ru-RU" dirty="0">
                <a:latin typeface="Bookman Old Style" pitchFamily="18" charset="0"/>
              </a:rPr>
              <a:t>Как веселый колобок,</a:t>
            </a:r>
            <a:br>
              <a:rPr lang="ru-RU" dirty="0">
                <a:latin typeface="Bookman Old Style" pitchFamily="18" charset="0"/>
              </a:rPr>
            </a:br>
            <a:r>
              <a:rPr lang="ru-RU" dirty="0">
                <a:latin typeface="Bookman Old Style" pitchFamily="18" charset="0"/>
              </a:rPr>
              <a:t>Как колеса, как колечки,</a:t>
            </a:r>
            <a:br>
              <a:rPr lang="ru-RU" dirty="0">
                <a:latin typeface="Bookman Old Style" pitchFamily="18" charset="0"/>
              </a:rPr>
            </a:br>
            <a:r>
              <a:rPr lang="ru-RU" dirty="0">
                <a:latin typeface="Bookman Old Style" pitchFamily="18" charset="0"/>
              </a:rPr>
              <a:t>Как пирог из теплой печки!</a:t>
            </a:r>
            <a:br>
              <a:rPr lang="ru-RU" dirty="0">
                <a:latin typeface="Bookman Old Style" pitchFamily="18" charset="0"/>
              </a:rPr>
            </a:br>
            <a:endParaRPr lang="ru-RU" dirty="0">
              <a:latin typeface="Bookman Old Style" pitchFamily="18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9806" t="54757" r="3036" b="22621"/>
          <a:stretch/>
        </p:blipFill>
        <p:spPr bwMode="auto">
          <a:xfrm>
            <a:off x="5227449" y="4738559"/>
            <a:ext cx="1545876" cy="1528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H:\ПРЕЗЕНТАЦИИ\Материал ФИГУРЫ\0010-010-Geometricheskie-figury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9560" t="36374" r="42260" b="41590"/>
          <a:stretch/>
        </p:blipFill>
        <p:spPr bwMode="auto">
          <a:xfrm>
            <a:off x="6715140" y="3214686"/>
            <a:ext cx="1643630" cy="14942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:\ПРЕЗЕНТАЦИИ\Материал ФИГУРЫ\0010-010-Geometricheskie-figury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6448" t="50299" r="60628" b="15541"/>
          <a:stretch/>
        </p:blipFill>
        <p:spPr bwMode="auto">
          <a:xfrm>
            <a:off x="2786050" y="3643314"/>
            <a:ext cx="1272560" cy="142227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Картинки по запросу Предметы, похожие на овал,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2395" r="70482" b="4310"/>
          <a:stretch/>
        </p:blipFill>
        <p:spPr bwMode="auto">
          <a:xfrm>
            <a:off x="194329" y="4392471"/>
            <a:ext cx="2116976" cy="23142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19374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11" y="0"/>
            <a:ext cx="918051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H:\Материал ФИГУРЫ\fig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l="34525" t="52286" r="33601"/>
          <a:stretch/>
        </p:blipFill>
        <p:spPr bwMode="auto">
          <a:xfrm>
            <a:off x="251520" y="548680"/>
            <a:ext cx="2448272" cy="20882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http://little.com.ua/images/stories/useful/kvadr.jpg"/>
          <p:cNvPicPr/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8752" t="21545" r="15489" b="15894"/>
          <a:stretch/>
        </p:blipFill>
        <p:spPr bwMode="auto">
          <a:xfrm>
            <a:off x="7092280" y="428975"/>
            <a:ext cx="1656184" cy="160756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3059832" y="216313"/>
            <a:ext cx="331236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dirty="0" smtClean="0">
                <a:latin typeface="Bookman Old Style" pitchFamily="18" charset="0"/>
              </a:rPr>
              <a:t>Квадрат</a:t>
            </a:r>
            <a:r>
              <a:rPr lang="ru-RU" dirty="0">
                <a:latin typeface="Bookman Old Style" pitchFamily="18" charset="0"/>
              </a:rPr>
              <a:t/>
            </a:r>
            <a:br>
              <a:rPr lang="ru-RU" dirty="0">
                <a:latin typeface="Bookman Old Style" pitchFamily="18" charset="0"/>
              </a:rPr>
            </a:br>
            <a:r>
              <a:rPr lang="ru-RU" dirty="0">
                <a:latin typeface="Bookman Old Style" pitchFamily="18" charset="0"/>
              </a:rPr>
              <a:t>Словно стол </a:t>
            </a:r>
            <a:r>
              <a:rPr lang="ru-RU" dirty="0" smtClean="0">
                <a:latin typeface="Bookman Old Style" pitchFamily="18" charset="0"/>
              </a:rPr>
              <a:t>стоит квадрат</a:t>
            </a:r>
            <a:r>
              <a:rPr lang="ru-RU" dirty="0">
                <a:latin typeface="Bookman Old Style" pitchFamily="18" charset="0"/>
              </a:rPr>
              <a:t>.</a:t>
            </a:r>
            <a:br>
              <a:rPr lang="ru-RU" dirty="0">
                <a:latin typeface="Bookman Old Style" pitchFamily="18" charset="0"/>
              </a:rPr>
            </a:br>
            <a:r>
              <a:rPr lang="ru-RU" dirty="0">
                <a:latin typeface="Bookman Old Style" pitchFamily="18" charset="0"/>
              </a:rPr>
              <a:t>Он гостям обычно рад.</a:t>
            </a:r>
            <a:br>
              <a:rPr lang="ru-RU" dirty="0">
                <a:latin typeface="Bookman Old Style" pitchFamily="18" charset="0"/>
              </a:rPr>
            </a:br>
            <a:r>
              <a:rPr lang="ru-RU" dirty="0">
                <a:latin typeface="Bookman Old Style" pitchFamily="18" charset="0"/>
              </a:rPr>
              <a:t>Он квадратное печенье</a:t>
            </a:r>
            <a:br>
              <a:rPr lang="ru-RU" dirty="0">
                <a:latin typeface="Bookman Old Style" pitchFamily="18" charset="0"/>
              </a:rPr>
            </a:br>
            <a:r>
              <a:rPr lang="ru-RU" dirty="0">
                <a:latin typeface="Bookman Old Style" pitchFamily="18" charset="0"/>
              </a:rPr>
              <a:t>Положил для угощенья</a:t>
            </a:r>
            <a:r>
              <a:rPr lang="ru-RU" dirty="0" smtClean="0">
                <a:latin typeface="Bookman Old Style" pitchFamily="18" charset="0"/>
              </a:rPr>
              <a:t>.</a:t>
            </a:r>
            <a:r>
              <a:rPr lang="ru-RU" dirty="0">
                <a:latin typeface="Bookman Old Style" pitchFamily="18" charset="0"/>
              </a:rPr>
              <a:t/>
            </a:r>
            <a:br>
              <a:rPr lang="ru-RU" dirty="0">
                <a:latin typeface="Bookman Old Style" pitchFamily="18" charset="0"/>
              </a:rPr>
            </a:br>
            <a:r>
              <a:rPr lang="ru-RU" dirty="0">
                <a:latin typeface="Bookman Old Style" pitchFamily="18" charset="0"/>
              </a:rPr>
              <a:t>Он - квадратная корзина</a:t>
            </a:r>
            <a:br>
              <a:rPr lang="ru-RU" dirty="0">
                <a:latin typeface="Bookman Old Style" pitchFamily="18" charset="0"/>
              </a:rPr>
            </a:br>
            <a:r>
              <a:rPr lang="ru-RU" dirty="0">
                <a:latin typeface="Bookman Old Style" pitchFamily="18" charset="0"/>
              </a:rPr>
              <a:t>И квадратная картина.</a:t>
            </a:r>
            <a:br>
              <a:rPr lang="ru-RU" dirty="0">
                <a:latin typeface="Bookman Old Style" pitchFamily="18" charset="0"/>
              </a:rPr>
            </a:br>
            <a:r>
              <a:rPr lang="ru-RU" dirty="0">
                <a:latin typeface="Bookman Old Style" pitchFamily="18" charset="0"/>
              </a:rPr>
              <a:t>Все четыре стороны</a:t>
            </a:r>
            <a:br>
              <a:rPr lang="ru-RU" dirty="0">
                <a:latin typeface="Bookman Old Style" pitchFamily="18" charset="0"/>
              </a:rPr>
            </a:br>
            <a:r>
              <a:rPr lang="ru-RU" dirty="0">
                <a:latin typeface="Bookman Old Style" pitchFamily="18" charset="0"/>
              </a:rPr>
              <a:t>У квадратика равны.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2153" t="20181" r="5796" b="64732"/>
          <a:stretch/>
        </p:blipFill>
        <p:spPr bwMode="auto">
          <a:xfrm>
            <a:off x="6401744" y="3920215"/>
            <a:ext cx="1476164" cy="1386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605" t="71318" r="73786" b="6623"/>
          <a:stretch/>
        </p:blipFill>
        <p:spPr bwMode="auto">
          <a:xfrm>
            <a:off x="3214678" y="3286124"/>
            <a:ext cx="2027012" cy="17102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Картинки по запросу Предметы, похожие на овал,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2711" r="70482" b="4078"/>
          <a:stretch/>
        </p:blipFill>
        <p:spPr bwMode="auto">
          <a:xfrm>
            <a:off x="244540" y="4163438"/>
            <a:ext cx="2095211" cy="2286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94153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26" y="21338"/>
            <a:ext cx="918051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:\Материал ФИГУРЫ\fig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l="33806" r="34320" b="50000"/>
          <a:stretch/>
        </p:blipFill>
        <p:spPr bwMode="auto">
          <a:xfrm>
            <a:off x="179512" y="167967"/>
            <a:ext cx="2569617" cy="225292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http://little.com.ua/images/stories/useful/oval.jpg"/>
          <p:cNvPicPr/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6418" t="31175" r="13213" b="26610"/>
          <a:stretch/>
        </p:blipFill>
        <p:spPr bwMode="auto">
          <a:xfrm>
            <a:off x="6444208" y="167967"/>
            <a:ext cx="2568102" cy="1354643"/>
          </a:xfrm>
          <a:prstGeom prst="ellipse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3199782" y="167967"/>
            <a:ext cx="3158168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dirty="0" smtClean="0">
                <a:latin typeface="Bookman Old Style" pitchFamily="18" charset="0"/>
              </a:rPr>
              <a:t>Овал</a:t>
            </a:r>
            <a:endParaRPr lang="ru-RU" sz="2400" dirty="0">
              <a:latin typeface="Bookman Old Style" pitchFamily="18" charset="0"/>
            </a:endParaRPr>
          </a:p>
          <a:p>
            <a:r>
              <a:rPr lang="ru-RU" dirty="0">
                <a:latin typeface="Bookman Old Style" pitchFamily="18" charset="0"/>
              </a:rPr>
              <a:t>С высоты кружок упал.</a:t>
            </a:r>
            <a:br>
              <a:rPr lang="ru-RU" dirty="0">
                <a:latin typeface="Bookman Old Style" pitchFamily="18" charset="0"/>
              </a:rPr>
            </a:br>
            <a:r>
              <a:rPr lang="ru-RU" dirty="0">
                <a:latin typeface="Bookman Old Style" pitchFamily="18" charset="0"/>
              </a:rPr>
              <a:t>Он теперь не круг – овал!</a:t>
            </a:r>
            <a:br>
              <a:rPr lang="ru-RU" dirty="0">
                <a:latin typeface="Bookman Old Style" pitchFamily="18" charset="0"/>
              </a:rPr>
            </a:br>
            <a:r>
              <a:rPr lang="ru-RU" dirty="0">
                <a:latin typeface="Bookman Old Style" pitchFamily="18" charset="0"/>
              </a:rPr>
              <a:t>Он овальный, как жучок,</a:t>
            </a:r>
            <a:br>
              <a:rPr lang="ru-RU" dirty="0">
                <a:latin typeface="Bookman Old Style" pitchFamily="18" charset="0"/>
              </a:rPr>
            </a:br>
            <a:r>
              <a:rPr lang="ru-RU" dirty="0">
                <a:latin typeface="Bookman Old Style" pitchFamily="18" charset="0"/>
              </a:rPr>
              <a:t>Он похож на кабачок</a:t>
            </a:r>
            <a:r>
              <a:rPr lang="ru-RU" dirty="0" smtClean="0">
                <a:latin typeface="Bookman Old Style" pitchFamily="18" charset="0"/>
              </a:rPr>
              <a:t>,</a:t>
            </a:r>
            <a:r>
              <a:rPr lang="ru-RU" dirty="0">
                <a:latin typeface="Bookman Old Style" pitchFamily="18" charset="0"/>
              </a:rPr>
              <a:t/>
            </a:r>
            <a:br>
              <a:rPr lang="ru-RU" dirty="0">
                <a:latin typeface="Bookman Old Style" pitchFamily="18" charset="0"/>
              </a:rPr>
            </a:br>
            <a:r>
              <a:rPr lang="ru-RU" dirty="0">
                <a:latin typeface="Bookman Old Style" pitchFamily="18" charset="0"/>
              </a:rPr>
              <a:t>На  глаза и на картошку,</a:t>
            </a:r>
            <a:br>
              <a:rPr lang="ru-RU" dirty="0">
                <a:latin typeface="Bookman Old Style" pitchFamily="18" charset="0"/>
              </a:rPr>
            </a:br>
            <a:r>
              <a:rPr lang="ru-RU" dirty="0">
                <a:latin typeface="Bookman Old Style" pitchFamily="18" charset="0"/>
              </a:rPr>
              <a:t>А еще похож на ложку,</a:t>
            </a:r>
            <a:br>
              <a:rPr lang="ru-RU" dirty="0">
                <a:latin typeface="Bookman Old Style" pitchFamily="18" charset="0"/>
              </a:rPr>
            </a:br>
            <a:r>
              <a:rPr lang="ru-RU" dirty="0">
                <a:latin typeface="Bookman Old Style" pitchFamily="18" charset="0"/>
              </a:rPr>
              <a:t>На орех и на яйцо,</a:t>
            </a:r>
            <a:br>
              <a:rPr lang="ru-RU" dirty="0">
                <a:latin typeface="Bookman Old Style" pitchFamily="18" charset="0"/>
              </a:rPr>
            </a:br>
            <a:r>
              <a:rPr lang="ru-RU" dirty="0">
                <a:latin typeface="Bookman Old Style" pitchFamily="18" charset="0"/>
              </a:rPr>
              <a:t>На овальное лицо!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9" name="Picture 2" descr="Картинки по запросу Предметы, похожие на овал,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7421" t="49399" r="9135" b="6855"/>
          <a:stretch/>
        </p:blipFill>
        <p:spPr bwMode="auto">
          <a:xfrm>
            <a:off x="3714744" y="2857690"/>
            <a:ext cx="2361590" cy="330494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Картинки по запросу Предметы, похожие на овал,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0256" r="70482" b="3665"/>
          <a:stretch/>
        </p:blipFill>
        <p:spPr bwMode="auto">
          <a:xfrm>
            <a:off x="323528" y="4524484"/>
            <a:ext cx="1819275" cy="21167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Картинки по запросу Предметы, похожие на овал,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7755" t="20762" r="7593" b="53640"/>
          <a:stretch/>
        </p:blipFill>
        <p:spPr bwMode="auto">
          <a:xfrm>
            <a:off x="6588224" y="2397197"/>
            <a:ext cx="1906772" cy="10564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37701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</p:nvPr>
        </p:nvGraphicFramePr>
        <p:xfrm>
          <a:off x="457200" y="2796381"/>
          <a:ext cx="8229600" cy="2133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fontAlgn="base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350">
                          <a:effectLst/>
                        </a:rPr>
                        <a:t>Треугольник</a:t>
                      </a:r>
                      <a:br>
                        <a:rPr lang="ru-RU" sz="1350">
                          <a:effectLst/>
                        </a:rPr>
                      </a:br>
                      <a:endParaRPr lang="ru-RU" sz="1100">
                        <a:effectLst/>
                      </a:endParaRPr>
                    </a:p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Треугольный треугольник</a:t>
                      </a:r>
                      <a:br>
                        <a:rPr lang="ru-RU" sz="1000">
                          <a:effectLst/>
                        </a:rPr>
                      </a:br>
                      <a:r>
                        <a:rPr lang="ru-RU" sz="1000">
                          <a:effectLst/>
                        </a:rPr>
                        <a:t>Угловатый своевольник.</a:t>
                      </a:r>
                      <a:br>
                        <a:rPr lang="ru-RU" sz="1000">
                          <a:effectLst/>
                        </a:rPr>
                      </a:br>
                      <a:r>
                        <a:rPr lang="ru-RU" sz="1000">
                          <a:effectLst/>
                        </a:rPr>
                        <a:t>Он похож на крышу дома</a:t>
                      </a:r>
                      <a:br>
                        <a:rPr lang="ru-RU" sz="1000">
                          <a:effectLst/>
                        </a:rPr>
                      </a:br>
                      <a:r>
                        <a:rPr lang="ru-RU" sz="1000">
                          <a:effectLst/>
                        </a:rPr>
                        <a:t>И на шапочку у гнома.</a:t>
                      </a:r>
                      <a:br>
                        <a:rPr lang="ru-RU" sz="1000">
                          <a:effectLst/>
                        </a:rPr>
                      </a:br>
                      <a:r>
                        <a:rPr lang="ru-RU" sz="1000">
                          <a:effectLst/>
                        </a:rPr>
                        <a:t/>
                      </a:r>
                      <a:br>
                        <a:rPr lang="ru-RU" sz="1000">
                          <a:effectLst/>
                        </a:rPr>
                      </a:br>
                      <a:r>
                        <a:rPr lang="ru-RU" sz="1000">
                          <a:effectLst/>
                        </a:rPr>
                        <a:t>И на острый кончик стрелки,</a:t>
                      </a:r>
                      <a:br>
                        <a:rPr lang="ru-RU" sz="1000">
                          <a:effectLst/>
                        </a:rPr>
                      </a:br>
                      <a:r>
                        <a:rPr lang="ru-RU" sz="1000">
                          <a:effectLst/>
                        </a:rPr>
                        <a:t>И на ушки рыжей белки.</a:t>
                      </a:r>
                      <a:br>
                        <a:rPr lang="ru-RU" sz="1000">
                          <a:effectLst/>
                        </a:rPr>
                      </a:br>
                      <a:r>
                        <a:rPr lang="ru-RU" sz="1000">
                          <a:effectLst/>
                        </a:rPr>
                        <a:t>Угловатый очень с виду</a:t>
                      </a:r>
                      <a:br>
                        <a:rPr lang="ru-RU" sz="1000">
                          <a:effectLst/>
                        </a:rPr>
                      </a:br>
                      <a:r>
                        <a:rPr lang="ru-RU" sz="1000">
                          <a:effectLst/>
                        </a:rPr>
                        <a:t>Он похож на пирамиду!</a:t>
                      </a:r>
                      <a:br>
                        <a:rPr lang="ru-RU" sz="1000">
                          <a:effectLst/>
                        </a:rPr>
                      </a:b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051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:\Материал ФИГУРЫ\fig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t="52064" r="67787"/>
          <a:stretch/>
        </p:blipFill>
        <p:spPr bwMode="auto">
          <a:xfrm>
            <a:off x="244540" y="620688"/>
            <a:ext cx="2423564" cy="20157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Рисунок 1" descr="http://little.com.ua/images/stories/useful/treug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4588" t="10498" r="11847" b="11539"/>
          <a:stretch/>
        </p:blipFill>
        <p:spPr bwMode="auto">
          <a:xfrm>
            <a:off x="6876256" y="188640"/>
            <a:ext cx="2143558" cy="2035696"/>
          </a:xfrm>
          <a:prstGeom prst="triangle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600189374"/>
              </p:ext>
            </p:extLst>
          </p:nvPr>
        </p:nvGraphicFramePr>
        <p:xfrm>
          <a:off x="5148064" y="332656"/>
          <a:ext cx="3384376" cy="177800"/>
        </p:xfrm>
        <a:graphic>
          <a:graphicData uri="http://schemas.openxmlformats.org/drawingml/2006/table">
            <a:tbl>
              <a:tblPr firstRow="1" firstCol="1" bandRow="1"/>
              <a:tblGrid>
                <a:gridCol w="169218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9218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fontAlgn="base"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5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2978094" y="703679"/>
            <a:ext cx="3594169" cy="3836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ts val="1350"/>
              </a:lnSpc>
              <a:spcAft>
                <a:spcPts val="0"/>
              </a:spcAft>
            </a:pPr>
            <a:r>
              <a:rPr lang="ru-RU" sz="3200" b="1" dirty="0">
                <a:solidFill>
                  <a:srgbClr val="025883"/>
                </a:solidFill>
                <a:latin typeface="Bookman Old Style" pitchFamily="18" charset="0"/>
                <a:ea typeface="Times New Roman"/>
                <a:cs typeface="Times New Roman"/>
              </a:rPr>
              <a:t>Треугольник</a:t>
            </a:r>
            <a:br>
              <a:rPr lang="ru-RU" sz="3200" b="1" dirty="0">
                <a:solidFill>
                  <a:srgbClr val="025883"/>
                </a:solidFill>
                <a:latin typeface="Bookman Old Style" pitchFamily="18" charset="0"/>
                <a:ea typeface="Times New Roman"/>
                <a:cs typeface="Times New Roman"/>
              </a:rPr>
            </a:br>
            <a:endParaRPr lang="ru-RU" sz="2400" dirty="0">
              <a:latin typeface="Bookman Old Style" pitchFamily="18" charset="0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  <a:cs typeface="Times New Roman"/>
              </a:rPr>
              <a:t>Треугольный треугольник</a:t>
            </a:r>
            <a:b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  <a:cs typeface="Times New Roman"/>
              </a:rPr>
            </a:b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  <a:cs typeface="Times New Roman"/>
              </a:rPr>
              <a:t>Угловатый своевольник.</a:t>
            </a:r>
            <a:b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  <a:cs typeface="Times New Roman"/>
              </a:rPr>
            </a:b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  <a:cs typeface="Times New Roman"/>
              </a:rPr>
              <a:t>Он похож на крышу дома</a:t>
            </a:r>
            <a:b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  <a:cs typeface="Times New Roman"/>
              </a:rPr>
            </a:b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  <a:cs typeface="Times New Roman"/>
              </a:rPr>
              <a:t>И на шапочку у гнома.</a:t>
            </a:r>
            <a:b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  <a:cs typeface="Times New Roman"/>
              </a:rPr>
            </a:b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  <a:cs typeface="Times New Roman"/>
              </a:rPr>
              <a:t/>
            </a:r>
            <a:b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  <a:cs typeface="Times New Roman"/>
              </a:rPr>
            </a:b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  <a:cs typeface="Times New Roman"/>
              </a:rPr>
              <a:t>И на острый кончик стрелки,</a:t>
            </a:r>
            <a:b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  <a:cs typeface="Times New Roman"/>
              </a:rPr>
            </a:b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  <a:cs typeface="Times New Roman"/>
              </a:rPr>
              <a:t>И на ушки рыжей белки.</a:t>
            </a:r>
            <a:b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  <a:cs typeface="Times New Roman"/>
              </a:rPr>
            </a:b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  <a:cs typeface="Times New Roman"/>
              </a:rPr>
              <a:t>Угловатый очень с виду</a:t>
            </a:r>
            <a:b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  <a:cs typeface="Times New Roman"/>
              </a:rPr>
            </a:br>
            <a:r>
              <a:rPr lang="ru-RU" sz="2000" dirty="0">
                <a:solidFill>
                  <a:srgbClr val="000000"/>
                </a:solidFill>
                <a:latin typeface="Bookman Old Style" pitchFamily="18" charset="0"/>
                <a:ea typeface="Times New Roman"/>
                <a:cs typeface="Times New Roman"/>
              </a:rPr>
              <a:t>Он похож на пирамиду!</a:t>
            </a:r>
            <a:r>
              <a:rPr lang="ru-RU" sz="2000" dirty="0">
                <a:solidFill>
                  <a:srgbClr val="000000"/>
                </a:solidFill>
                <a:ea typeface="Times New Roman"/>
                <a:cs typeface="Times New Roman"/>
              </a:rPr>
              <a:t/>
            </a:r>
            <a:br>
              <a:rPr lang="ru-RU" sz="2000" dirty="0">
                <a:solidFill>
                  <a:srgbClr val="000000"/>
                </a:solidFill>
                <a:ea typeface="Times New Roman"/>
                <a:cs typeface="Times New Roman"/>
              </a:rPr>
            </a:br>
            <a:endParaRPr lang="ru-RU" sz="2000" dirty="0">
              <a:ea typeface="Calibri"/>
              <a:cs typeface="Times New Roman"/>
            </a:endParaRPr>
          </a:p>
        </p:txBody>
      </p:sp>
      <p:pic>
        <p:nvPicPr>
          <p:cNvPr id="9" name="Picture 2" descr="H:\ПРЕЗЕНТАЦИИ\Материал ФИГУРЫ\0010-010-Geometricheskie-figury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3966" t="53326" r="21762" b="10716"/>
          <a:stretch/>
        </p:blipFill>
        <p:spPr bwMode="auto">
          <a:xfrm>
            <a:off x="5148064" y="4639637"/>
            <a:ext cx="1944217" cy="21602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:\ПРЕЗЕНТАЦИИ\Материал ФИГУРЫ\0010-010-Geometricheskie-figury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6802" t="32911" r="5669" b="31131"/>
          <a:stretch/>
        </p:blipFill>
        <p:spPr bwMode="auto">
          <a:xfrm>
            <a:off x="3143240" y="4214818"/>
            <a:ext cx="1488995" cy="22907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Картинки по запросу Предметы, похожие на овал,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2711" r="70482" b="4078"/>
          <a:stretch/>
        </p:blipFill>
        <p:spPr bwMode="auto">
          <a:xfrm>
            <a:off x="244540" y="4163438"/>
            <a:ext cx="2095211" cy="2286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Картинки по запросу Предметы, похожие на  треугольник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4168" y="2841078"/>
            <a:ext cx="2133600" cy="1524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16912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18051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:\Материал ФИГУРЫ\fig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l="68172" b="50000"/>
          <a:stretch/>
        </p:blipFill>
        <p:spPr bwMode="auto">
          <a:xfrm>
            <a:off x="209974" y="507734"/>
            <a:ext cx="2542383" cy="22322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http://little.com.ua/images/stories/useful/prjam.jpg"/>
          <p:cNvPicPr/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0731" t="21449" r="16470" b="32403"/>
          <a:stretch/>
        </p:blipFill>
        <p:spPr bwMode="auto">
          <a:xfrm>
            <a:off x="6660231" y="772199"/>
            <a:ext cx="2272575" cy="1196502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3372019" y="474345"/>
            <a:ext cx="3150096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dirty="0" smtClean="0">
                <a:latin typeface="Bookman Old Style" pitchFamily="18" charset="0"/>
              </a:rPr>
              <a:t>Прямоугольник</a:t>
            </a:r>
            <a:r>
              <a:rPr lang="ru-RU" dirty="0">
                <a:latin typeface="Bookman Old Style" pitchFamily="18" charset="0"/>
              </a:rPr>
              <a:t/>
            </a:r>
            <a:br>
              <a:rPr lang="ru-RU" dirty="0">
                <a:latin typeface="Bookman Old Style" pitchFamily="18" charset="0"/>
              </a:rPr>
            </a:br>
            <a:r>
              <a:rPr lang="ru-RU" dirty="0">
                <a:latin typeface="Bookman Old Style" pitchFamily="18" charset="0"/>
              </a:rPr>
              <a:t>Как окно прямоугольник,</a:t>
            </a:r>
            <a:br>
              <a:rPr lang="ru-RU" dirty="0">
                <a:latin typeface="Bookman Old Style" pitchFamily="18" charset="0"/>
              </a:rPr>
            </a:br>
            <a:r>
              <a:rPr lang="ru-RU" dirty="0">
                <a:latin typeface="Bookman Old Style" pitchFamily="18" charset="0"/>
              </a:rPr>
              <a:t>Аккуратный, словно школьник.</a:t>
            </a:r>
            <a:br>
              <a:rPr lang="ru-RU" dirty="0">
                <a:latin typeface="Bookman Old Style" pitchFamily="18" charset="0"/>
              </a:rPr>
            </a:br>
            <a:r>
              <a:rPr lang="ru-RU" dirty="0">
                <a:latin typeface="Bookman Old Style" pitchFamily="18" charset="0"/>
              </a:rPr>
              <a:t>Он похож </a:t>
            </a:r>
            <a:r>
              <a:rPr lang="ru-RU" dirty="0" smtClean="0">
                <a:latin typeface="Bookman Old Style" pitchFamily="18" charset="0"/>
              </a:rPr>
              <a:t>на дверь</a:t>
            </a:r>
            <a:r>
              <a:rPr lang="ru-RU" dirty="0">
                <a:latin typeface="Bookman Old Style" pitchFamily="18" charset="0"/>
              </a:rPr>
              <a:t>, на книжки,</a:t>
            </a:r>
            <a:br>
              <a:rPr lang="ru-RU" dirty="0">
                <a:latin typeface="Bookman Old Style" pitchFamily="18" charset="0"/>
              </a:rPr>
            </a:br>
            <a:r>
              <a:rPr lang="ru-RU" dirty="0">
                <a:latin typeface="Bookman Old Style" pitchFamily="18" charset="0"/>
              </a:rPr>
              <a:t>И на ранец у мальчишки</a:t>
            </a:r>
            <a:r>
              <a:rPr lang="ru-RU" dirty="0" smtClean="0">
                <a:latin typeface="Bookman Old Style" pitchFamily="18" charset="0"/>
              </a:rPr>
              <a:t>.</a:t>
            </a:r>
            <a:r>
              <a:rPr lang="ru-RU" dirty="0">
                <a:latin typeface="Bookman Old Style" pitchFamily="18" charset="0"/>
              </a:rPr>
              <a:t/>
            </a:r>
            <a:br>
              <a:rPr lang="ru-RU" dirty="0">
                <a:latin typeface="Bookman Old Style" pitchFamily="18" charset="0"/>
              </a:rPr>
            </a:br>
            <a:r>
              <a:rPr lang="ru-RU" dirty="0">
                <a:latin typeface="Bookman Old Style" pitchFamily="18" charset="0"/>
              </a:rPr>
              <a:t>На автобус, на тетрадку,</a:t>
            </a:r>
            <a:br>
              <a:rPr lang="ru-RU" dirty="0">
                <a:latin typeface="Bookman Old Style" pitchFamily="18" charset="0"/>
              </a:rPr>
            </a:br>
            <a:r>
              <a:rPr lang="ru-RU" dirty="0">
                <a:latin typeface="Bookman Old Style" pitchFamily="18" charset="0"/>
              </a:rPr>
              <a:t>На большую шоколадку.</a:t>
            </a:r>
            <a:br>
              <a:rPr lang="ru-RU" dirty="0">
                <a:latin typeface="Bookman Old Style" pitchFamily="18" charset="0"/>
              </a:rPr>
            </a:br>
            <a:r>
              <a:rPr lang="ru-RU" dirty="0">
                <a:latin typeface="Bookman Old Style" pitchFamily="18" charset="0"/>
              </a:rPr>
              <a:t>На корыто поросенка</a:t>
            </a:r>
            <a:br>
              <a:rPr lang="ru-RU" dirty="0">
                <a:latin typeface="Bookman Old Style" pitchFamily="18" charset="0"/>
              </a:rPr>
            </a:br>
            <a:r>
              <a:rPr lang="ru-RU" dirty="0">
                <a:latin typeface="Bookman Old Style" pitchFamily="18" charset="0"/>
              </a:rPr>
              <a:t>И на фантик у ребенка.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3371" t="73523" r="51719" b="5099"/>
          <a:stretch/>
        </p:blipFill>
        <p:spPr bwMode="auto">
          <a:xfrm>
            <a:off x="6820955" y="2903120"/>
            <a:ext cx="1423453" cy="1530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7498" t="28416" r="36161" b="53065"/>
          <a:stretch/>
        </p:blipFill>
        <p:spPr bwMode="auto">
          <a:xfrm>
            <a:off x="2928926" y="4143380"/>
            <a:ext cx="1540649" cy="1309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Картинки по запросу Предметы, похожие на овал, ромб,п олукруг, куб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16256" b="16208"/>
          <a:stretch/>
        </p:blipFill>
        <p:spPr bwMode="auto">
          <a:xfrm>
            <a:off x="5803649" y="4846228"/>
            <a:ext cx="1713164" cy="14418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Картинки по запросу Предметы, похожие на овал,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2711" r="70482" b="4078"/>
          <a:stretch/>
        </p:blipFill>
        <p:spPr bwMode="auto">
          <a:xfrm>
            <a:off x="107504" y="4458954"/>
            <a:ext cx="2095211" cy="2286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82747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11" y="0"/>
            <a:ext cx="918051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:\Материал ФИГУРЫ\fig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l="1204" r="68005" b="47942"/>
          <a:stretch/>
        </p:blipFill>
        <p:spPr bwMode="auto">
          <a:xfrm>
            <a:off x="467544" y="332656"/>
            <a:ext cx="2362256" cy="22322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http://little.com.ua/images/stories/useful/romb1.jpg"/>
          <p:cNvPicPr/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4411" t="13637" r="24005" b="26977"/>
          <a:stretch/>
        </p:blipFill>
        <p:spPr bwMode="auto">
          <a:xfrm>
            <a:off x="6372200" y="332656"/>
            <a:ext cx="2448272" cy="2311253"/>
          </a:xfrm>
          <a:prstGeom prst="diamond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2978696" y="611119"/>
            <a:ext cx="345069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dirty="0" smtClean="0">
                <a:latin typeface="Bookman Old Style" pitchFamily="18" charset="0"/>
              </a:rPr>
              <a:t>Ромб</a:t>
            </a:r>
            <a:r>
              <a:rPr lang="ru-RU" dirty="0">
                <a:latin typeface="Bookman Old Style" pitchFamily="18" charset="0"/>
              </a:rPr>
              <a:t/>
            </a:r>
            <a:br>
              <a:rPr lang="ru-RU" dirty="0">
                <a:latin typeface="Bookman Old Style" pitchFamily="18" charset="0"/>
              </a:rPr>
            </a:br>
            <a:r>
              <a:rPr lang="ru-RU" dirty="0">
                <a:latin typeface="Bookman Old Style" pitchFamily="18" charset="0"/>
              </a:rPr>
              <a:t>Слон квадратик повернул,</a:t>
            </a:r>
            <a:br>
              <a:rPr lang="ru-RU" dirty="0">
                <a:latin typeface="Bookman Old Style" pitchFamily="18" charset="0"/>
              </a:rPr>
            </a:br>
            <a:r>
              <a:rPr lang="ru-RU" dirty="0">
                <a:latin typeface="Bookman Old Style" pitchFamily="18" charset="0"/>
              </a:rPr>
              <a:t>Присмотрелся и вздохнул.</a:t>
            </a:r>
            <a:br>
              <a:rPr lang="ru-RU" dirty="0">
                <a:latin typeface="Bookman Old Style" pitchFamily="18" charset="0"/>
              </a:rPr>
            </a:br>
            <a:r>
              <a:rPr lang="ru-RU" dirty="0">
                <a:latin typeface="Bookman Old Style" pitchFamily="18" charset="0"/>
              </a:rPr>
              <a:t>Сверху сел, чуть-чуть примял,</a:t>
            </a:r>
            <a:br>
              <a:rPr lang="ru-RU" dirty="0">
                <a:latin typeface="Bookman Old Style" pitchFamily="18" charset="0"/>
              </a:rPr>
            </a:br>
            <a:r>
              <a:rPr lang="ru-RU" dirty="0">
                <a:latin typeface="Bookman Old Style" pitchFamily="18" charset="0"/>
              </a:rPr>
              <a:t>И квадратик ромбом стал!</a:t>
            </a:r>
            <a:br>
              <a:rPr lang="ru-RU" dirty="0">
                <a:latin typeface="Bookman Old Style" pitchFamily="18" charset="0"/>
              </a:rPr>
            </a:br>
            <a:endParaRPr lang="ru-RU" dirty="0">
              <a:latin typeface="Bookman Old Style" pitchFamily="18" charset="0"/>
            </a:endParaRPr>
          </a:p>
        </p:txBody>
      </p:sp>
      <p:pic>
        <p:nvPicPr>
          <p:cNvPr id="3074" name="Picture 2" descr="Картинки по запросу Предметы, похожие на овал, ромб,п олукруг, куб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78063" t="35833" r="3231" b="35840"/>
          <a:stretch/>
        </p:blipFill>
        <p:spPr bwMode="auto">
          <a:xfrm>
            <a:off x="7053913" y="4869160"/>
            <a:ext cx="1645138" cy="170650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Картинки по запросу Предметы, похожие на овал,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2711" r="70482" b="4078"/>
          <a:stretch/>
        </p:blipFill>
        <p:spPr bwMode="auto">
          <a:xfrm>
            <a:off x="244540" y="4163438"/>
            <a:ext cx="2095211" cy="2286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Картинки по запросу Предметы, похожие на ромб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9672" y="3972775"/>
            <a:ext cx="1136727" cy="19367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Картинки по запросу Предметы, похожие на овал, ромб,п олукруг, куб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7773" t="66480" r="52666" b="1962"/>
          <a:stretch/>
        </p:blipFill>
        <p:spPr bwMode="auto">
          <a:xfrm>
            <a:off x="4553744" y="2600850"/>
            <a:ext cx="2328026" cy="257274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90905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11" y="0"/>
            <a:ext cx="9180511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786314" y="474005"/>
            <a:ext cx="360211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dirty="0" smtClean="0">
                <a:latin typeface="Bookman Old Style" pitchFamily="18" charset="0"/>
              </a:rPr>
              <a:t>Полукруг</a:t>
            </a:r>
            <a:r>
              <a:rPr lang="ru-RU" dirty="0">
                <a:latin typeface="Bookman Old Style" pitchFamily="18" charset="0"/>
              </a:rPr>
              <a:t/>
            </a:r>
            <a:br>
              <a:rPr lang="ru-RU" dirty="0">
                <a:latin typeface="Bookman Old Style" pitchFamily="18" charset="0"/>
              </a:rPr>
            </a:br>
            <a:r>
              <a:rPr lang="ru-RU" sz="1600" dirty="0">
                <a:latin typeface="Bookman Old Style" pitchFamily="18" charset="0"/>
              </a:rPr>
              <a:t>Если круг разломишь вдруг,</a:t>
            </a:r>
            <a:br>
              <a:rPr lang="ru-RU" sz="1600" dirty="0">
                <a:latin typeface="Bookman Old Style" pitchFamily="18" charset="0"/>
              </a:rPr>
            </a:br>
            <a:r>
              <a:rPr lang="ru-RU" sz="1600" dirty="0">
                <a:latin typeface="Bookman Old Style" pitchFamily="18" charset="0"/>
              </a:rPr>
              <a:t>То получишь полукруг.</a:t>
            </a:r>
            <a:br>
              <a:rPr lang="ru-RU" sz="1600" dirty="0">
                <a:latin typeface="Bookman Old Style" pitchFamily="18" charset="0"/>
              </a:rPr>
            </a:br>
            <a:r>
              <a:rPr lang="ru-RU" sz="1600" dirty="0">
                <a:latin typeface="Bookman Old Style" pitchFamily="18" charset="0"/>
              </a:rPr>
              <a:t>Это месяц в облаках</a:t>
            </a:r>
            <a:br>
              <a:rPr lang="ru-RU" sz="1600" dirty="0">
                <a:latin typeface="Bookman Old Style" pitchFamily="18" charset="0"/>
              </a:rPr>
            </a:br>
            <a:r>
              <a:rPr lang="ru-RU" sz="1600" dirty="0">
                <a:latin typeface="Bookman Old Style" pitchFamily="18" charset="0"/>
              </a:rPr>
              <a:t>И </a:t>
            </a:r>
            <a:r>
              <a:rPr lang="ru-RU" sz="1600" dirty="0" smtClean="0">
                <a:latin typeface="Bookman Old Style" pitchFamily="18" charset="0"/>
              </a:rPr>
              <a:t>пол – яблока в </a:t>
            </a:r>
            <a:r>
              <a:rPr lang="ru-RU" sz="1600" dirty="0">
                <a:latin typeface="Bookman Old Style" pitchFamily="18" charset="0"/>
              </a:rPr>
              <a:t>руках.</a:t>
            </a:r>
            <a:br>
              <a:rPr lang="ru-RU" sz="1600" dirty="0">
                <a:latin typeface="Bookman Old Style" pitchFamily="18" charset="0"/>
              </a:rPr>
            </a:br>
            <a:r>
              <a:rPr lang="ru-RU" sz="1600" dirty="0">
                <a:latin typeface="Bookman Old Style" pitchFamily="18" charset="0"/>
              </a:rPr>
              <a:t/>
            </a:r>
            <a:br>
              <a:rPr lang="ru-RU" sz="1600" dirty="0">
                <a:latin typeface="Bookman Old Style" pitchFamily="18" charset="0"/>
              </a:rPr>
            </a:br>
            <a:r>
              <a:rPr lang="ru-RU" sz="1600" dirty="0">
                <a:latin typeface="Bookman Old Style" pitchFamily="18" charset="0"/>
              </a:rPr>
              <a:t>Это шляпка у грибочка,</a:t>
            </a:r>
            <a:br>
              <a:rPr lang="ru-RU" sz="1600" dirty="0">
                <a:latin typeface="Bookman Old Style" pitchFamily="18" charset="0"/>
              </a:rPr>
            </a:br>
            <a:r>
              <a:rPr lang="ru-RU" sz="1600" dirty="0">
                <a:latin typeface="Bookman Old Style" pitchFamily="18" charset="0"/>
              </a:rPr>
              <a:t>На болоте мокром кочка.</a:t>
            </a:r>
            <a:br>
              <a:rPr lang="ru-RU" sz="1600" dirty="0">
                <a:latin typeface="Bookman Old Style" pitchFamily="18" charset="0"/>
              </a:rPr>
            </a:br>
            <a:r>
              <a:rPr lang="ru-RU" sz="1600" dirty="0">
                <a:latin typeface="Bookman Old Style" pitchFamily="18" charset="0"/>
              </a:rPr>
              <a:t>Разноцветным полукругом</a:t>
            </a:r>
            <a:br>
              <a:rPr lang="ru-RU" sz="1600" dirty="0">
                <a:latin typeface="Bookman Old Style" pitchFamily="18" charset="0"/>
              </a:rPr>
            </a:br>
            <a:r>
              <a:rPr lang="ru-RU" sz="1600" dirty="0">
                <a:latin typeface="Bookman Old Style" pitchFamily="18" charset="0"/>
              </a:rPr>
              <a:t>Встала радуга над лугом</a:t>
            </a:r>
          </a:p>
        </p:txBody>
      </p:sp>
      <p:pic>
        <p:nvPicPr>
          <p:cNvPr id="6" name="Рисунок 5" descr="http://little.com.ua/images/stories/useful/polukrug.jpg"/>
          <p:cNvPicPr/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785414"/>
            <a:ext cx="2044455" cy="1629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2" descr="Картинки по запросу Предметы, похожие на овал,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2711" r="70482" b="4078"/>
          <a:stretch/>
        </p:blipFill>
        <p:spPr bwMode="auto">
          <a:xfrm>
            <a:off x="323528" y="4293096"/>
            <a:ext cx="2095211" cy="2286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Картинки по запросу Предметы, похожие на полукруг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40" y="3643314"/>
            <a:ext cx="1674117" cy="167411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Картинки по запросу Предметы, похожие на полукруг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6237" t="69117" r="49592" b="1073"/>
          <a:stretch/>
        </p:blipFill>
        <p:spPr bwMode="auto">
          <a:xfrm>
            <a:off x="6602166" y="3543918"/>
            <a:ext cx="2343283" cy="194114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27124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88640"/>
            <a:ext cx="7355160" cy="432048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Д/И : «Найди большие и маленькие фигуры»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764705"/>
            <a:ext cx="7560840" cy="5958408"/>
          </a:xfrm>
        </p:spPr>
      </p:pic>
      <p:pic>
        <p:nvPicPr>
          <p:cNvPr id="5" name="Picture 2" descr="Картинки по запросу Предметы, похожие на овал,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52711" r="70482" b="4078"/>
          <a:stretch/>
        </p:blipFill>
        <p:spPr bwMode="auto">
          <a:xfrm>
            <a:off x="179512" y="4149080"/>
            <a:ext cx="1765220" cy="2574032"/>
          </a:xfrm>
          <a:prstGeom prst="ellipse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55048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385</TotalTime>
  <Words>49</Words>
  <Application>Microsoft Office PowerPoint</Application>
  <PresentationFormat>Экран (4:3)</PresentationFormat>
  <Paragraphs>21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  в младший дошкольный возраст  «Учим геометрические фигуры»  Подготовила: Бахолдина О.И. воспитатель Д/С №8 г.Острогожска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Д/И : «Найди большие и маленькие фигуры»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  в младшей дошкольной группе  «Учим геометрические фигуры»  Подготовила: Бахолдина О.И. воспитатель Д/С №8 г.Острогожска</dc:title>
  <dc:creator>Пользователь</dc:creator>
  <cp:lastModifiedBy>0000</cp:lastModifiedBy>
  <cp:revision>41</cp:revision>
  <dcterms:created xsi:type="dcterms:W3CDTF">2016-09-06T04:28:09Z</dcterms:created>
  <dcterms:modified xsi:type="dcterms:W3CDTF">2019-12-19T22:20:24Z</dcterms:modified>
</cp:coreProperties>
</file>