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6" r:id="rId3"/>
    <p:sldId id="257" r:id="rId4"/>
    <p:sldId id="271" r:id="rId5"/>
    <p:sldId id="272" r:id="rId6"/>
    <p:sldId id="261" r:id="rId7"/>
    <p:sldId id="259" r:id="rId8"/>
    <p:sldId id="260" r:id="rId9"/>
    <p:sldId id="263" r:id="rId10"/>
    <p:sldId id="264" r:id="rId11"/>
    <p:sldId id="265" r:id="rId12"/>
    <p:sldId id="266" r:id="rId13"/>
    <p:sldId id="273" r:id="rId14"/>
    <p:sldId id="267" r:id="rId15"/>
    <p:sldId id="262" r:id="rId16"/>
    <p:sldId id="268" r:id="rId17"/>
    <p:sldId id="258" r:id="rId18"/>
    <p:sldId id="27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20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084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672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76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424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59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6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421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17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36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575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D8BC-3F7A-4360-BB6D-F1FCB3470FB4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50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A9D8BC-3F7A-4360-BB6D-F1FCB3470FB4}" type="datetimeFigureOut">
              <a:rPr lang="en-US" smtClean="0"/>
              <a:t>12/20/2019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8BC49-1B67-4826-A1F3-48AF839B00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93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49" y="365126"/>
            <a:ext cx="7984009" cy="932333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 smtClean="0"/>
              <a:t>Психолого-педагогическая служба </a:t>
            </a:r>
            <a:r>
              <a:rPr lang="ru-RU" sz="1800" b="1" dirty="0" err="1" smtClean="0"/>
              <a:t>Лаишевского</a:t>
            </a:r>
            <a:r>
              <a:rPr lang="ru-RU" sz="1800" b="1" dirty="0" smtClean="0"/>
              <a:t> муниципального района</a:t>
            </a:r>
            <a:endParaRPr lang="ru-RU" sz="1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Приемы повышения эффективности в работе молодого педагога</a:t>
            </a:r>
          </a:p>
          <a:p>
            <a:pPr marL="0" indent="0" algn="ctr">
              <a:buNone/>
            </a:pPr>
            <a:endParaRPr lang="ru-RU" b="1" u="sng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«УЧИТЬ НЕЛЬЗЯ БЕЖАТЬ»</a:t>
            </a:r>
          </a:p>
          <a:p>
            <a:pPr marL="0" indent="0" algn="ctr">
              <a:buNone/>
            </a:pPr>
            <a:endParaRPr lang="ru-RU" b="1" u="sng" dirty="0">
              <a:solidFill>
                <a:srgbClr val="FF0000"/>
              </a:solidFill>
            </a:endParaRPr>
          </a:p>
          <a:p>
            <a:pPr marL="0" indent="0" algn="r">
              <a:buNone/>
            </a:pPr>
            <a:r>
              <a:rPr lang="ru-RU" sz="1800" b="1" dirty="0" smtClean="0"/>
              <a:t>Составители:          Валиева </a:t>
            </a:r>
            <a:r>
              <a:rPr lang="ru-RU" sz="1800" b="1" dirty="0" err="1" smtClean="0"/>
              <a:t>Лилиана</a:t>
            </a:r>
            <a:r>
              <a:rPr lang="ru-RU" sz="1800" b="1" dirty="0" smtClean="0"/>
              <a:t> Рашидовна – педагог-психолог,</a:t>
            </a:r>
          </a:p>
          <a:p>
            <a:pPr marL="0" indent="0" algn="r">
              <a:buNone/>
            </a:pPr>
            <a:r>
              <a:rPr lang="ru-RU" sz="1800" b="1" dirty="0" smtClean="0"/>
              <a:t>Аюкаева Ильмира </a:t>
            </a:r>
            <a:r>
              <a:rPr lang="ru-RU" sz="1800" b="1" dirty="0" err="1" smtClean="0"/>
              <a:t>Наиловна</a:t>
            </a:r>
            <a:r>
              <a:rPr lang="ru-RU" sz="1800" b="1" dirty="0" smtClean="0"/>
              <a:t> – педагог психолог    </a:t>
            </a:r>
          </a:p>
          <a:p>
            <a:pPr marL="0" indent="0" algn="r">
              <a:buNone/>
            </a:pPr>
            <a:endParaRPr lang="ru-RU" sz="1800" dirty="0" smtClean="0"/>
          </a:p>
          <a:p>
            <a:pPr marL="0" indent="0" algn="r">
              <a:buNone/>
            </a:pPr>
            <a:endParaRPr lang="ru-RU" sz="1800" dirty="0"/>
          </a:p>
          <a:p>
            <a:pPr marL="0" indent="0" algn="ctr">
              <a:buNone/>
            </a:pPr>
            <a:r>
              <a:rPr lang="ru-RU" sz="1600" b="1" dirty="0" smtClean="0"/>
              <a:t>31.10.2019г.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377334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0035" y="189837"/>
            <a:ext cx="7185314" cy="1325563"/>
          </a:xfrm>
        </p:spPr>
        <p:txBody>
          <a:bodyPr>
            <a:norm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</a:rPr>
              <a:t>   </a:t>
            </a:r>
            <a:r>
              <a:rPr lang="ru-RU" sz="7200" b="1" u="sng" dirty="0" smtClean="0">
                <a:solidFill>
                  <a:srgbClr val="FF0000"/>
                </a:solidFill>
              </a:rPr>
              <a:t>5. Эмоции</a:t>
            </a:r>
            <a:endParaRPr lang="ru-RU" sz="7200" b="1" u="sng" dirty="0">
              <a:solidFill>
                <a:srgbClr val="FF0000"/>
              </a:solidFill>
            </a:endParaRPr>
          </a:p>
        </p:txBody>
      </p:sp>
      <p:pic>
        <p:nvPicPr>
          <p:cNvPr id="2050" name="Picture 2" descr="Картинки по запросу &quot;маска без эмоций&quot;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8508" y="2180418"/>
            <a:ext cx="1983053" cy="2528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748" y="1515400"/>
            <a:ext cx="5943601" cy="4482975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61109" y="1766455"/>
            <a:ext cx="1267691" cy="35744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338508" y="1766455"/>
            <a:ext cx="1698110" cy="357447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088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</a:rPr>
              <a:t>6.Используй шаблоны для конспектов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2256054"/>
            <a:ext cx="3363191" cy="4254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976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10201" y="2309187"/>
            <a:ext cx="5766486" cy="366355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05344" y="365126"/>
            <a:ext cx="7310005" cy="1325563"/>
          </a:xfrm>
        </p:spPr>
        <p:txBody>
          <a:bodyPr>
            <a:noAutofit/>
          </a:bodyPr>
          <a:lstStyle/>
          <a:p>
            <a:pPr algn="ctr"/>
            <a:r>
              <a:rPr lang="ru-RU" sz="6000" b="1" u="sng" dirty="0" smtClean="0">
                <a:solidFill>
                  <a:srgbClr val="FF0000"/>
                </a:solidFill>
              </a:rPr>
              <a:t>7.Не ной, в любой ситуации ищи плюсы</a:t>
            </a:r>
            <a:endParaRPr lang="ru-RU" sz="6000" b="1" u="sng" dirty="0">
              <a:solidFill>
                <a:srgbClr val="FF0000"/>
              </a:solidFill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203249" y="3163329"/>
            <a:ext cx="2390195" cy="2174789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133601" y="3245707"/>
            <a:ext cx="2388974" cy="2092411"/>
          </a:xfrm>
          <a:prstGeom prst="line">
            <a:avLst/>
          </a:prstGeom>
          <a:ln w="730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4115785" y="3244334"/>
            <a:ext cx="912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Слайд5</a:t>
            </a:r>
            <a:endParaRPr lang="ru-RU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9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3385" y="365126"/>
            <a:ext cx="5873578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Минусы    и     плюсы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5720" b="25525"/>
          <a:stretch/>
        </p:blipFill>
        <p:spPr>
          <a:xfrm>
            <a:off x="1433385" y="1482811"/>
            <a:ext cx="5873578" cy="5091022"/>
          </a:xfrm>
        </p:spPr>
      </p:pic>
    </p:spTree>
    <p:extLst>
      <p:ext uri="{BB962C8B-B14F-4D97-AF65-F5344CB8AC3E}">
        <p14:creationId xmlns:p14="http://schemas.microsoft.com/office/powerpoint/2010/main" val="17919818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7322" y="1991879"/>
            <a:ext cx="6469356" cy="46135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500062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ru-RU" sz="5400" b="1" u="sng" dirty="0" smtClean="0">
                <a:solidFill>
                  <a:srgbClr val="FF0000"/>
                </a:solidFill>
              </a:rPr>
              <a:t>8.Работай над собой. Соревнуйся. Побеждай! </a:t>
            </a:r>
            <a:endParaRPr lang="ru-RU" sz="54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004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700" b="1" u="sng" dirty="0" smtClean="0">
                <a:solidFill>
                  <a:srgbClr val="FF0000"/>
                </a:solidFill>
              </a:rPr>
              <a:t>9. Оглянись назад. Рефлексируй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51005" y="1964930"/>
            <a:ext cx="6441990" cy="458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87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u="sng" dirty="0" smtClean="0">
                <a:solidFill>
                  <a:srgbClr val="FF0000"/>
                </a:solidFill>
              </a:rPr>
              <a:t>10. </a:t>
            </a:r>
            <a:r>
              <a:rPr lang="ru-RU" sz="8000" b="1" u="sng" dirty="0" smtClean="0">
                <a:solidFill>
                  <a:srgbClr val="FF0000"/>
                </a:solidFill>
              </a:rPr>
              <a:t>А мы на что?</a:t>
            </a:r>
            <a:endParaRPr lang="ru-RU" sz="8000" b="1" u="sng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7151" y="1666878"/>
            <a:ext cx="1951177" cy="205740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650" y="2202871"/>
            <a:ext cx="3857625" cy="378229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325" y="3889631"/>
            <a:ext cx="3465555" cy="248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28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4013" y="898092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/>
              <a:t>Черный </a:t>
            </a:r>
            <a:r>
              <a:rPr lang="ru-RU" sz="6600" b="1" dirty="0" smtClean="0">
                <a:solidFill>
                  <a:srgbClr val="FF0000"/>
                </a:solidFill>
              </a:rPr>
              <a:t>ящик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3643" y="2424112"/>
            <a:ext cx="4728519" cy="3680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14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5473" y="4925291"/>
            <a:ext cx="9144000" cy="106463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b="1" u="sng" dirty="0" smtClean="0">
                <a:solidFill>
                  <a:srgbClr val="FF0000"/>
                </a:solidFill>
              </a:rPr>
              <a:t>УЧИТЬ, </a:t>
            </a:r>
            <a:r>
              <a:rPr lang="ru-RU" sz="6600" b="1" u="sng" dirty="0">
                <a:solidFill>
                  <a:srgbClr val="FF0000"/>
                </a:solidFill>
              </a:rPr>
              <a:t>НЕЛЬЗЯ БЕЖАТЬ</a:t>
            </a:r>
            <a:endParaRPr lang="ru-RU" sz="66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7860" y="899812"/>
            <a:ext cx="5080000" cy="348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57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373" y="-1659563"/>
            <a:ext cx="9143999" cy="3823853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УЧИТЬ НЕЛЬЗЯ БЕЖАТЬ</a:t>
            </a:r>
            <a:endParaRPr lang="en-US" b="1" u="sng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68608" y="5711409"/>
            <a:ext cx="55695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ГДЕ ПОСТАВИТЬ ЗАПЯТУЮ?</a:t>
            </a:r>
            <a:endParaRPr lang="ru-RU" sz="3200" b="1" i="1" dirty="0">
              <a:solidFill>
                <a:srgbClr val="FF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92627" y="2220483"/>
            <a:ext cx="3582430" cy="343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736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752" y="321039"/>
            <a:ext cx="6713982" cy="1325563"/>
          </a:xfrm>
        </p:spPr>
        <p:txBody>
          <a:bodyPr/>
          <a:lstStyle/>
          <a:p>
            <a:r>
              <a:rPr lang="ru-RU" dirty="0" smtClean="0"/>
              <a:t>Проблемы:</a:t>
            </a:r>
            <a:endParaRPr lang="en-US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996440" y="4696968"/>
            <a:ext cx="5105400" cy="555625"/>
            <a:chOff x="1248" y="1440"/>
            <a:chExt cx="3216" cy="350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31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Я совсем один</a:t>
              </a:r>
              <a:endParaRPr lang="en-US" sz="2400" dirty="0"/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1996440" y="2182368"/>
            <a:ext cx="5105400" cy="555625"/>
            <a:chOff x="1248" y="2030"/>
            <a:chExt cx="3216" cy="350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4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/>
                <a:t>Д</a:t>
              </a:r>
              <a:r>
                <a:rPr lang="ru-RU" sz="2400" dirty="0" smtClean="0"/>
                <a:t>исциплина</a:t>
              </a:r>
              <a:endParaRPr lang="en-US" sz="2400" dirty="0"/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1996440" y="3020568"/>
            <a:ext cx="5105400" cy="555625"/>
            <a:chOff x="1248" y="2640"/>
            <a:chExt cx="3216" cy="350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55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Скучают на уроке</a:t>
              </a:r>
              <a:endParaRPr lang="en-US" sz="2400" dirty="0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1996440" y="3858768"/>
            <a:ext cx="5105400" cy="555625"/>
            <a:chOff x="1248" y="3230"/>
            <a:chExt cx="3216" cy="350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45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Я так мало знаю</a:t>
              </a:r>
              <a:endParaRPr lang="en-US" sz="2400" dirty="0"/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24" name="Group 22"/>
          <p:cNvGrpSpPr>
            <a:grpSpLocks/>
          </p:cNvGrpSpPr>
          <p:nvPr/>
        </p:nvGrpSpPr>
        <p:grpSpPr bwMode="auto">
          <a:xfrm>
            <a:off x="1996440" y="5557393"/>
            <a:ext cx="5105400" cy="555625"/>
            <a:chOff x="1248" y="3230"/>
            <a:chExt cx="3216" cy="350"/>
          </a:xfrm>
        </p:grpSpPr>
        <p:sp>
          <p:nvSpPr>
            <p:cNvPr id="25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71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Меня хотят выжить</a:t>
              </a:r>
              <a:endParaRPr lang="en-US" sz="2400" dirty="0"/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9576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0456" y="73817"/>
            <a:ext cx="7886700" cy="72226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Причины нарушения дисциплины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72929" y="796086"/>
            <a:ext cx="8396930" cy="59831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Нарушение нервно-психической системы у детей;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Материнская депривация, отказ от воспитания ребёнка и передача его в руки бабушек;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Попустительский стиль семейного воспитания;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Неправильная постановка акцентов в подготовке ребёнка к школе;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Нарушение дисциплины с целью привлечения внимания;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Установление детьми собственной власти над коллективом;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Месть как цель "плохого" поведения;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 Избегание собственных неудач;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9. Эффект стадности, которому подвержен большой процент детей;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10. Негативное влияние СМИ, компьютера;</a:t>
            </a:r>
          </a:p>
          <a:p>
            <a:r>
              <a:rPr lang="ru-RU" sz="2400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11. Стиль преподавания педагога. 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500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752" y="321039"/>
            <a:ext cx="6713982" cy="1325563"/>
          </a:xfrm>
        </p:spPr>
        <p:txBody>
          <a:bodyPr/>
          <a:lstStyle/>
          <a:p>
            <a:r>
              <a:rPr lang="ru-RU" dirty="0" smtClean="0"/>
              <a:t>Проблемы:</a:t>
            </a:r>
            <a:endParaRPr lang="en-US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996440" y="4696968"/>
            <a:ext cx="5105400" cy="555625"/>
            <a:chOff x="1248" y="1440"/>
            <a:chExt cx="3216" cy="350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gray">
            <a:xfrm>
              <a:off x="2256" y="1482"/>
              <a:ext cx="131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Я совсем один</a:t>
              </a:r>
              <a:endParaRPr lang="en-US" sz="2400" dirty="0"/>
            </a:p>
          </p:txBody>
        </p:sp>
        <p:sp>
          <p:nvSpPr>
            <p:cNvPr id="8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4</a:t>
              </a:r>
            </a:p>
          </p:txBody>
        </p:sp>
      </p:grp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1996440" y="2182368"/>
            <a:ext cx="5105400" cy="555625"/>
            <a:chOff x="1248" y="2030"/>
            <a:chExt cx="3216" cy="350"/>
          </a:xfrm>
        </p:grpSpPr>
        <p:sp>
          <p:nvSpPr>
            <p:cNvPr id="1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gray">
            <a:xfrm>
              <a:off x="2256" y="2072"/>
              <a:ext cx="114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/>
                <a:t>Д</a:t>
              </a:r>
              <a:r>
                <a:rPr lang="ru-RU" sz="2400" dirty="0" smtClean="0"/>
                <a:t>исциплина</a:t>
              </a:r>
              <a:endParaRPr lang="en-US" sz="2400" dirty="0"/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14" name="Group 12"/>
          <p:cNvGrpSpPr>
            <a:grpSpLocks/>
          </p:cNvGrpSpPr>
          <p:nvPr/>
        </p:nvGrpSpPr>
        <p:grpSpPr bwMode="auto">
          <a:xfrm>
            <a:off x="1996440" y="3020568"/>
            <a:ext cx="5105400" cy="555625"/>
            <a:chOff x="1248" y="2640"/>
            <a:chExt cx="3216" cy="350"/>
          </a:xfrm>
        </p:grpSpPr>
        <p:sp>
          <p:nvSpPr>
            <p:cNvPr id="15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17" name="Text Box 15"/>
            <p:cNvSpPr txBox="1">
              <a:spLocks noChangeArrowheads="1"/>
            </p:cNvSpPr>
            <p:nvPr/>
          </p:nvSpPr>
          <p:spPr bwMode="gray">
            <a:xfrm>
              <a:off x="2256" y="2682"/>
              <a:ext cx="155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Скучают на уроке</a:t>
              </a:r>
              <a:endParaRPr lang="en-US" sz="2400" dirty="0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2</a:t>
              </a:r>
            </a:p>
          </p:txBody>
        </p:sp>
      </p:grpSp>
      <p:grpSp>
        <p:nvGrpSpPr>
          <p:cNvPr id="19" name="Group 17"/>
          <p:cNvGrpSpPr>
            <a:grpSpLocks/>
          </p:cNvGrpSpPr>
          <p:nvPr/>
        </p:nvGrpSpPr>
        <p:grpSpPr bwMode="auto">
          <a:xfrm>
            <a:off x="1996440" y="3858768"/>
            <a:ext cx="5105400" cy="555625"/>
            <a:chOff x="1248" y="3230"/>
            <a:chExt cx="3216" cy="350"/>
          </a:xfrm>
        </p:grpSpPr>
        <p:sp>
          <p:nvSpPr>
            <p:cNvPr id="20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gray">
            <a:xfrm>
              <a:off x="2256" y="3272"/>
              <a:ext cx="145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Я так мало знаю</a:t>
              </a:r>
              <a:endParaRPr lang="en-US" sz="2400" dirty="0"/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3</a:t>
              </a:r>
            </a:p>
          </p:txBody>
        </p:sp>
      </p:grpSp>
      <p:grpSp>
        <p:nvGrpSpPr>
          <p:cNvPr id="24" name="Group 22"/>
          <p:cNvGrpSpPr>
            <a:grpSpLocks/>
          </p:cNvGrpSpPr>
          <p:nvPr/>
        </p:nvGrpSpPr>
        <p:grpSpPr bwMode="auto">
          <a:xfrm>
            <a:off x="1996440" y="5557393"/>
            <a:ext cx="5105400" cy="555625"/>
            <a:chOff x="1248" y="3230"/>
            <a:chExt cx="3216" cy="350"/>
          </a:xfrm>
        </p:grpSpPr>
        <p:sp>
          <p:nvSpPr>
            <p:cNvPr id="25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n-US"/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gray">
            <a:xfrm>
              <a:off x="2256" y="3272"/>
              <a:ext cx="171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ru-RU" sz="2400" dirty="0" smtClean="0"/>
                <a:t>Меня хотят выжить</a:t>
              </a:r>
              <a:endParaRPr lang="en-US" sz="2400" dirty="0"/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244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 1. Ставь цели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8650" y="5382489"/>
            <a:ext cx="7600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/>
              <a:t>л</a:t>
            </a:r>
            <a:r>
              <a:rPr lang="ru-RU" sz="4400" b="1" dirty="0" smtClean="0"/>
              <a:t>ичную и профессиональную</a:t>
            </a:r>
            <a:endParaRPr lang="ru-RU" sz="4400" b="1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5469" y="1507525"/>
            <a:ext cx="5899590" cy="3874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95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10491" y="153110"/>
            <a:ext cx="85205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u="sng" dirty="0">
                <a:solidFill>
                  <a:srgbClr val="FF0000"/>
                </a:solidFill>
              </a:rPr>
              <a:t>2</a:t>
            </a:r>
            <a:r>
              <a:rPr lang="ru-RU" sz="4800" b="1" u="sng" dirty="0" smtClean="0">
                <a:solidFill>
                  <a:srgbClr val="FF0000"/>
                </a:solidFill>
              </a:rPr>
              <a:t>. ИДИ НАВСТРЕЧУ НОВОМУ. ДЕЙСТВУЙ!</a:t>
            </a:r>
            <a:endParaRPr lang="ru-RU" sz="4800" b="1" u="sng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06600" y="1722770"/>
            <a:ext cx="4979086" cy="477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671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3290" y="323563"/>
            <a:ext cx="8536131" cy="1325563"/>
          </a:xfrm>
        </p:spPr>
        <p:txBody>
          <a:bodyPr>
            <a:noAutofit/>
          </a:bodyPr>
          <a:lstStyle/>
          <a:p>
            <a:pPr algn="ctr"/>
            <a:r>
              <a:rPr lang="ru-RU" sz="5400" b="1" u="sng" dirty="0" smtClean="0">
                <a:solidFill>
                  <a:srgbClr val="FF0000"/>
                </a:solidFill>
              </a:rPr>
              <a:t>3. Сделай остановку, не перегревайся</a:t>
            </a:r>
            <a:endParaRPr lang="ru-RU" sz="5400" b="1" u="sng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8297" y="1757362"/>
            <a:ext cx="2619375" cy="17430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7075" y="2454281"/>
            <a:ext cx="2857500" cy="16002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290" y="4054481"/>
            <a:ext cx="2499014" cy="167711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0900" y="4478192"/>
            <a:ext cx="2609850" cy="17526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2611" y="3980665"/>
            <a:ext cx="2506810" cy="15680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26328" y="1757362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04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2144" y="365126"/>
            <a:ext cx="7846383" cy="1325563"/>
          </a:xfrm>
        </p:spPr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</a:rPr>
              <a:t>4.Не бери слишком многое</a:t>
            </a:r>
            <a:endParaRPr lang="ru-RU" b="1" u="sng" dirty="0">
              <a:solidFill>
                <a:srgbClr val="FF000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7039" y="1516847"/>
            <a:ext cx="5130010" cy="4660116"/>
          </a:xfrm>
        </p:spPr>
      </p:pic>
    </p:spTree>
    <p:extLst>
      <p:ext uri="{BB962C8B-B14F-4D97-AF65-F5344CB8AC3E}">
        <p14:creationId xmlns:p14="http://schemas.microsoft.com/office/powerpoint/2010/main" val="272588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423</TotalTime>
  <Words>261</Words>
  <Application>Microsoft Office PowerPoint</Application>
  <PresentationFormat>Экран (4:3)</PresentationFormat>
  <Paragraphs>61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Office Theme</vt:lpstr>
      <vt:lpstr>Психолого-педагогическая служба Лаишевского муниципального района</vt:lpstr>
      <vt:lpstr>УЧИТЬ НЕЛЬЗЯ БЕЖАТЬ</vt:lpstr>
      <vt:lpstr>Проблемы:</vt:lpstr>
      <vt:lpstr>Причины нарушения дисциплины</vt:lpstr>
      <vt:lpstr>Проблемы:</vt:lpstr>
      <vt:lpstr> 1. Ставь цели</vt:lpstr>
      <vt:lpstr>Презентация PowerPoint</vt:lpstr>
      <vt:lpstr>3. Сделай остановку, не перегревайся</vt:lpstr>
      <vt:lpstr>4.Не бери слишком многое</vt:lpstr>
      <vt:lpstr>   5. Эмоции</vt:lpstr>
      <vt:lpstr>6.Используй шаблоны для конспектов</vt:lpstr>
      <vt:lpstr>7.Не ной, в любой ситуации ищи плюсы</vt:lpstr>
      <vt:lpstr>Минусы    и     плюсы</vt:lpstr>
      <vt:lpstr>8.Работай над собой. Соревнуйся. Побеждай! </vt:lpstr>
      <vt:lpstr>9. Оглянись назад. Рефлексируй.</vt:lpstr>
      <vt:lpstr>10. А мы на что?</vt:lpstr>
      <vt:lpstr>Черный ящик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ПМС-4</cp:lastModifiedBy>
  <cp:revision>42</cp:revision>
  <dcterms:created xsi:type="dcterms:W3CDTF">2019-02-21T15:01:25Z</dcterms:created>
  <dcterms:modified xsi:type="dcterms:W3CDTF">2019-12-20T10:12:55Z</dcterms:modified>
</cp:coreProperties>
</file>