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Verdana" pitchFamily="34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grpSp>
          <p:nvGrpSpPr>
            <p:cNvPr id="9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  <a:latin typeface="Verdana" pitchFamily="34" charset="0"/>
                </a:endParaRPr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grpSp>
          <p:nvGrpSpPr>
            <p:cNvPr id="1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  <a:latin typeface="Verdana" pitchFamily="34" charset="0"/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27A0BD-B2E5-4849-8643-AEDC8926E7C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975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09A5A3-1F89-4CD4-9348-EAFC8A3BC05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90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0E035-24F7-4C6D-AA62-99AD6515EF9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463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127D4-02A8-4FDD-98D9-BF08D55F7BB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7261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CCEC5-ED84-4B61-8352-6DCAAFD3290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524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C333E-3463-4BE2-B46D-97FD07103DB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942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ED520-A672-4FAD-9495-3035BF2852A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831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36A64-81C2-4F06-BE69-2E5D97BE79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761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01375B-BF09-44C3-834B-B2E82C23FAE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124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F952F9-8C92-42CD-BC5A-2B717F8CAA6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145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63570E-6D33-41BD-8251-B572F35A84D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054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75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75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8438E75-4250-40BD-A17B-6F57D8BD7F5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7592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67593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  <a:latin typeface="Verdana" pitchFamily="34" charset="0"/>
            </a:endParaRPr>
          </a:p>
        </p:txBody>
      </p:sp>
      <p:grpSp>
        <p:nvGrpSpPr>
          <p:cNvPr id="205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67595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67596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67597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67598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67599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67600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67601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67602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67603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grpSp>
          <p:nvGrpSpPr>
            <p:cNvPr id="2084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085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67606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7607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7608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  <a:latin typeface="Verdana" pitchFamily="34" charset="0"/>
                  </a:endParaRPr>
                </a:p>
              </p:txBody>
            </p:sp>
          </p:grpSp>
          <p:sp>
            <p:nvSpPr>
              <p:cNvPr id="67609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67610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  <a:latin typeface="Verdana" pitchFamily="34" charset="0"/>
                </a:endParaRPr>
              </a:p>
            </p:txBody>
          </p:sp>
          <p:sp>
            <p:nvSpPr>
              <p:cNvPr id="67611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  <a:latin typeface="Verdana" pitchFamily="34" charset="0"/>
                </a:endParaRPr>
              </a:p>
            </p:txBody>
          </p:sp>
          <p:grpSp>
            <p:nvGrpSpPr>
              <p:cNvPr id="2089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67613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7614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7615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7616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7617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7618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7619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7620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  <a:latin typeface="Verdana" pitchFamily="34" charset="0"/>
                  </a:endParaRPr>
                </a:p>
              </p:txBody>
            </p:sp>
          </p:grpSp>
        </p:grpSp>
      </p:grpSp>
      <p:grpSp>
        <p:nvGrpSpPr>
          <p:cNvPr id="2059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67622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Verdana" pitchFamily="34" charset="0"/>
              </a:endParaRPr>
            </a:p>
          </p:txBody>
        </p:sp>
        <p:sp>
          <p:nvSpPr>
            <p:cNvPr id="67623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Verdana" pitchFamily="34" charset="0"/>
              </a:endParaRPr>
            </a:p>
          </p:txBody>
        </p:sp>
      </p:grpSp>
      <p:grpSp>
        <p:nvGrpSpPr>
          <p:cNvPr id="2060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061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67626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  <a:latin typeface="Verdana" pitchFamily="34" charset="0"/>
                </a:endParaRPr>
              </a:p>
            </p:txBody>
          </p:sp>
          <p:grpSp>
            <p:nvGrpSpPr>
              <p:cNvPr id="2064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67628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7629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50" y="330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7630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60" y="180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7631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7632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9" y="895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7633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4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7634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  <a:latin typeface="Verdana" pitchFamily="34" charset="0"/>
                  </a:endParaRPr>
                </a:p>
              </p:txBody>
            </p:sp>
            <p:sp>
              <p:nvSpPr>
                <p:cNvPr id="67635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9" y="140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>
                    <a:solidFill>
                      <a:srgbClr val="000000"/>
                    </a:solidFill>
                    <a:latin typeface="Verdana" pitchFamily="34" charset="0"/>
                  </a:endParaRPr>
                </a:p>
              </p:txBody>
            </p:sp>
          </p:grpSp>
        </p:grpSp>
        <p:sp>
          <p:nvSpPr>
            <p:cNvPr id="67636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000000"/>
                </a:solidFill>
                <a:latin typeface="Verdan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1964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-458788"/>
            <a:ext cx="6870700" cy="1600201"/>
          </a:xfrm>
        </p:spPr>
        <p:txBody>
          <a:bodyPr/>
          <a:lstStyle/>
          <a:p>
            <a:pPr eaLnBrk="1" hangingPunct="1"/>
            <a:r>
              <a:rPr lang="ru-RU" smtClean="0"/>
              <a:t>Краткое условие: 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 </a:t>
            </a:r>
            <a:r>
              <a:rPr lang="ru-RU" sz="4800" smtClean="0"/>
              <a:t>Было – 87кг</a:t>
            </a:r>
          </a:p>
          <a:p>
            <a:pPr eaLnBrk="1" hangingPunct="1">
              <a:buFontTx/>
              <a:buNone/>
            </a:pPr>
            <a:r>
              <a:rPr lang="ru-RU" sz="4800" smtClean="0"/>
              <a:t>  Убрали – 24кг и 17кг</a:t>
            </a:r>
          </a:p>
          <a:p>
            <a:pPr eaLnBrk="1" hangingPunct="1">
              <a:buFontTx/>
              <a:buNone/>
            </a:pPr>
            <a:r>
              <a:rPr lang="ru-RU" sz="4800" smtClean="0"/>
              <a:t>  Осталось - ?кг   (ий)</a:t>
            </a:r>
          </a:p>
          <a:p>
            <a:pPr eaLnBrk="1" hangingPunct="1"/>
            <a:endParaRPr lang="ru-RU" sz="4800" smtClean="0"/>
          </a:p>
          <a:p>
            <a:pPr eaLnBrk="1" hangingPunct="1"/>
            <a:endParaRPr lang="ru-RU" sz="4800" smtClean="0"/>
          </a:p>
        </p:txBody>
      </p:sp>
    </p:spTree>
    <p:extLst>
      <p:ext uri="{BB962C8B-B14F-4D97-AF65-F5344CB8AC3E}">
        <p14:creationId xmlns:p14="http://schemas.microsoft.com/office/powerpoint/2010/main" val="39406997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67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6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6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6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6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38" grpId="0"/>
      <p:bldP spid="11673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1454150" y="3844925"/>
            <a:ext cx="3270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ru-RU" sz="320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24580" name="AutoShape 4"/>
          <p:cNvCxnSpPr>
            <a:cxnSpLocks noChangeShapeType="1"/>
          </p:cNvCxnSpPr>
          <p:nvPr/>
        </p:nvCxnSpPr>
        <p:spPr bwMode="auto">
          <a:xfrm>
            <a:off x="-4762801" y="1903540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1" name="Line 5"/>
          <p:cNvSpPr>
            <a:spLocks noChangeShapeType="1"/>
          </p:cNvSpPr>
          <p:nvPr/>
        </p:nvSpPr>
        <p:spPr bwMode="auto">
          <a:xfrm>
            <a:off x="2843213" y="3141663"/>
            <a:ext cx="3024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>
            <a:off x="5867400" y="3141663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4583" name="AutoShape 7"/>
          <p:cNvSpPr>
            <a:spLocks/>
          </p:cNvSpPr>
          <p:nvPr/>
        </p:nvSpPr>
        <p:spPr bwMode="auto">
          <a:xfrm rot="5400000">
            <a:off x="5111750" y="223838"/>
            <a:ext cx="574675" cy="5111750"/>
          </a:xfrm>
          <a:prstGeom prst="leftBrace">
            <a:avLst>
              <a:gd name="adj1" fmla="val 74125"/>
              <a:gd name="adj2" fmla="val 4734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900113" y="4437063"/>
            <a:ext cx="64801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>
            <a:off x="6588125" y="3141663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5148263" y="2133600"/>
            <a:ext cx="7921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  <a:latin typeface="Arial" charset="0"/>
              </a:rPr>
              <a:t>87кг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5867400" y="3284538"/>
            <a:ext cx="6492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  <a:latin typeface="Arial" charset="0"/>
              </a:rPr>
              <a:t>17кг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7092950" y="3284538"/>
            <a:ext cx="9350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  <a:latin typeface="Arial" charset="0"/>
              </a:rPr>
              <a:t>24кг</a:t>
            </a:r>
          </a:p>
        </p:txBody>
      </p:sp>
      <p:sp>
        <p:nvSpPr>
          <p:cNvPr id="24589" name="AutoShape 13"/>
          <p:cNvSpPr>
            <a:spLocks/>
          </p:cNvSpPr>
          <p:nvPr/>
        </p:nvSpPr>
        <p:spPr bwMode="auto">
          <a:xfrm rot="-5400000">
            <a:off x="4283075" y="1989138"/>
            <a:ext cx="144463" cy="3024187"/>
          </a:xfrm>
          <a:prstGeom prst="leftBracket">
            <a:avLst>
              <a:gd name="adj" fmla="val 17445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4590" name="AutoShape 14"/>
          <p:cNvSpPr>
            <a:spLocks/>
          </p:cNvSpPr>
          <p:nvPr/>
        </p:nvSpPr>
        <p:spPr bwMode="auto">
          <a:xfrm rot="-5400000">
            <a:off x="6858000" y="2727325"/>
            <a:ext cx="180975" cy="2016125"/>
          </a:xfrm>
          <a:prstGeom prst="leftBracket">
            <a:avLst>
              <a:gd name="adj" fmla="val 92836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4591" name="Text Box 15"/>
          <p:cNvSpPr txBox="1">
            <a:spLocks noChangeArrowheads="1"/>
          </p:cNvSpPr>
          <p:nvPr/>
        </p:nvSpPr>
        <p:spPr bwMode="auto">
          <a:xfrm>
            <a:off x="6804025" y="3789363"/>
            <a:ext cx="647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  <a:latin typeface="Arial" charset="0"/>
              </a:rPr>
              <a:t>?кг</a:t>
            </a:r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3924300" y="3716338"/>
            <a:ext cx="6477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  <a:latin typeface="Arial" charset="0"/>
              </a:rPr>
              <a:t>?кг</a:t>
            </a:r>
          </a:p>
        </p:txBody>
      </p:sp>
      <p:sp>
        <p:nvSpPr>
          <p:cNvPr id="24593" name="Line 17"/>
          <p:cNvSpPr>
            <a:spLocks noChangeShapeType="1"/>
          </p:cNvSpPr>
          <p:nvPr/>
        </p:nvSpPr>
        <p:spPr bwMode="auto">
          <a:xfrm>
            <a:off x="755650" y="5084763"/>
            <a:ext cx="30241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4594" name="Line 18"/>
          <p:cNvSpPr>
            <a:spLocks noChangeShapeType="1"/>
          </p:cNvSpPr>
          <p:nvPr/>
        </p:nvSpPr>
        <p:spPr bwMode="auto">
          <a:xfrm>
            <a:off x="3779838" y="5084763"/>
            <a:ext cx="7207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4595" name="Line 19"/>
          <p:cNvSpPr>
            <a:spLocks noChangeShapeType="1"/>
          </p:cNvSpPr>
          <p:nvPr/>
        </p:nvSpPr>
        <p:spPr bwMode="auto">
          <a:xfrm>
            <a:off x="4500563" y="5084763"/>
            <a:ext cx="1368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diamond" w="med" len="med"/>
            <a:tailEnd type="diamond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4596" name="AutoShape 20"/>
          <p:cNvSpPr>
            <a:spLocks/>
          </p:cNvSpPr>
          <p:nvPr/>
        </p:nvSpPr>
        <p:spPr bwMode="auto">
          <a:xfrm rot="5400000">
            <a:off x="3024187" y="2097088"/>
            <a:ext cx="574675" cy="5111750"/>
          </a:xfrm>
          <a:prstGeom prst="leftBrace">
            <a:avLst>
              <a:gd name="adj1" fmla="val 74125"/>
              <a:gd name="adj2" fmla="val 4734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4597" name="Text Box 21"/>
          <p:cNvSpPr txBox="1">
            <a:spLocks noChangeArrowheads="1"/>
          </p:cNvSpPr>
          <p:nvPr/>
        </p:nvSpPr>
        <p:spPr bwMode="auto">
          <a:xfrm>
            <a:off x="3059113" y="4076700"/>
            <a:ext cx="7921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  <a:latin typeface="Arial" charset="0"/>
              </a:rPr>
              <a:t>87кг</a:t>
            </a:r>
          </a:p>
        </p:txBody>
      </p:sp>
      <p:sp>
        <p:nvSpPr>
          <p:cNvPr id="24598" name="AutoShape 22"/>
          <p:cNvSpPr>
            <a:spLocks/>
          </p:cNvSpPr>
          <p:nvPr/>
        </p:nvSpPr>
        <p:spPr bwMode="auto">
          <a:xfrm rot="-5400000">
            <a:off x="5112544" y="4617244"/>
            <a:ext cx="142875" cy="1366837"/>
          </a:xfrm>
          <a:prstGeom prst="leftBracket">
            <a:avLst>
              <a:gd name="adj" fmla="val 7972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4599" name="AutoShape 23"/>
          <p:cNvSpPr>
            <a:spLocks/>
          </p:cNvSpPr>
          <p:nvPr/>
        </p:nvSpPr>
        <p:spPr bwMode="auto">
          <a:xfrm rot="-5400000">
            <a:off x="3995737" y="5013326"/>
            <a:ext cx="214313" cy="646112"/>
          </a:xfrm>
          <a:prstGeom prst="leftBracket">
            <a:avLst>
              <a:gd name="adj" fmla="val 25123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4600" name="Text Box 24"/>
          <p:cNvSpPr txBox="1">
            <a:spLocks noChangeArrowheads="1"/>
          </p:cNvSpPr>
          <p:nvPr/>
        </p:nvSpPr>
        <p:spPr bwMode="auto">
          <a:xfrm>
            <a:off x="4859338" y="5013325"/>
            <a:ext cx="647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  <a:latin typeface="Arial" charset="0"/>
              </a:rPr>
              <a:t>24кг</a:t>
            </a:r>
          </a:p>
        </p:txBody>
      </p:sp>
      <p:sp>
        <p:nvSpPr>
          <p:cNvPr id="24601" name="Text Box 25"/>
          <p:cNvSpPr txBox="1">
            <a:spLocks noChangeArrowheads="1"/>
          </p:cNvSpPr>
          <p:nvPr/>
        </p:nvSpPr>
        <p:spPr bwMode="auto">
          <a:xfrm>
            <a:off x="3779838" y="5084763"/>
            <a:ext cx="6492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  <a:latin typeface="Arial" charset="0"/>
              </a:rPr>
              <a:t>17кг</a:t>
            </a:r>
          </a:p>
        </p:txBody>
      </p:sp>
      <p:sp>
        <p:nvSpPr>
          <p:cNvPr id="24602" name="AutoShape 26"/>
          <p:cNvSpPr>
            <a:spLocks/>
          </p:cNvSpPr>
          <p:nvPr/>
        </p:nvSpPr>
        <p:spPr bwMode="auto">
          <a:xfrm rot="-5400000">
            <a:off x="2159793" y="4040982"/>
            <a:ext cx="144463" cy="2952750"/>
          </a:xfrm>
          <a:prstGeom prst="leftBracket">
            <a:avLst>
              <a:gd name="adj" fmla="val 170329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4603" name="Text Box 27"/>
          <p:cNvSpPr txBox="1">
            <a:spLocks noChangeArrowheads="1"/>
          </p:cNvSpPr>
          <p:nvPr/>
        </p:nvSpPr>
        <p:spPr bwMode="auto">
          <a:xfrm>
            <a:off x="2051050" y="5589588"/>
            <a:ext cx="5032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  <a:latin typeface="Arial" charset="0"/>
              </a:rPr>
              <a:t>?кг</a:t>
            </a:r>
          </a:p>
        </p:txBody>
      </p:sp>
    </p:spTree>
    <p:extLst>
      <p:ext uri="{BB962C8B-B14F-4D97-AF65-F5344CB8AC3E}">
        <p14:creationId xmlns:p14="http://schemas.microsoft.com/office/powerpoint/2010/main" val="262228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755650"/>
          </a:xfrm>
        </p:spPr>
        <p:txBody>
          <a:bodyPr/>
          <a:lstStyle/>
          <a:p>
            <a:pPr eaLnBrk="1" hangingPunct="1"/>
            <a:r>
              <a:rPr lang="ru-RU" sz="4000" smtClean="0"/>
              <a:t>Проверка задачи 1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908050"/>
            <a:ext cx="7696200" cy="486727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1 способ: 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ru-RU" sz="2400" dirty="0" smtClean="0"/>
              <a:t>    24 + 17 = 41(кг) -  убрали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ru-RU" sz="2400" dirty="0" smtClean="0"/>
              <a:t>    87 - 41 = 46 (кг)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/>
              <a:t>          </a:t>
            </a:r>
            <a:r>
              <a:rPr lang="ru-RU" sz="2400" u="sng" dirty="0" smtClean="0"/>
              <a:t>87 - (24 + 17) = 46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/>
              <a:t>     2 способ: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/>
              <a:t>          87 - 24 = 63(кг) - взяли первый раз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/>
              <a:t>          63 - 17 = 46(кг)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/>
              <a:t>          </a:t>
            </a:r>
            <a:r>
              <a:rPr lang="ru-RU" sz="2400" u="sng" dirty="0" smtClean="0"/>
              <a:t>87 - 24 - 17 = 46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/>
              <a:t>     3 способ: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/>
              <a:t>          87 - 17 = 70(кг)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/>
              <a:t>          70 - 24 = 46(кг)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/>
              <a:t>          </a:t>
            </a:r>
            <a:r>
              <a:rPr lang="ru-RU" sz="2400" u="sng" dirty="0" smtClean="0"/>
              <a:t>87 - 17 - 24 =46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/>
              <a:t>         Ответ: 46 кг лука осталось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                                        </a:t>
            </a:r>
          </a:p>
          <a:p>
            <a:pPr eaLnBrk="1" hangingPunct="1">
              <a:lnSpc>
                <a:spcPct val="80000"/>
              </a:lnSpc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369827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9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9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19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19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9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9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198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98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198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198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198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198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198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98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98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198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198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198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93785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8740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9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8339733"/>
      </p:ext>
    </p:extLst>
  </p:cSld>
  <p:clrMapOvr>
    <a:masterClrMapping/>
  </p:clrMapOvr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Пастель</vt:lpstr>
      <vt:lpstr>Краткое условие: </vt:lpstr>
      <vt:lpstr>Презентация PowerPoint</vt:lpstr>
      <vt:lpstr>Проверка задачи 1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Краткое условие: </dc:title>
  <dc:creator>user</dc:creator>
  <cp:lastModifiedBy>user</cp:lastModifiedBy>
  <cp:revision>1</cp:revision>
  <dcterms:created xsi:type="dcterms:W3CDTF">2017-10-27T13:46:18Z</dcterms:created>
  <dcterms:modified xsi:type="dcterms:W3CDTF">2017-10-27T13:48:33Z</dcterms:modified>
</cp:coreProperties>
</file>