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8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theme/theme9.xml" ContentType="application/vnd.openxmlformats-officedocument.theme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theme/theme10.xml" ContentType="application/vnd.openxmlformats-officedocument.theme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1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12.xml" ContentType="application/vnd.openxmlformats-officedocument.theme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theme/theme13.xml" ContentType="application/vnd.openxmlformats-officedocument.theme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4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5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theme/theme1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6" r:id="rId2"/>
    <p:sldMasterId id="2147483818" r:id="rId3"/>
    <p:sldMasterId id="2147483833" r:id="rId4"/>
    <p:sldMasterId id="2147483845" r:id="rId5"/>
    <p:sldMasterId id="2147483857" r:id="rId6"/>
    <p:sldMasterId id="2147483874" r:id="rId7"/>
    <p:sldMasterId id="2147483886" r:id="rId8"/>
    <p:sldMasterId id="2147483898" r:id="rId9"/>
    <p:sldMasterId id="2147483912" r:id="rId10"/>
    <p:sldMasterId id="2147483924" r:id="rId11"/>
    <p:sldMasterId id="2147483939" r:id="rId12"/>
    <p:sldMasterId id="2147483951" r:id="rId13"/>
    <p:sldMasterId id="2147483963" r:id="rId14"/>
    <p:sldMasterId id="2147483980" r:id="rId15"/>
    <p:sldMasterId id="2147483992" r:id="rId16"/>
  </p:sldMasterIdLst>
  <p:sldIdLst>
    <p:sldId id="314" r:id="rId17"/>
    <p:sldId id="316" r:id="rId18"/>
    <p:sldId id="317" r:id="rId19"/>
    <p:sldId id="313" r:id="rId20"/>
    <p:sldId id="309" r:id="rId21"/>
    <p:sldId id="318" r:id="rId22"/>
    <p:sldId id="310" r:id="rId23"/>
    <p:sldId id="311" r:id="rId24"/>
    <p:sldId id="312" r:id="rId25"/>
    <p:sldId id="319" r:id="rId26"/>
    <p:sldId id="320" r:id="rId27"/>
    <p:sldId id="321" r:id="rId28"/>
    <p:sldId id="290" r:id="rId29"/>
    <p:sldId id="293" r:id="rId30"/>
    <p:sldId id="322" r:id="rId31"/>
    <p:sldId id="328" r:id="rId32"/>
    <p:sldId id="329" r:id="rId33"/>
    <p:sldId id="330" r:id="rId34"/>
    <p:sldId id="325" r:id="rId35"/>
    <p:sldId id="331" r:id="rId36"/>
    <p:sldId id="332" r:id="rId37"/>
    <p:sldId id="326" r:id="rId38"/>
    <p:sldId id="323" r:id="rId39"/>
    <p:sldId id="324" r:id="rId40"/>
    <p:sldId id="333" r:id="rId41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4" autoAdjust="0"/>
    <p:restoredTop sz="94629" autoAdjust="0"/>
  </p:normalViewPr>
  <p:slideViewPr>
    <p:cSldViewPr>
      <p:cViewPr varScale="1">
        <p:scale>
          <a:sx n="83" d="100"/>
          <a:sy n="83" d="100"/>
        </p:scale>
        <p:origin x="1603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70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2.xml"/><Relationship Id="rId26" Type="http://schemas.openxmlformats.org/officeDocument/2006/relationships/slide" Target="slides/slide10.xml"/><Relationship Id="rId39" Type="http://schemas.openxmlformats.org/officeDocument/2006/relationships/slide" Target="slides/slide23.xml"/><Relationship Id="rId21" Type="http://schemas.openxmlformats.org/officeDocument/2006/relationships/slide" Target="slides/slide5.xml"/><Relationship Id="rId34" Type="http://schemas.openxmlformats.org/officeDocument/2006/relationships/slide" Target="slides/slide18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8.xml"/><Relationship Id="rId32" Type="http://schemas.openxmlformats.org/officeDocument/2006/relationships/slide" Target="slides/slide16.xml"/><Relationship Id="rId37" Type="http://schemas.openxmlformats.org/officeDocument/2006/relationships/slide" Target="slides/slide21.xml"/><Relationship Id="rId40" Type="http://schemas.openxmlformats.org/officeDocument/2006/relationships/slide" Target="slides/slide24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7.xml"/><Relationship Id="rId28" Type="http://schemas.openxmlformats.org/officeDocument/2006/relationships/slide" Target="slides/slide12.xml"/><Relationship Id="rId36" Type="http://schemas.openxmlformats.org/officeDocument/2006/relationships/slide" Target="slides/slide20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3.xml"/><Relationship Id="rId31" Type="http://schemas.openxmlformats.org/officeDocument/2006/relationships/slide" Target="slides/slide15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6.xml"/><Relationship Id="rId27" Type="http://schemas.openxmlformats.org/officeDocument/2006/relationships/slide" Target="slides/slide11.xml"/><Relationship Id="rId30" Type="http://schemas.openxmlformats.org/officeDocument/2006/relationships/slide" Target="slides/slide14.xml"/><Relationship Id="rId35" Type="http://schemas.openxmlformats.org/officeDocument/2006/relationships/slide" Target="slides/slide19.xml"/><Relationship Id="rId43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1.xml"/><Relationship Id="rId25" Type="http://schemas.openxmlformats.org/officeDocument/2006/relationships/slide" Target="slides/slide9.xml"/><Relationship Id="rId33" Type="http://schemas.openxmlformats.org/officeDocument/2006/relationships/slide" Target="slides/slide17.xml"/><Relationship Id="rId38" Type="http://schemas.openxmlformats.org/officeDocument/2006/relationships/slide" Target="slides/slide22.xml"/><Relationship Id="rId20" Type="http://schemas.openxmlformats.org/officeDocument/2006/relationships/slide" Target="slides/slide4.xml"/><Relationship Id="rId41" Type="http://schemas.openxmlformats.org/officeDocument/2006/relationships/slide" Target="slides/slide2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90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00140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31133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92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900140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06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87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6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1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23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56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25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4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34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031133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2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33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2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9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2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33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2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61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91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664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46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9561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42377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59398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06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87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2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7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23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56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25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4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34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5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39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5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9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5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39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5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61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91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52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2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664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52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95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4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5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602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1401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1133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6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06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87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4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23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56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25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4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34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9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3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3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3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61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91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664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4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9561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423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5939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9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30639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8769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54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79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02310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85620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9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9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9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82513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5405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93401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6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41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6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353915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46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41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46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516111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62916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5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5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6645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274654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6295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есто для изображения из Интернета 3"/>
          <p:cNvSpPr>
            <a:spLocks noGrp="1"/>
          </p:cNvSpPr>
          <p:nvPr>
            <p:ph type="clipArt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4542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есто для изображения из Интернета 2"/>
          <p:cNvSpPr>
            <a:spLocks noGrp="1"/>
          </p:cNvSpPr>
          <p:nvPr>
            <p:ph type="clipArt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r>
              <a:rPr lang="ru-RU" smtClean="0"/>
              <a:t>Вставка картинки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1459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604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00140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31133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3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7360962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3301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4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658776"/>
      </p:ext>
    </p:extLst>
  </p:cSld>
  <p:clrMapOvr>
    <a:masterClrMapping/>
  </p:clrMapOvr>
  <p:transition>
    <p:fade/>
  </p:transition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4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4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268666"/>
      </p:ext>
    </p:extLst>
  </p:cSld>
  <p:clrMapOvr>
    <a:masterClrMapping/>
  </p:clrMapOvr>
  <p:transition>
    <p:fad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0169921"/>
      </p:ext>
    </p:extLst>
  </p:cSld>
  <p:clrMapOvr>
    <a:masterClrMapping/>
  </p:clrMapOvr>
  <p:transition>
    <p:fade/>
  </p:transition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085448"/>
      </p:ext>
    </p:extLst>
  </p:cSld>
  <p:clrMapOvr>
    <a:masterClrMapping/>
  </p:clrMapOvr>
  <p:transition>
    <p:fade/>
  </p:transition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6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37037"/>
      </p:ext>
    </p:extLst>
  </p:cSld>
  <p:clrMapOvr>
    <a:masterClrMapping/>
  </p:clrMapOvr>
  <p:transition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91373"/>
      </p:ext>
    </p:extLst>
  </p:cSld>
  <p:clrMapOvr>
    <a:masterClrMapping/>
  </p:clrMapOvr>
  <p:transition>
    <p:fade/>
  </p:transition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582289"/>
      </p:ext>
    </p:extLst>
  </p:cSld>
  <p:clrMapOvr>
    <a:masterClrMapping/>
  </p:clrMapOvr>
  <p:transition>
    <p:fade/>
  </p:transition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4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BF3C24-F4D7-466B-B8DF-DD50B0C7B99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337709"/>
      </p:ext>
    </p:extLst>
  </p:cSld>
  <p:clrMapOvr>
    <a:masterClrMapping/>
  </p:clrMapOvr>
  <p:transition>
    <p:fade/>
  </p:transition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67997-2C0B-4511-84B4-4E729B19620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72695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1712538"/>
      </p:ext>
    </p:extLst>
  </p:cSld>
  <p:clrMapOvr>
    <a:masterClrMapping/>
  </p:clrMapOvr>
  <p:transition>
    <p:fade/>
  </p:transition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2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C34E67-FCDC-4204-A4CE-0DD48C7A0B3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443538"/>
      </p:ext>
    </p:extLst>
  </p:cSld>
  <p:clrMapOvr>
    <a:masterClrMapping/>
  </p:clrMapOvr>
  <p:transition>
    <p:fade/>
  </p:transition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67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486400" y="2332038"/>
            <a:ext cx="3657600" cy="38401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696F02-C58A-4594-A39A-7D30B0324B2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76360"/>
      </p:ext>
    </p:extLst>
  </p:cSld>
  <p:clrMapOvr>
    <a:masterClrMapping/>
  </p:clrMapOvr>
  <p:transition>
    <p:fade/>
  </p:transition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31F50B-6A61-4FF5-A604-12EE1E2399D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8572380"/>
      </p:ext>
    </p:extLst>
  </p:cSld>
  <p:clrMapOvr>
    <a:masterClrMapping/>
  </p:clrMapOvr>
  <p:transition>
    <p:fade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2AB598-7485-4DCB-843A-05E2561FE16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949551"/>
      </p:ext>
    </p:extLst>
  </p:cSld>
  <p:clrMapOvr>
    <a:masterClrMapping/>
  </p:clrMapOvr>
  <p:transition>
    <p:fade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A2C9D8-C7DA-49C0-865C-6A6FABE62225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779473"/>
      </p:ext>
    </p:extLst>
  </p:cSld>
  <p:clrMapOvr>
    <a:masterClrMapping/>
  </p:clrMapOvr>
  <p:transition>
    <p:fade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7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84DA55-B578-45FB-A8F4-BDADC14FAAA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998602"/>
      </p:ext>
    </p:extLst>
  </p:cSld>
  <p:clrMapOvr>
    <a:masterClrMapping/>
  </p:clrMapOvr>
  <p:transition>
    <p:fade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59F7-8869-436C-BB17-8AA2622F6D0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182200"/>
      </p:ext>
    </p:extLst>
  </p:cSld>
  <p:clrMapOvr>
    <a:masterClrMapping/>
  </p:clrMapOvr>
  <p:transition>
    <p:fade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5DF7C-B01A-4D1F-B389-8197B5097D8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911915"/>
      </p:ext>
    </p:extLst>
  </p:cSld>
  <p:clrMapOvr>
    <a:masterClrMapping/>
  </p:clrMapOvr>
  <p:transition>
    <p:fade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274638"/>
            <a:ext cx="2057400" cy="58975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9200" y="274638"/>
            <a:ext cx="6019800" cy="58975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0C655-B2E8-4305-ACFB-DF927F1F151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9964446"/>
      </p:ext>
    </p:extLst>
  </p:cSld>
  <p:clrMapOvr>
    <a:masterClrMapping/>
  </p:clrMapOvr>
  <p:transition>
    <p:fade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4982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8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13.xml"/><Relationship Id="rId1" Type="http://schemas.openxmlformats.org/officeDocument/2006/relationships/slideLayout" Target="../slideLayouts/slideLayout112.xml"/><Relationship Id="rId6" Type="http://schemas.openxmlformats.org/officeDocument/2006/relationships/slideLayout" Target="../slideLayouts/slideLayout117.xml"/><Relationship Id="rId11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16.xml"/><Relationship Id="rId10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15.xml"/><Relationship Id="rId9" Type="http://schemas.openxmlformats.org/officeDocument/2006/relationships/slideLayout" Target="../slideLayouts/slideLayout120.xml"/><Relationship Id="rId14" Type="http://schemas.microsoft.com/office/2007/relationships/hdphoto" Target="../media/hdphoto1.wdp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34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124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27.xml"/><Relationship Id="rId15" Type="http://schemas.openxmlformats.org/officeDocument/2006/relationships/theme" Target="../theme/theme11.xml"/><Relationship Id="rId10" Type="http://schemas.openxmlformats.org/officeDocument/2006/relationships/slideLayout" Target="../slideLayouts/slideLayout132.xml"/><Relationship Id="rId4" Type="http://schemas.openxmlformats.org/officeDocument/2006/relationships/slideLayout" Target="../slideLayouts/slideLayout126.xml"/><Relationship Id="rId9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Relationship Id="rId14" Type="http://schemas.microsoft.com/office/2007/relationships/hdphoto" Target="../media/hdphoto1.wdp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50.xml"/><Relationship Id="rId7" Type="http://schemas.openxmlformats.org/officeDocument/2006/relationships/slideLayout" Target="../slideLayouts/slideLayout15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9.xml"/><Relationship Id="rId1" Type="http://schemas.openxmlformats.org/officeDocument/2006/relationships/slideLayout" Target="../slideLayouts/slideLayout148.xml"/><Relationship Id="rId6" Type="http://schemas.openxmlformats.org/officeDocument/2006/relationships/slideLayout" Target="../slideLayouts/slideLayout153.xml"/><Relationship Id="rId11" Type="http://schemas.openxmlformats.org/officeDocument/2006/relationships/slideLayout" Target="../slideLayouts/slideLayout158.xml"/><Relationship Id="rId5" Type="http://schemas.openxmlformats.org/officeDocument/2006/relationships/slideLayout" Target="../slideLayouts/slideLayout152.xml"/><Relationship Id="rId10" Type="http://schemas.openxmlformats.org/officeDocument/2006/relationships/slideLayout" Target="../slideLayouts/slideLayout157.xml"/><Relationship Id="rId4" Type="http://schemas.openxmlformats.org/officeDocument/2006/relationships/slideLayout" Target="../slideLayouts/slideLayout151.xml"/><Relationship Id="rId9" Type="http://schemas.openxmlformats.org/officeDocument/2006/relationships/slideLayout" Target="../slideLayouts/slideLayout156.xml"/><Relationship Id="rId14" Type="http://schemas.microsoft.com/office/2007/relationships/hdphoto" Target="../media/hdphoto1.wdp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6.xml"/><Relationship Id="rId13" Type="http://schemas.openxmlformats.org/officeDocument/2006/relationships/slideLayout" Target="../slideLayouts/slideLayout171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161.xml"/><Relationship Id="rId7" Type="http://schemas.openxmlformats.org/officeDocument/2006/relationships/slideLayout" Target="../slideLayouts/slideLayout165.xml"/><Relationship Id="rId12" Type="http://schemas.openxmlformats.org/officeDocument/2006/relationships/slideLayout" Target="../slideLayouts/slideLayout170.xml"/><Relationship Id="rId17" Type="http://schemas.openxmlformats.org/officeDocument/2006/relationships/theme" Target="../theme/theme14.xml"/><Relationship Id="rId2" Type="http://schemas.openxmlformats.org/officeDocument/2006/relationships/slideLayout" Target="../slideLayouts/slideLayout160.xml"/><Relationship Id="rId16" Type="http://schemas.openxmlformats.org/officeDocument/2006/relationships/slideLayout" Target="../slideLayouts/slideLayout174.xml"/><Relationship Id="rId1" Type="http://schemas.openxmlformats.org/officeDocument/2006/relationships/slideLayout" Target="../slideLayouts/slideLayout159.xml"/><Relationship Id="rId6" Type="http://schemas.openxmlformats.org/officeDocument/2006/relationships/slideLayout" Target="../slideLayouts/slideLayout164.xml"/><Relationship Id="rId11" Type="http://schemas.openxmlformats.org/officeDocument/2006/relationships/slideLayout" Target="../slideLayouts/slideLayout169.xml"/><Relationship Id="rId5" Type="http://schemas.openxmlformats.org/officeDocument/2006/relationships/slideLayout" Target="../slideLayouts/slideLayout163.xml"/><Relationship Id="rId15" Type="http://schemas.openxmlformats.org/officeDocument/2006/relationships/slideLayout" Target="../slideLayouts/slideLayout173.xml"/><Relationship Id="rId10" Type="http://schemas.openxmlformats.org/officeDocument/2006/relationships/slideLayout" Target="../slideLayouts/slideLayout168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162.xml"/><Relationship Id="rId9" Type="http://schemas.openxmlformats.org/officeDocument/2006/relationships/slideLayout" Target="../slideLayouts/slideLayout167.xml"/><Relationship Id="rId14" Type="http://schemas.openxmlformats.org/officeDocument/2006/relationships/slideLayout" Target="../slideLayouts/slideLayout17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11" Type="http://schemas.openxmlformats.org/officeDocument/2006/relationships/slideLayout" Target="../slideLayouts/slideLayout185.xml"/><Relationship Id="rId5" Type="http://schemas.openxmlformats.org/officeDocument/2006/relationships/slideLayout" Target="../slideLayouts/slideLayout179.xml"/><Relationship Id="rId10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Relationship Id="rId14" Type="http://schemas.microsoft.com/office/2007/relationships/hdphoto" Target="../media/hdphoto1.wdp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microsoft.com/office/2007/relationships/hdphoto" Target="../media/hdphoto1.wdp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microsoft.com/office/2007/relationships/hdphoto" Target="../media/hdphoto1.wdp"/><Relationship Id="rId2" Type="http://schemas.openxmlformats.org/officeDocument/2006/relationships/slideLayout" Target="../slideLayouts/slideLayout26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microsoft.com/office/2007/relationships/hdphoto" Target="../media/hdphoto1.wdp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microsoft.com/office/2007/relationships/hdphoto" Target="../media/hdphoto1.wdp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7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72.xml"/><Relationship Id="rId17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76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0.xml"/><Relationship Id="rId19" Type="http://schemas.microsoft.com/office/2007/relationships/hdphoto" Target="../media/hdphoto1.wdp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microsoft.com/office/2007/relationships/hdphoto" Target="../media/hdphoto1.wdp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11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2.xml"/><Relationship Id="rId10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Relationship Id="rId14" Type="http://schemas.microsoft.com/office/2007/relationships/hdphoto" Target="../media/hdphoto1.wdp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13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slideLayout" Target="../slideLayouts/slideLayout110.xml"/><Relationship Id="rId2" Type="http://schemas.openxmlformats.org/officeDocument/2006/relationships/slideLayout" Target="../slideLayouts/slideLayout100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5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  <p:sldLayoutId id="2147483937" r:id="rId13"/>
    <p:sldLayoutId id="2147483938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5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  <p:sldLayoutId id="2147483975" r:id="rId12"/>
    <p:sldLayoutId id="2147483976" r:id="rId13"/>
    <p:sldLayoutId id="2147483977" r:id="rId14"/>
    <p:sldLayoutId id="2147483978" r:id="rId15"/>
    <p:sldLayoutId id="2147483979" r:id="rId16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  <p:sldLayoutId id="2147483983" r:id="rId3"/>
    <p:sldLayoutId id="2147483984" r:id="rId4"/>
    <p:sldLayoutId id="2147483985" r:id="rId5"/>
    <p:sldLayoutId id="2147483986" r:id="rId6"/>
    <p:sldLayoutId id="2147483987" r:id="rId7"/>
    <p:sldLayoutId id="2147483988" r:id="rId8"/>
    <p:sldLayoutId id="2147483989" r:id="rId9"/>
    <p:sldLayoutId id="2147483990" r:id="rId10"/>
    <p:sldLayoutId id="2147483991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09" r:id="rId3"/>
    <p:sldLayoutId id="2147483810" r:id="rId4"/>
    <p:sldLayoutId id="2147483811" r:id="rId5"/>
    <p:sldLayoutId id="2147483812" r:id="rId6"/>
    <p:sldLayoutId id="2147483813" r:id="rId7"/>
    <p:sldLayoutId id="2147483814" r:id="rId8"/>
    <p:sldLayoutId id="2147483815" r:id="rId9"/>
    <p:sldLayoutId id="2147483816" r:id="rId10"/>
    <p:sldLayoutId id="2147483817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5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4" r:id="rId6"/>
    <p:sldLayoutId id="2147483825" r:id="rId7"/>
    <p:sldLayoutId id="2147483826" r:id="rId8"/>
    <p:sldLayoutId id="2147483827" r:id="rId9"/>
    <p:sldLayoutId id="2147483828" r:id="rId10"/>
    <p:sldLayoutId id="2147483829" r:id="rId11"/>
    <p:sldLayoutId id="2147483830" r:id="rId12"/>
    <p:sldLayoutId id="2147483831" r:id="rId13"/>
    <p:sldLayoutId id="2147483832" r:id="rId14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6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150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8" r:id="rId1"/>
    <p:sldLayoutId id="2147483859" r:id="rId2"/>
    <p:sldLayoutId id="2147483860" r:id="rId3"/>
    <p:sldLayoutId id="2147483861" r:id="rId4"/>
    <p:sldLayoutId id="2147483862" r:id="rId5"/>
    <p:sldLayoutId id="2147483863" r:id="rId6"/>
    <p:sldLayoutId id="2147483864" r:id="rId7"/>
    <p:sldLayoutId id="2147483865" r:id="rId8"/>
    <p:sldLayoutId id="2147483866" r:id="rId9"/>
    <p:sldLayoutId id="2147483867" r:id="rId10"/>
    <p:sldLayoutId id="2147483868" r:id="rId11"/>
    <p:sldLayoutId id="2147483869" r:id="rId12"/>
    <p:sldLayoutId id="2147483870" r:id="rId13"/>
    <p:sldLayoutId id="2147483871" r:id="rId14"/>
    <p:sldLayoutId id="2147483872" r:id="rId15"/>
    <p:sldLayoutId id="2147483873" r:id="rId16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B799A06-61BE-4E53-892A-53AD045C8F40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566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7" r:id="rId1"/>
    <p:sldLayoutId id="2147483888" r:id="rId2"/>
    <p:sldLayoutId id="2147483889" r:id="rId3"/>
    <p:sldLayoutId id="2147483890" r:id="rId4"/>
    <p:sldLayoutId id="2147483891" r:id="rId5"/>
    <p:sldLayoutId id="2147483892" r:id="rId6"/>
    <p:sldLayoutId id="2147483893" r:id="rId7"/>
    <p:sldLayoutId id="2147483894" r:id="rId8"/>
    <p:sldLayoutId id="2147483895" r:id="rId9"/>
    <p:sldLayoutId id="2147483896" r:id="rId10"/>
    <p:sldLayoutId id="2147483897" r:id="rId11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5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rcRect/>
          <a:stretch>
            <a:fillRect t="67000" b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19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76400" y="2332038"/>
            <a:ext cx="7467600" cy="384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222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900" r:id="rId2"/>
    <p:sldLayoutId id="2147483901" r:id="rId3"/>
    <p:sldLayoutId id="2147483902" r:id="rId4"/>
    <p:sldLayoutId id="2147483903" r:id="rId5"/>
    <p:sldLayoutId id="2147483904" r:id="rId6"/>
    <p:sldLayoutId id="2147483905" r:id="rId7"/>
    <p:sldLayoutId id="2147483906" r:id="rId8"/>
    <p:sldLayoutId id="2147483907" r:id="rId9"/>
    <p:sldLayoutId id="2147483908" r:id="rId10"/>
    <p:sldLayoutId id="2147483909" r:id="rId11"/>
    <p:sldLayoutId id="2147483910" r:id="rId12"/>
    <p:sldLayoutId id="2147483911" r:id="rId13"/>
  </p:sldLayoutIdLst>
  <p:transition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Электролитическая диссоциация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Электролиты и </a:t>
            </a:r>
            <a:r>
              <a:rPr lang="ru-RU" dirty="0" err="1" smtClean="0"/>
              <a:t>неэлектролиты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848373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424936" cy="41044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Соли и щелочи проводят ток не только в растворах, но и в </a:t>
            </a:r>
            <a:r>
              <a:rPr lang="ru-RU" b="1" dirty="0" smtClean="0"/>
              <a:t>расплавах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 сахар, ацетон и спирт ток не проводят.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752789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768409" y="188640"/>
            <a:ext cx="7848872" cy="208823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36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4000" b="1" i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Электролиты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вещества, водные растворы и расплавы которых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проводят электрический ток</a:t>
            </a:r>
          </a:p>
          <a:p>
            <a:pPr algn="ctr"/>
            <a:endParaRPr lang="ru-RU" sz="28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2000" b="1" i="1" dirty="0" smtClean="0">
                <a:solidFill>
                  <a:srgbClr val="0070C0"/>
                </a:solidFill>
              </a:rPr>
              <a:t> </a:t>
            </a:r>
            <a:endParaRPr lang="ru-RU" sz="2000" b="1" i="1" dirty="0">
              <a:solidFill>
                <a:srgbClr val="0070C0"/>
              </a:solidFill>
            </a:endParaRPr>
          </a:p>
        </p:txBody>
      </p:sp>
      <p:pic>
        <p:nvPicPr>
          <p:cNvPr id="13" name="Picture 6" descr="http://him.1september.ru/2005/07/40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2636912"/>
            <a:ext cx="3024336" cy="206663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2663788" y="4838552"/>
            <a:ext cx="367240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приборе - раствор  электролита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86411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23528" y="188640"/>
            <a:ext cx="8352928" cy="2448272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endParaRPr lang="ru-RU" sz="2000" b="1" i="1" dirty="0" smtClean="0">
              <a:solidFill>
                <a:srgbClr val="0070C0"/>
              </a:solidFill>
            </a:endParaRPr>
          </a:p>
          <a:p>
            <a:pPr algn="ctr"/>
            <a:r>
              <a:rPr lang="ru-RU" sz="3600" b="1" i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Неэлектролиты</a:t>
            </a:r>
            <a:r>
              <a:rPr lang="ru-RU" sz="36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-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вещества, водные растворы и расплавы которых </a:t>
            </a:r>
          </a:p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НЕ</a:t>
            </a:r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проводят электрический ток</a:t>
            </a:r>
          </a:p>
          <a:p>
            <a:pPr algn="ctr"/>
            <a:r>
              <a:rPr lang="ru-RU" sz="2800" b="1" i="1" dirty="0" smtClean="0">
                <a:solidFill>
                  <a:srgbClr val="0070C0"/>
                </a:solidFill>
              </a:rPr>
              <a:t> </a:t>
            </a:r>
            <a:endParaRPr lang="ru-RU" sz="2800" b="1" i="1" dirty="0">
              <a:solidFill>
                <a:srgbClr val="0070C0"/>
              </a:solidFill>
            </a:endParaRPr>
          </a:p>
        </p:txBody>
      </p:sp>
      <p:pic>
        <p:nvPicPr>
          <p:cNvPr id="10" name="Picture 4" descr="http://www.studfiles.ru/html/2706/265/html_wSaeg20lZ9.WcPk/htmlconvd-tYYP4y_html_510c00c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2708920"/>
            <a:ext cx="3793942" cy="226504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653204" y="4740292"/>
            <a:ext cx="369357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600" dirty="0" smtClean="0">
                <a:latin typeface="Arial" pitchFamily="34" charset="0"/>
                <a:cs typeface="Arial" pitchFamily="34" charset="0"/>
              </a:rPr>
              <a:t>В приборе – раствор  </a:t>
            </a:r>
            <a:r>
              <a:rPr lang="ru-RU" sz="1600" b="1" i="1" dirty="0" err="1" smtClean="0">
                <a:latin typeface="Arial" pitchFamily="34" charset="0"/>
                <a:cs typeface="Arial" pitchFamily="34" charset="0"/>
              </a:rPr>
              <a:t>не</a:t>
            </a:r>
            <a:r>
              <a:rPr lang="ru-RU" sz="1600" dirty="0" err="1" smtClean="0">
                <a:latin typeface="Arial" pitchFamily="34" charset="0"/>
                <a:cs typeface="Arial" pitchFamily="34" charset="0"/>
              </a:rPr>
              <a:t>электролита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300487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Grp="1" noChangeArrowheads="1"/>
          </p:cNvSpPr>
          <p:nvPr>
            <p:ph type="title"/>
          </p:nvPr>
        </p:nvSpPr>
        <p:spPr>
          <a:xfrm>
            <a:off x="539552" y="85524"/>
            <a:ext cx="8183880" cy="105156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Вещества 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sz="half" idx="1"/>
          </p:nvPr>
        </p:nvSpPr>
        <p:spPr>
          <a:xfrm>
            <a:off x="457200" y="3429000"/>
            <a:ext cx="3733800" cy="236572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u="sng" dirty="0" smtClean="0"/>
              <a:t>(проводят электрический ток)</a:t>
            </a:r>
            <a:r>
              <a:rPr lang="ru-RU" sz="2000" u="sng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Кислоты (</a:t>
            </a:r>
            <a:r>
              <a:rPr lang="en-US" sz="2000" dirty="0" err="1" smtClean="0"/>
              <a:t>HCl</a:t>
            </a:r>
            <a:r>
              <a:rPr lang="ru-RU" sz="2000" dirty="0" smtClean="0"/>
              <a:t>; </a:t>
            </a:r>
            <a:r>
              <a:rPr lang="en-US" sz="2000" dirty="0" smtClean="0"/>
              <a:t>H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SO</a:t>
            </a:r>
            <a:r>
              <a:rPr lang="en-US" sz="2000" baseline="-25000" dirty="0" smtClean="0"/>
              <a:t>4</a:t>
            </a:r>
            <a:r>
              <a:rPr lang="ru-RU" sz="2000" dirty="0" smtClean="0"/>
              <a:t>);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Основания (</a:t>
            </a:r>
            <a:r>
              <a:rPr lang="en-US" sz="2000" dirty="0" err="1" smtClean="0"/>
              <a:t>NaOH</a:t>
            </a:r>
            <a:r>
              <a:rPr lang="ru-RU" sz="2000" dirty="0" smtClean="0"/>
              <a:t>; </a:t>
            </a:r>
            <a:r>
              <a:rPr lang="en-US" sz="2000" dirty="0" err="1" smtClean="0"/>
              <a:t>Ba</a:t>
            </a:r>
            <a:r>
              <a:rPr lang="en-US" sz="2000" dirty="0" smtClean="0"/>
              <a:t>(OH)</a:t>
            </a:r>
            <a:r>
              <a:rPr lang="en-US" sz="2000" baseline="-25000" dirty="0" smtClean="0"/>
              <a:t>2</a:t>
            </a:r>
            <a:r>
              <a:rPr lang="ru-RU" sz="2000" dirty="0" smtClean="0"/>
              <a:t>);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Соли (</a:t>
            </a:r>
            <a:r>
              <a:rPr lang="en-US" sz="2000" dirty="0" err="1" smtClean="0"/>
              <a:t>NaCl</a:t>
            </a:r>
            <a:r>
              <a:rPr lang="ru-RU" sz="2000" dirty="0" smtClean="0"/>
              <a:t>; </a:t>
            </a:r>
            <a:r>
              <a:rPr lang="en-US" sz="2000" dirty="0" smtClean="0"/>
              <a:t>CuSO</a:t>
            </a:r>
            <a:r>
              <a:rPr lang="en-US" sz="2000" baseline="-25000" dirty="0" smtClean="0"/>
              <a:t>4</a:t>
            </a:r>
            <a:r>
              <a:rPr lang="ru-RU" sz="2000" dirty="0" smtClean="0"/>
              <a:t>).</a:t>
            </a:r>
            <a:endParaRPr lang="ru-RU" sz="2000" baseline="-25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</p:txBody>
      </p:sp>
      <p:sp>
        <p:nvSpPr>
          <p:cNvPr id="16390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5090864" y="3370237"/>
            <a:ext cx="3657600" cy="2291011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1800" i="1" u="sng" dirty="0" smtClean="0"/>
              <a:t>(не проводят электрический ток)</a:t>
            </a:r>
            <a:r>
              <a:rPr lang="ru-RU" sz="2000" u="sng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b="1" i="1" dirty="0" smtClean="0"/>
              <a:t>ДИСТИЛИРОВАННАЯ ВОДА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Органические вещества;</a:t>
            </a:r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Газы (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2</a:t>
            </a:r>
            <a:r>
              <a:rPr lang="ru-RU" sz="2000" dirty="0" smtClean="0"/>
              <a:t>;</a:t>
            </a:r>
            <a:r>
              <a:rPr lang="en-US" sz="2000" dirty="0" smtClean="0"/>
              <a:t> H</a:t>
            </a:r>
            <a:r>
              <a:rPr lang="en-US" sz="2000" baseline="-25000" dirty="0" smtClean="0"/>
              <a:t>2</a:t>
            </a:r>
            <a:r>
              <a:rPr lang="ru-RU" sz="2000" dirty="0" smtClean="0"/>
              <a:t>;</a:t>
            </a:r>
            <a:r>
              <a:rPr lang="en-US" sz="2000" dirty="0" smtClean="0"/>
              <a:t> CO</a:t>
            </a:r>
            <a:r>
              <a:rPr lang="en-US" sz="2000" baseline="-25000" dirty="0" smtClean="0"/>
              <a:t>2</a:t>
            </a:r>
            <a:r>
              <a:rPr lang="ru-RU" sz="2000" dirty="0" smtClean="0"/>
              <a:t>);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r>
              <a:rPr lang="ru-RU" sz="2000" dirty="0" smtClean="0"/>
              <a:t>Оксиды (</a:t>
            </a:r>
            <a:r>
              <a:rPr lang="en-US" sz="2000" dirty="0" err="1" smtClean="0"/>
              <a:t>CuO</a:t>
            </a:r>
            <a:r>
              <a:rPr lang="ru-RU" sz="2000" dirty="0" smtClean="0"/>
              <a:t>;</a:t>
            </a:r>
            <a:r>
              <a:rPr lang="en-US" sz="2000" dirty="0" smtClean="0"/>
              <a:t> Fe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O</a:t>
            </a:r>
            <a:r>
              <a:rPr lang="en-US" sz="2000" baseline="-25000" dirty="0" smtClean="0"/>
              <a:t>3</a:t>
            </a:r>
            <a:r>
              <a:rPr lang="ru-RU" sz="2000" dirty="0" smtClean="0"/>
              <a:t>).</a:t>
            </a:r>
            <a:endParaRPr lang="en-US" sz="2000" dirty="0" smtClean="0"/>
          </a:p>
          <a:p>
            <a:pPr eaLnBrk="1" hangingPunct="1">
              <a:lnSpc>
                <a:spcPct val="90000"/>
              </a:lnSpc>
            </a:pPr>
            <a:endParaRPr lang="ru-RU" sz="2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000" dirty="0" smtClean="0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5029200" y="908720"/>
            <a:ext cx="16764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9" name="Picture 4" descr="{A2E3C28D-F2AF-4E51-B4AD-93F14D99BA82}"/>
          <p:cNvPicPr>
            <a:picLocks noChangeAspect="1" noChangeArrowheads="1"/>
          </p:cNvPicPr>
          <p:nvPr/>
        </p:nvPicPr>
        <p:blipFill>
          <a:blip r:embed="rId2"/>
          <a:srcRect l="7256" r="9297" b="50400"/>
          <a:stretch>
            <a:fillRect/>
          </a:stretch>
        </p:blipFill>
        <p:spPr bwMode="auto">
          <a:xfrm>
            <a:off x="332245" y="1365920"/>
            <a:ext cx="3172207" cy="2137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1" name="Line 7"/>
          <p:cNvSpPr>
            <a:spLocks noChangeShapeType="1"/>
          </p:cNvSpPr>
          <p:nvPr/>
        </p:nvSpPr>
        <p:spPr bwMode="auto">
          <a:xfrm flipH="1">
            <a:off x="2590800" y="908720"/>
            <a:ext cx="15240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" name="Picture 5" descr="{A2E3C28D-F2AF-4E51-B4AD-93F14D99BA82}"/>
          <p:cNvPicPr>
            <a:picLocks noChangeAspect="1" noChangeArrowheads="1"/>
          </p:cNvPicPr>
          <p:nvPr/>
        </p:nvPicPr>
        <p:blipFill>
          <a:blip r:embed="rId2"/>
          <a:srcRect l="7256" t="49600" r="9297"/>
          <a:stretch>
            <a:fillRect/>
          </a:stretch>
        </p:blipFill>
        <p:spPr bwMode="auto">
          <a:xfrm>
            <a:off x="5362499" y="1412776"/>
            <a:ext cx="2953917" cy="202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381000"/>
            <a:ext cx="82296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	Электролитическая диссоциация -</a:t>
            </a:r>
            <a:r>
              <a:rPr lang="ru-RU" dirty="0" smtClean="0"/>
              <a:t> процесс распада электролита на ионы при растворении в воде или расплавлении.</a:t>
            </a:r>
          </a:p>
          <a:p>
            <a:pPr eaLnBrk="1" hangingPunct="1">
              <a:buFontTx/>
              <a:buNone/>
            </a:pPr>
            <a:endParaRPr lang="ru-RU" dirty="0" smtClean="0">
              <a:latin typeface="Comic Sans MS" pitchFamily="66" charset="0"/>
            </a:endParaRPr>
          </a:p>
        </p:txBody>
      </p:sp>
      <p:sp>
        <p:nvSpPr>
          <p:cNvPr id="9221" name="Rectangle 6"/>
          <p:cNvSpPr>
            <a:spLocks noGrp="1" noChangeArrowheads="1"/>
          </p:cNvSpPr>
          <p:nvPr>
            <p:ph sz="half" idx="2"/>
          </p:nvPr>
        </p:nvSpPr>
        <p:spPr>
          <a:xfrm>
            <a:off x="762000" y="2209800"/>
            <a:ext cx="3505200" cy="39925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b="1" i="1" dirty="0" err="1" smtClean="0"/>
              <a:t>Сванте</a:t>
            </a:r>
            <a:r>
              <a:rPr lang="ru-RU" b="1" i="1" dirty="0" smtClean="0"/>
              <a:t> Август</a:t>
            </a:r>
          </a:p>
          <a:p>
            <a:pPr algn="ctr" eaLnBrk="1" hangingPunct="1">
              <a:buFontTx/>
              <a:buNone/>
            </a:pPr>
            <a:r>
              <a:rPr lang="ru-RU" b="1" i="1" dirty="0" smtClean="0"/>
              <a:t>Аррениус</a:t>
            </a:r>
            <a:br>
              <a:rPr lang="ru-RU" b="1" i="1" dirty="0" smtClean="0"/>
            </a:br>
            <a:endParaRPr lang="ru-RU" b="1" i="1" dirty="0" smtClean="0"/>
          </a:p>
          <a:p>
            <a:pPr algn="ctr" eaLnBrk="1" hangingPunct="1">
              <a:buFontTx/>
              <a:buNone/>
            </a:pPr>
            <a:r>
              <a:rPr lang="ru-RU" sz="2000" i="1" dirty="0" smtClean="0"/>
              <a:t>1859-1927гг.</a:t>
            </a:r>
          </a:p>
          <a:p>
            <a:pPr algn="ctr" eaLnBrk="1" hangingPunct="1">
              <a:buFontTx/>
              <a:buNone/>
            </a:pPr>
            <a:r>
              <a:rPr lang="ru-RU" sz="2000" i="1" dirty="0" smtClean="0"/>
              <a:t>Шведский физико-химик,</a:t>
            </a:r>
          </a:p>
          <a:p>
            <a:pPr algn="ctr" eaLnBrk="1" hangingPunct="1">
              <a:buFontTx/>
              <a:buNone/>
            </a:pPr>
            <a:r>
              <a:rPr lang="ru-RU" sz="2000" i="1" dirty="0" smtClean="0"/>
              <a:t>создатель теории</a:t>
            </a:r>
          </a:p>
          <a:p>
            <a:pPr algn="ctr" eaLnBrk="1" hangingPunct="1">
              <a:buFontTx/>
              <a:buNone/>
            </a:pPr>
            <a:r>
              <a:rPr lang="ru-RU" sz="2000" i="1" dirty="0" smtClean="0"/>
              <a:t>электролитической</a:t>
            </a:r>
          </a:p>
          <a:p>
            <a:pPr algn="ctr" eaLnBrk="1" hangingPunct="1">
              <a:buFontTx/>
              <a:buNone/>
            </a:pPr>
            <a:r>
              <a:rPr lang="ru-RU" sz="2000" i="1" dirty="0" smtClean="0"/>
              <a:t>диссоциации.</a:t>
            </a:r>
            <a:br>
              <a:rPr lang="ru-RU" sz="2000" i="1" dirty="0" smtClean="0"/>
            </a:br>
            <a:endParaRPr lang="ru-RU" sz="2000" i="1" dirty="0" smtClean="0"/>
          </a:p>
          <a:p>
            <a:pPr eaLnBrk="1" hangingPunct="1"/>
            <a:endParaRPr lang="ru-RU" sz="2000" dirty="0" smtClean="0"/>
          </a:p>
        </p:txBody>
      </p:sp>
      <p:sp>
        <p:nvSpPr>
          <p:cNvPr id="921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6AAEE26-8E8F-486F-AB77-7B9AA53942A0}" type="slidenum">
              <a:rPr lang="ru-RU"/>
              <a:pPr/>
              <a:t>14</a:t>
            </a:fld>
            <a:endParaRPr lang="ru-RU"/>
          </a:p>
        </p:txBody>
      </p:sp>
      <p:pic>
        <p:nvPicPr>
          <p:cNvPr id="9222" name="Picture 4" descr="p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0" y="2133600"/>
            <a:ext cx="2827338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i="1" dirty="0"/>
              <a:t>1. Электролиты</a:t>
            </a:r>
            <a:r>
              <a:rPr lang="ru-RU" dirty="0"/>
              <a:t> при растворении в воде или расплавлении  </a:t>
            </a:r>
            <a:r>
              <a:rPr lang="ru-RU" i="1" dirty="0"/>
              <a:t>распадаются </a:t>
            </a:r>
            <a:r>
              <a:rPr lang="ru-RU" dirty="0"/>
              <a:t>(</a:t>
            </a:r>
            <a:r>
              <a:rPr lang="ru-RU" u="sng" dirty="0" err="1"/>
              <a:t>диссоциируют</a:t>
            </a:r>
            <a:r>
              <a:rPr lang="ru-RU" dirty="0"/>
              <a:t>) </a:t>
            </a:r>
            <a:r>
              <a:rPr lang="ru-RU" i="1" dirty="0"/>
              <a:t>на </a:t>
            </a:r>
            <a:r>
              <a:rPr lang="ru-RU" dirty="0"/>
              <a:t>положительно заряженные ионы </a:t>
            </a:r>
            <a:r>
              <a:rPr lang="ru-RU" i="1" dirty="0"/>
              <a:t>(катионы)</a:t>
            </a:r>
            <a:r>
              <a:rPr lang="ru-RU" dirty="0"/>
              <a:t> и отрицательно заряженные </a:t>
            </a:r>
            <a:r>
              <a:rPr lang="ru-RU" i="1" dirty="0"/>
              <a:t>(анионы)</a:t>
            </a:r>
            <a:r>
              <a:rPr lang="ru-RU" dirty="0"/>
              <a:t>.</a:t>
            </a:r>
          </a:p>
          <a:p>
            <a:pPr lvl="0" algn="just"/>
            <a:r>
              <a:rPr lang="ru-RU" i="1" dirty="0"/>
              <a:t>В водных растворах ионы химически связаны с молекулами воды - </a:t>
            </a:r>
            <a:r>
              <a:rPr lang="ru-RU" i="1" u="sng" dirty="0"/>
              <a:t>гидратированы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7072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96952"/>
            <a:ext cx="8568951" cy="14260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cs typeface="Arial" pitchFamily="34" charset="0"/>
              </a:rPr>
              <a:t>Уравнение диссоциации записывают упрощенно</a:t>
            </a:r>
          </a:p>
          <a:p>
            <a:pPr algn="just"/>
            <a:endParaRPr lang="ru-RU" sz="2000" b="1" dirty="0">
              <a:cs typeface="Arial" pitchFamily="34" charset="0"/>
            </a:endParaRPr>
          </a:p>
          <a:p>
            <a:pPr algn="just"/>
            <a:r>
              <a:rPr lang="en-US" sz="2800" b="1" dirty="0" err="1" smtClean="0">
                <a:cs typeface="Arial" pitchFamily="34" charset="0"/>
              </a:rPr>
              <a:t>KCl</a:t>
            </a:r>
            <a:r>
              <a:rPr lang="en-US" sz="2800" b="1" dirty="0" smtClean="0">
                <a:cs typeface="Arial" pitchFamily="34" charset="0"/>
              </a:rPr>
              <a:t> → K</a:t>
            </a:r>
            <a:r>
              <a:rPr lang="en-US" sz="2800" b="1" baseline="30000" dirty="0" smtClean="0">
                <a:cs typeface="Arial" pitchFamily="34" charset="0"/>
              </a:rPr>
              <a:t>+</a:t>
            </a:r>
            <a:r>
              <a:rPr lang="en-US" sz="2800" b="1" dirty="0" smtClean="0">
                <a:cs typeface="Arial" pitchFamily="34" charset="0"/>
              </a:rPr>
              <a:t> + Cl</a:t>
            </a:r>
            <a:r>
              <a:rPr lang="en-US" sz="2800" b="1" baseline="30000" dirty="0" smtClean="0">
                <a:cs typeface="Arial" pitchFamily="34" charset="0"/>
              </a:rPr>
              <a:t>-</a:t>
            </a:r>
          </a:p>
          <a:p>
            <a:pPr algn="just"/>
            <a:endParaRPr lang="en-US" sz="2800" b="1" baseline="30000" dirty="0" smtClean="0"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i="1" dirty="0"/>
              <a:t>1. Электролиты</a:t>
            </a:r>
            <a:r>
              <a:rPr lang="ru-RU" dirty="0"/>
              <a:t> при растворении в воде или расплавлении  </a:t>
            </a:r>
            <a:r>
              <a:rPr lang="ru-RU" i="1" dirty="0"/>
              <a:t>распадаются </a:t>
            </a:r>
            <a:r>
              <a:rPr lang="ru-RU" dirty="0"/>
              <a:t>(</a:t>
            </a:r>
            <a:r>
              <a:rPr lang="ru-RU" u="sng" dirty="0" err="1"/>
              <a:t>диссоциируют</a:t>
            </a:r>
            <a:r>
              <a:rPr lang="ru-RU" dirty="0"/>
              <a:t>) </a:t>
            </a:r>
            <a:r>
              <a:rPr lang="ru-RU" i="1" dirty="0"/>
              <a:t>на </a:t>
            </a:r>
            <a:r>
              <a:rPr lang="ru-RU" dirty="0"/>
              <a:t>положительно заряженные ионы </a:t>
            </a:r>
            <a:r>
              <a:rPr lang="ru-RU" i="1" dirty="0"/>
              <a:t>(катионы)</a:t>
            </a:r>
            <a:r>
              <a:rPr lang="ru-RU" dirty="0"/>
              <a:t> и отрицательно заряженные </a:t>
            </a:r>
            <a:r>
              <a:rPr lang="ru-RU" i="1" dirty="0"/>
              <a:t>(анионы)</a:t>
            </a:r>
            <a:r>
              <a:rPr lang="ru-RU" dirty="0"/>
              <a:t>.</a:t>
            </a:r>
          </a:p>
          <a:p>
            <a:pPr lvl="0" algn="just"/>
            <a:r>
              <a:rPr lang="ru-RU" i="1" dirty="0"/>
              <a:t>В водных растворах ионы химически связаны с молекулами воды - </a:t>
            </a:r>
            <a:r>
              <a:rPr lang="ru-RU" i="1" u="sng" dirty="0"/>
              <a:t>гидратированы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95984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96952"/>
            <a:ext cx="8568951" cy="2144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cs typeface="Arial" pitchFamily="34" charset="0"/>
              </a:rPr>
              <a:t>Уравнение диссоциации записывают упрощенно</a:t>
            </a:r>
          </a:p>
          <a:p>
            <a:pPr algn="just"/>
            <a:endParaRPr lang="ru-RU" sz="2000" b="1" dirty="0">
              <a:cs typeface="Arial" pitchFamily="34" charset="0"/>
            </a:endParaRPr>
          </a:p>
          <a:p>
            <a:pPr algn="just"/>
            <a:r>
              <a:rPr lang="en-US" sz="2800" b="1" dirty="0" err="1" smtClean="0">
                <a:cs typeface="Arial" pitchFamily="34" charset="0"/>
              </a:rPr>
              <a:t>KCl</a:t>
            </a:r>
            <a:r>
              <a:rPr lang="en-US" sz="2800" b="1" dirty="0" smtClean="0">
                <a:cs typeface="Arial" pitchFamily="34" charset="0"/>
              </a:rPr>
              <a:t> → K</a:t>
            </a:r>
            <a:r>
              <a:rPr lang="en-US" sz="2800" b="1" baseline="30000" dirty="0" smtClean="0">
                <a:cs typeface="Arial" pitchFamily="34" charset="0"/>
              </a:rPr>
              <a:t>+</a:t>
            </a:r>
            <a:r>
              <a:rPr lang="en-US" sz="2800" b="1" dirty="0" smtClean="0">
                <a:cs typeface="Arial" pitchFamily="34" charset="0"/>
              </a:rPr>
              <a:t> + Cl</a:t>
            </a:r>
            <a:r>
              <a:rPr lang="en-US" sz="2800" b="1" baseline="30000" dirty="0" smtClean="0">
                <a:cs typeface="Arial" pitchFamily="34" charset="0"/>
              </a:rPr>
              <a:t>-</a:t>
            </a:r>
          </a:p>
          <a:p>
            <a:pPr algn="just"/>
            <a:endParaRPr lang="en-US" sz="2800" b="1" baseline="30000" dirty="0" smtClean="0">
              <a:cs typeface="Arial" pitchFamily="34" charset="0"/>
            </a:endParaRPr>
          </a:p>
          <a:p>
            <a:pPr algn="just"/>
            <a:r>
              <a:rPr lang="en-US" sz="2800" b="1" dirty="0" smtClean="0">
                <a:cs typeface="Arial" pitchFamily="34" charset="0"/>
              </a:rPr>
              <a:t>CuSO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dirty="0" smtClean="0">
                <a:cs typeface="Arial" pitchFamily="34" charset="0"/>
              </a:rPr>
              <a:t> → Cu</a:t>
            </a:r>
            <a:r>
              <a:rPr lang="en-US" sz="2800" b="1" baseline="30000" dirty="0" smtClean="0">
                <a:cs typeface="Arial" pitchFamily="34" charset="0"/>
              </a:rPr>
              <a:t>2+</a:t>
            </a:r>
            <a:r>
              <a:rPr lang="en-US" sz="2800" b="1" dirty="0" smtClean="0">
                <a:cs typeface="Arial" pitchFamily="34" charset="0"/>
              </a:rPr>
              <a:t> + 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baseline="30000" dirty="0" smtClean="0">
                <a:cs typeface="Arial" pitchFamily="34" charset="0"/>
              </a:rPr>
              <a:t>2-</a:t>
            </a:r>
          </a:p>
          <a:p>
            <a:pPr algn="just"/>
            <a:endParaRPr lang="en-US" sz="2800" b="1" baseline="30000" dirty="0" smtClean="0"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i="1" dirty="0"/>
              <a:t>1. Электролиты</a:t>
            </a:r>
            <a:r>
              <a:rPr lang="ru-RU" dirty="0"/>
              <a:t> при растворении в воде или расплавлении  </a:t>
            </a:r>
            <a:r>
              <a:rPr lang="ru-RU" i="1" dirty="0"/>
              <a:t>распадаются </a:t>
            </a:r>
            <a:r>
              <a:rPr lang="ru-RU" dirty="0"/>
              <a:t>(</a:t>
            </a:r>
            <a:r>
              <a:rPr lang="ru-RU" u="sng" dirty="0" err="1"/>
              <a:t>диссоциируют</a:t>
            </a:r>
            <a:r>
              <a:rPr lang="ru-RU" dirty="0"/>
              <a:t>) </a:t>
            </a:r>
            <a:r>
              <a:rPr lang="ru-RU" i="1" dirty="0"/>
              <a:t>на </a:t>
            </a:r>
            <a:r>
              <a:rPr lang="ru-RU" dirty="0"/>
              <a:t>положительно заряженные ионы </a:t>
            </a:r>
            <a:r>
              <a:rPr lang="ru-RU" i="1" dirty="0"/>
              <a:t>(катионы)</a:t>
            </a:r>
            <a:r>
              <a:rPr lang="ru-RU" dirty="0"/>
              <a:t> и отрицательно заряженные </a:t>
            </a:r>
            <a:r>
              <a:rPr lang="ru-RU" i="1" dirty="0"/>
              <a:t>(анионы)</a:t>
            </a:r>
            <a:r>
              <a:rPr lang="ru-RU" dirty="0"/>
              <a:t>.</a:t>
            </a:r>
          </a:p>
          <a:p>
            <a:pPr lvl="0" algn="just"/>
            <a:r>
              <a:rPr lang="ru-RU" i="1" dirty="0"/>
              <a:t>В водных растворах ионы химически связаны с молекулами воды - </a:t>
            </a:r>
            <a:r>
              <a:rPr lang="ru-RU" i="1" u="sng" dirty="0"/>
              <a:t>гидратированы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876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996952"/>
            <a:ext cx="8568951" cy="25750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cs typeface="Arial" pitchFamily="34" charset="0"/>
              </a:rPr>
              <a:t>Уравнение диссоциации записывают упрощенно</a:t>
            </a:r>
          </a:p>
          <a:p>
            <a:pPr algn="just"/>
            <a:endParaRPr lang="ru-RU" sz="2000" b="1" dirty="0">
              <a:cs typeface="Arial" pitchFamily="34" charset="0"/>
            </a:endParaRPr>
          </a:p>
          <a:p>
            <a:pPr algn="just"/>
            <a:r>
              <a:rPr lang="en-US" sz="2800" b="1" dirty="0" err="1" smtClean="0">
                <a:cs typeface="Arial" pitchFamily="34" charset="0"/>
              </a:rPr>
              <a:t>KCl</a:t>
            </a:r>
            <a:r>
              <a:rPr lang="en-US" sz="2800" b="1" dirty="0" smtClean="0">
                <a:cs typeface="Arial" pitchFamily="34" charset="0"/>
              </a:rPr>
              <a:t> → K</a:t>
            </a:r>
            <a:r>
              <a:rPr lang="en-US" sz="2800" b="1" baseline="30000" dirty="0" smtClean="0">
                <a:cs typeface="Arial" pitchFamily="34" charset="0"/>
              </a:rPr>
              <a:t>+</a:t>
            </a:r>
            <a:r>
              <a:rPr lang="en-US" sz="2800" b="1" dirty="0" smtClean="0">
                <a:cs typeface="Arial" pitchFamily="34" charset="0"/>
              </a:rPr>
              <a:t> + Cl</a:t>
            </a:r>
            <a:r>
              <a:rPr lang="en-US" sz="2800" b="1" baseline="30000" dirty="0" smtClean="0">
                <a:cs typeface="Arial" pitchFamily="34" charset="0"/>
              </a:rPr>
              <a:t>-</a:t>
            </a:r>
          </a:p>
          <a:p>
            <a:pPr algn="just"/>
            <a:endParaRPr lang="en-US" sz="2800" b="1" baseline="30000" dirty="0" smtClean="0">
              <a:cs typeface="Arial" pitchFamily="34" charset="0"/>
            </a:endParaRPr>
          </a:p>
          <a:p>
            <a:pPr algn="just"/>
            <a:r>
              <a:rPr lang="en-US" sz="2800" b="1" dirty="0" smtClean="0">
                <a:cs typeface="Arial" pitchFamily="34" charset="0"/>
              </a:rPr>
              <a:t>CuSO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dirty="0" smtClean="0">
                <a:cs typeface="Arial" pitchFamily="34" charset="0"/>
              </a:rPr>
              <a:t> → Cu</a:t>
            </a:r>
            <a:r>
              <a:rPr lang="en-US" sz="2800" b="1" baseline="30000" dirty="0" smtClean="0">
                <a:cs typeface="Arial" pitchFamily="34" charset="0"/>
              </a:rPr>
              <a:t>2+</a:t>
            </a:r>
            <a:r>
              <a:rPr lang="en-US" sz="2800" b="1" dirty="0" smtClean="0">
                <a:cs typeface="Arial" pitchFamily="34" charset="0"/>
              </a:rPr>
              <a:t> + 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baseline="30000" dirty="0" smtClean="0">
                <a:cs typeface="Arial" pitchFamily="34" charset="0"/>
              </a:rPr>
              <a:t>2-</a:t>
            </a:r>
          </a:p>
          <a:p>
            <a:pPr algn="just"/>
            <a:endParaRPr lang="en-US" sz="2800" b="1" baseline="30000" dirty="0" smtClean="0">
              <a:cs typeface="Arial" pitchFamily="34" charset="0"/>
            </a:endParaRPr>
          </a:p>
          <a:p>
            <a:pPr algn="just"/>
            <a:r>
              <a:rPr lang="en-US" sz="2800" b="1" dirty="0" smtClean="0">
                <a:cs typeface="Arial" pitchFamily="34" charset="0"/>
              </a:rPr>
              <a:t>Na</a:t>
            </a:r>
            <a:r>
              <a:rPr lang="ru-RU" sz="2800" b="1" baseline="-25000" dirty="0" smtClean="0">
                <a:cs typeface="Arial" pitchFamily="34" charset="0"/>
              </a:rPr>
              <a:t>2</a:t>
            </a:r>
            <a:r>
              <a:rPr lang="en-US" sz="2800" b="1" dirty="0" smtClean="0">
                <a:cs typeface="Arial" pitchFamily="34" charset="0"/>
              </a:rPr>
              <a:t>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dirty="0" smtClean="0">
                <a:cs typeface="Arial" pitchFamily="34" charset="0"/>
              </a:rPr>
              <a:t> → 2Na</a:t>
            </a:r>
            <a:r>
              <a:rPr lang="en-US" sz="2800" b="1" baseline="30000" dirty="0" smtClean="0">
                <a:cs typeface="Arial" pitchFamily="34" charset="0"/>
              </a:rPr>
              <a:t>+</a:t>
            </a:r>
            <a:r>
              <a:rPr lang="en-US" sz="2800" b="1" dirty="0" smtClean="0">
                <a:cs typeface="Arial" pitchFamily="34" charset="0"/>
              </a:rPr>
              <a:t> + SO</a:t>
            </a:r>
            <a:r>
              <a:rPr lang="en-US" sz="2800" b="1" baseline="-25000" dirty="0" smtClean="0">
                <a:cs typeface="Arial" pitchFamily="34" charset="0"/>
              </a:rPr>
              <a:t>4</a:t>
            </a:r>
            <a:r>
              <a:rPr lang="en-US" sz="2800" b="1" baseline="30000" dirty="0" smtClean="0">
                <a:cs typeface="Arial" pitchFamily="34" charset="0"/>
              </a:rPr>
              <a:t>2-</a:t>
            </a:r>
            <a:endParaRPr lang="ru-RU" sz="2800" b="1" baseline="30000" dirty="0"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3528" y="1196752"/>
            <a:ext cx="84249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i="1" dirty="0"/>
              <a:t>1. Электролиты</a:t>
            </a:r>
            <a:r>
              <a:rPr lang="ru-RU" dirty="0"/>
              <a:t> при растворении в воде или расплавлении  </a:t>
            </a:r>
            <a:r>
              <a:rPr lang="ru-RU" i="1" dirty="0"/>
              <a:t>распадаются </a:t>
            </a:r>
            <a:r>
              <a:rPr lang="ru-RU" dirty="0"/>
              <a:t>(</a:t>
            </a:r>
            <a:r>
              <a:rPr lang="ru-RU" u="sng" dirty="0" err="1"/>
              <a:t>диссоциируют</a:t>
            </a:r>
            <a:r>
              <a:rPr lang="ru-RU" dirty="0"/>
              <a:t>) </a:t>
            </a:r>
            <a:r>
              <a:rPr lang="ru-RU" i="1" dirty="0"/>
              <a:t>на </a:t>
            </a:r>
            <a:r>
              <a:rPr lang="ru-RU" dirty="0"/>
              <a:t>положительно заряженные ионы </a:t>
            </a:r>
            <a:r>
              <a:rPr lang="ru-RU" i="1" dirty="0"/>
              <a:t>(катионы)</a:t>
            </a:r>
            <a:r>
              <a:rPr lang="ru-RU" dirty="0"/>
              <a:t> и отрицательно заряженные </a:t>
            </a:r>
            <a:r>
              <a:rPr lang="ru-RU" i="1" dirty="0"/>
              <a:t>(анионы)</a:t>
            </a:r>
            <a:r>
              <a:rPr lang="ru-RU" dirty="0"/>
              <a:t>.</a:t>
            </a:r>
          </a:p>
          <a:p>
            <a:pPr lvl="0" algn="just"/>
            <a:r>
              <a:rPr lang="ru-RU" i="1" dirty="0"/>
              <a:t>В водных растворах ионы химически связаны с молекулами воды - </a:t>
            </a:r>
            <a:r>
              <a:rPr lang="ru-RU" i="1" u="sng" dirty="0"/>
              <a:t>гидратированы</a:t>
            </a:r>
            <a:endParaRPr lang="ru-RU" i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487616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134" y="980728"/>
            <a:ext cx="85689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/>
              <a:t>2. Ионы отличаются от атомов по строению и свойствам.</a:t>
            </a:r>
          </a:p>
          <a:p>
            <a:pPr algn="just"/>
            <a:r>
              <a:rPr lang="ru-RU" sz="2000" dirty="0" smtClean="0"/>
              <a:t>Ионы  находятся  в  более  устойчивых  электронных  состояниях, чем атомы.</a:t>
            </a:r>
          </a:p>
          <a:p>
            <a:pPr algn="just"/>
            <a:r>
              <a:rPr lang="ru-RU" sz="2000" i="1" dirty="0" smtClean="0"/>
              <a:t>Изобразите электронное строение атома и иона натрия.</a:t>
            </a:r>
            <a:endParaRPr lang="en-US" sz="2000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547664" y="256490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Атом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115" y="256490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Ион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961605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ru-RU" dirty="0" smtClean="0"/>
              <a:t>Проводят ли электрический ток вода, соль и раствор соли?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14422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134" y="980728"/>
            <a:ext cx="85689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/>
              <a:t>2. Ионы отличаются от атомов по строению и свойствам.</a:t>
            </a:r>
          </a:p>
          <a:p>
            <a:pPr algn="just"/>
            <a:r>
              <a:rPr lang="ru-RU" sz="2000" dirty="0" smtClean="0"/>
              <a:t>Ионы  находятся  в  более  устойчивых  электронных  состояниях, чем атомы.</a:t>
            </a:r>
          </a:p>
          <a:p>
            <a:pPr algn="just"/>
            <a:r>
              <a:rPr lang="ru-RU" sz="2000" i="1" dirty="0" smtClean="0"/>
              <a:t>Изобразите электронное строение атома и иона натрия.</a:t>
            </a:r>
            <a:endParaRPr lang="en-US" sz="2000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5" y="3140968"/>
            <a:ext cx="3073096" cy="206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56490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Атом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943115" y="256490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Ион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41026446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8134" y="980728"/>
            <a:ext cx="856895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/>
              <a:t>2. Ионы отличаются от атомов по строению и свойствам.</a:t>
            </a:r>
          </a:p>
          <a:p>
            <a:pPr algn="just"/>
            <a:r>
              <a:rPr lang="ru-RU" sz="2000" dirty="0" smtClean="0"/>
              <a:t>Ионы  находятся  в  более  устойчивых  электронных  состояниях, чем атомы.</a:t>
            </a:r>
          </a:p>
          <a:p>
            <a:pPr algn="just"/>
            <a:r>
              <a:rPr lang="ru-RU" sz="2000" i="1" dirty="0" smtClean="0"/>
              <a:t>Изобразите электронное строение атома и иона натрия.</a:t>
            </a:r>
            <a:endParaRPr lang="en-US" sz="2000" i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225" y="3140968"/>
            <a:ext cx="3073096" cy="2069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47664" y="2564904"/>
            <a:ext cx="861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/>
              <a:t>Атом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752"/>
          <a:stretch/>
        </p:blipFill>
        <p:spPr bwMode="auto">
          <a:xfrm>
            <a:off x="5076056" y="4336330"/>
            <a:ext cx="2903541" cy="874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943115" y="256490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/>
              <a:t>Ион </a:t>
            </a:r>
            <a:endParaRPr lang="ru-RU" i="1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 b="42248"/>
          <a:stretch/>
        </p:blipFill>
        <p:spPr bwMode="auto">
          <a:xfrm>
            <a:off x="5712518" y="3140968"/>
            <a:ext cx="1451770" cy="1195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264463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/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88640"/>
            <a:ext cx="78261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cs typeface="Arial" pitchFamily="34" charset="0"/>
              </a:rPr>
              <a:t>Теория электролитической диссоциации</a:t>
            </a:r>
            <a:endParaRPr lang="ru-RU" sz="2800" b="1" i="1" dirty="0"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2132856"/>
            <a:ext cx="8568951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000" dirty="0" smtClean="0"/>
              <a:t>3. В растворах и расплавах </a:t>
            </a:r>
            <a:r>
              <a:rPr lang="ru-RU" sz="2000" i="1" dirty="0" smtClean="0"/>
              <a:t>электролиты проводят электрический ток</a:t>
            </a:r>
            <a:r>
              <a:rPr lang="ru-RU" sz="2000" dirty="0" smtClean="0"/>
              <a:t>. При пропускании тока ионы движутся упорядоченно</a:t>
            </a:r>
          </a:p>
          <a:p>
            <a:pPr lvl="0" algn="just"/>
            <a:endParaRPr lang="ru-RU" sz="2000" dirty="0" smtClean="0"/>
          </a:p>
          <a:p>
            <a:pPr lvl="0" algn="just"/>
            <a:r>
              <a:rPr lang="ru-RU" sz="2400" b="1" dirty="0" smtClean="0"/>
              <a:t>катионы к катоду (-)                         анионы к аноду (+)</a:t>
            </a:r>
          </a:p>
          <a:p>
            <a:pPr algn="just"/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60532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ru-RU" dirty="0" smtClean="0"/>
              <a:t>Растворение – физико-химический процесс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496944" cy="3888432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При растворение в воде серной кислоты выделяется большое количество тепла.</a:t>
            </a:r>
          </a:p>
          <a:p>
            <a:pPr marL="0" indent="0" algn="just">
              <a:buNone/>
            </a:pPr>
            <a:endParaRPr lang="ru-RU" sz="2800" dirty="0"/>
          </a:p>
          <a:p>
            <a:pPr marL="0" indent="0" algn="just">
              <a:buNone/>
            </a:pPr>
            <a:r>
              <a:rPr lang="ru-RU" sz="2800" dirty="0" smtClean="0"/>
              <a:t>При растворении аммиачной селитры (нитрата аммония) </a:t>
            </a:r>
            <a:r>
              <a:rPr lang="en-US" sz="2800" dirty="0" smtClean="0"/>
              <a:t>NH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NO</a:t>
            </a:r>
            <a:r>
              <a:rPr lang="en-US" sz="2800" baseline="-25000" dirty="0" smtClean="0"/>
              <a:t>3</a:t>
            </a:r>
            <a:r>
              <a:rPr lang="en-US" sz="2800" dirty="0" smtClean="0"/>
              <a:t> – </a:t>
            </a:r>
            <a:r>
              <a:rPr lang="ru-RU" sz="2800" dirty="0" smtClean="0"/>
              <a:t>поглощается тепло.</a:t>
            </a:r>
          </a:p>
          <a:p>
            <a:pPr marL="0" indent="0" algn="just">
              <a:buNone/>
            </a:pPr>
            <a:r>
              <a:rPr lang="ru-RU" sz="2800" dirty="0" smtClean="0"/>
              <a:t>Тепловые явления являются признаком </a:t>
            </a:r>
            <a:r>
              <a:rPr lang="ru-RU" sz="2800" b="1" dirty="0" smtClean="0"/>
              <a:t>химической</a:t>
            </a:r>
            <a:r>
              <a:rPr lang="ru-RU" sz="2800" dirty="0"/>
              <a:t> </a:t>
            </a:r>
            <a:r>
              <a:rPr lang="ru-RU" sz="2800" dirty="0" smtClean="0"/>
              <a:t>реакции.</a:t>
            </a:r>
          </a:p>
        </p:txBody>
      </p:sp>
    </p:spTree>
    <p:extLst>
      <p:ext uri="{BB962C8B-B14F-4D97-AF65-F5344CB8AC3E}">
        <p14:creationId xmlns:p14="http://schemas.microsoft.com/office/powerpoint/2010/main" val="287271300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13792"/>
            <a:ext cx="8229600" cy="1143000"/>
          </a:xfrm>
        </p:spPr>
        <p:txBody>
          <a:bodyPr/>
          <a:lstStyle/>
          <a:p>
            <a:r>
              <a:rPr lang="ru-RU" dirty="0" smtClean="0"/>
              <a:t>Гидратированные ионы могут отличаться по окраске от </a:t>
            </a:r>
            <a:r>
              <a:rPr lang="ru-RU" dirty="0" err="1" smtClean="0"/>
              <a:t>негидратированных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8568952" cy="3672408"/>
          </a:xfrm>
        </p:spPr>
        <p:txBody>
          <a:bodyPr/>
          <a:lstStyle/>
          <a:p>
            <a:pPr algn="just"/>
            <a:r>
              <a:rPr lang="en-US" sz="2800" dirty="0" smtClean="0"/>
              <a:t>CuSO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– </a:t>
            </a:r>
            <a:r>
              <a:rPr lang="ru-RU" sz="2800" dirty="0" smtClean="0"/>
              <a:t>белый порошок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Гидратированные ионы меди придают раствору голубой цвет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algn="just"/>
            <a:r>
              <a:rPr lang="ru-RU" sz="2800" dirty="0" smtClean="0"/>
              <a:t>При выпаривании образуются голубые кристаллы медного купороса </a:t>
            </a:r>
            <a:r>
              <a:rPr lang="en-US" sz="2800" dirty="0" smtClean="0"/>
              <a:t>CuSO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*5H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96008211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467600" cy="3840162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§ 6 – учить!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78888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/>
          <a:lstStyle/>
          <a:p>
            <a:r>
              <a:rPr lang="ru-RU" dirty="0" smtClean="0"/>
              <a:t>Механизм растворения в воде веществ с различной связью</a:t>
            </a:r>
            <a:endParaRPr lang="ru-RU" dirty="0"/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3759200" y="2653506"/>
            <a:ext cx="1079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О</a:t>
            </a: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H="1">
            <a:off x="3040063" y="3229768"/>
            <a:ext cx="792162" cy="935038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4264025" y="3229768"/>
            <a:ext cx="862013" cy="935038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3255963" y="438229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2679700" y="4164806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Н</a:t>
            </a:r>
          </a:p>
        </p:txBody>
      </p:sp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840288" y="4164806"/>
            <a:ext cx="8636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000" b="1">
                <a:latin typeface="Times New Roman" pitchFamily="18" charset="0"/>
              </a:rPr>
              <a:t>Н</a:t>
            </a:r>
          </a:p>
        </p:txBody>
      </p:sp>
      <p:sp>
        <p:nvSpPr>
          <p:cNvPr id="9" name="Arc 12"/>
          <p:cNvSpPr>
            <a:spLocks/>
          </p:cNvSpPr>
          <p:nvPr/>
        </p:nvSpPr>
        <p:spPr bwMode="auto">
          <a:xfrm rot="8127029">
            <a:off x="3616325" y="2797968"/>
            <a:ext cx="862013" cy="865188"/>
          </a:xfrm>
          <a:custGeom>
            <a:avLst/>
            <a:gdLst>
              <a:gd name="T0" fmla="*/ 294099 w 20356"/>
              <a:gd name="T1" fmla="*/ 0 h 20453"/>
              <a:gd name="T2" fmla="*/ 862013 w 20356"/>
              <a:gd name="T3" fmla="*/ 559604 h 20453"/>
              <a:gd name="T4" fmla="*/ 0 w 20356"/>
              <a:gd name="T5" fmla="*/ 865188 h 20453"/>
              <a:gd name="T6" fmla="*/ 0 60000 65536"/>
              <a:gd name="T7" fmla="*/ 0 60000 65536"/>
              <a:gd name="T8" fmla="*/ 0 60000 65536"/>
              <a:gd name="T9" fmla="*/ 0 w 20356"/>
              <a:gd name="T10" fmla="*/ 0 h 20453"/>
              <a:gd name="T11" fmla="*/ 20356 w 20356"/>
              <a:gd name="T12" fmla="*/ 20453 h 204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0356" h="20453" fill="none" extrusionOk="0">
                <a:moveTo>
                  <a:pt x="6945" y="-1"/>
                </a:moveTo>
                <a:cubicBezTo>
                  <a:pt x="13204" y="2125"/>
                  <a:pt x="18145" y="6999"/>
                  <a:pt x="20356" y="13228"/>
                </a:cubicBezTo>
              </a:path>
              <a:path w="20356" h="20453" stroke="0" extrusionOk="0">
                <a:moveTo>
                  <a:pt x="6945" y="-1"/>
                </a:moveTo>
                <a:cubicBezTo>
                  <a:pt x="13204" y="2125"/>
                  <a:pt x="18145" y="6999"/>
                  <a:pt x="20356" y="13228"/>
                </a:cubicBezTo>
                <a:lnTo>
                  <a:pt x="0" y="20453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3543300" y="3590131"/>
            <a:ext cx="1150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dirty="0">
                <a:solidFill>
                  <a:srgbClr val="CC0000"/>
                </a:solidFill>
                <a:latin typeface="Times New Roman" pitchFamily="18" charset="0"/>
              </a:rPr>
              <a:t>109</a:t>
            </a:r>
            <a:r>
              <a:rPr lang="en-US" sz="24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º</a:t>
            </a:r>
            <a:r>
              <a:rPr lang="ru-RU" sz="2400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28</a:t>
            </a:r>
            <a:endParaRPr lang="en-US" sz="2400" dirty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auto">
          <a:xfrm>
            <a:off x="3398838" y="5101431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2463800" y="3806031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3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sz="3200" baseline="300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l-GR" sz="320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5272088" y="3806031"/>
            <a:ext cx="7207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l-GR" sz="32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δ</a:t>
            </a:r>
            <a:r>
              <a:rPr lang="ru-RU" sz="3200" baseline="3000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l-GR" sz="320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935" y="1809690"/>
            <a:ext cx="37705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Молекулы воды полярный</a:t>
            </a:r>
          </a:p>
          <a:p>
            <a:r>
              <a:rPr lang="ru-RU" dirty="0" smtClean="0"/>
              <a:t>Вода – полярный растворитель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228184" y="4385468"/>
            <a:ext cx="1188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ДИПОЛЬ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77746058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09600" y="24765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ru-RU" sz="3200" dirty="0"/>
              <a:t>Механизм растворения в воде веществ с </a:t>
            </a:r>
            <a:r>
              <a:rPr lang="ru-RU" sz="3200" b="1" dirty="0" smtClean="0"/>
              <a:t>ИОННОЙ</a:t>
            </a:r>
            <a:r>
              <a:rPr lang="ru-RU" sz="3200" dirty="0" smtClean="0"/>
              <a:t> </a:t>
            </a:r>
            <a:r>
              <a:rPr lang="ru-RU" sz="3200" dirty="0"/>
              <a:t>связью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1269" name="Oval 5"/>
          <p:cNvSpPr>
            <a:spLocks noChangeArrowheads="1"/>
          </p:cNvSpPr>
          <p:nvPr/>
        </p:nvSpPr>
        <p:spPr bwMode="auto">
          <a:xfrm>
            <a:off x="4724400" y="4243388"/>
            <a:ext cx="566738" cy="6254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Na</a:t>
            </a:r>
            <a:r>
              <a:rPr lang="en-US" sz="2400" b="1" baseline="30000">
                <a:latin typeface="Times New Roman" pitchFamily="18" charset="0"/>
              </a:rPr>
              <a:t>+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1270" name="Oval 6"/>
          <p:cNvSpPr>
            <a:spLocks noChangeArrowheads="1"/>
          </p:cNvSpPr>
          <p:nvPr/>
        </p:nvSpPr>
        <p:spPr bwMode="auto">
          <a:xfrm>
            <a:off x="2924175" y="4171950"/>
            <a:ext cx="566738" cy="6254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Cl</a:t>
            </a:r>
            <a:r>
              <a:rPr lang="en-US" sz="2400" b="1" baseline="30000">
                <a:latin typeface="Times New Roman" pitchFamily="18" charset="0"/>
              </a:rPr>
              <a:t>-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1271" name="Oval 7"/>
          <p:cNvSpPr>
            <a:spLocks noChangeArrowheads="1"/>
          </p:cNvSpPr>
          <p:nvPr/>
        </p:nvSpPr>
        <p:spPr bwMode="auto">
          <a:xfrm>
            <a:off x="4724400" y="2732088"/>
            <a:ext cx="566738" cy="6254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Cl</a:t>
            </a:r>
            <a:r>
              <a:rPr lang="en-US" sz="2400" b="1" baseline="30000">
                <a:latin typeface="Times New Roman" pitchFamily="18" charset="0"/>
              </a:rPr>
              <a:t>-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11272" name="Oval 8"/>
          <p:cNvSpPr>
            <a:spLocks noChangeArrowheads="1"/>
          </p:cNvSpPr>
          <p:nvPr/>
        </p:nvSpPr>
        <p:spPr bwMode="auto">
          <a:xfrm>
            <a:off x="2851150" y="2803525"/>
            <a:ext cx="566738" cy="6254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Na</a:t>
            </a:r>
            <a:r>
              <a:rPr lang="en-US" sz="2400" b="1" baseline="30000">
                <a:latin typeface="Times New Roman" pitchFamily="18" charset="0"/>
              </a:rPr>
              <a:t>+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 rot="-877531">
            <a:off x="769938" y="3686175"/>
            <a:ext cx="1276350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9311602">
            <a:off x="985838" y="4983163"/>
            <a:ext cx="1273175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2257492">
            <a:off x="3851275" y="5713413"/>
            <a:ext cx="1300163" cy="309562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1516" name="AutoShape 12"/>
          <p:cNvSpPr>
            <a:spLocks noChangeArrowheads="1"/>
          </p:cNvSpPr>
          <p:nvPr/>
        </p:nvSpPr>
        <p:spPr bwMode="auto">
          <a:xfrm rot="1850455">
            <a:off x="2989263" y="2111375"/>
            <a:ext cx="1298575" cy="31115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-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1517" name="AutoShape 13"/>
          <p:cNvSpPr>
            <a:spLocks noChangeArrowheads="1"/>
          </p:cNvSpPr>
          <p:nvPr/>
        </p:nvSpPr>
        <p:spPr bwMode="auto">
          <a:xfrm>
            <a:off x="7326313" y="4483100"/>
            <a:ext cx="1279525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Times New Roman" pitchFamily="18" charset="0"/>
              </a:rPr>
              <a:t>-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1518" name="AutoShape 14"/>
          <p:cNvSpPr>
            <a:spLocks noChangeArrowheads="1"/>
          </p:cNvSpPr>
          <p:nvPr/>
        </p:nvSpPr>
        <p:spPr bwMode="auto">
          <a:xfrm rot="1025377">
            <a:off x="5884863" y="5638800"/>
            <a:ext cx="1279525" cy="31115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-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1519" name="AutoShape 15"/>
          <p:cNvSpPr>
            <a:spLocks noChangeArrowheads="1"/>
          </p:cNvSpPr>
          <p:nvPr/>
        </p:nvSpPr>
        <p:spPr bwMode="auto">
          <a:xfrm rot="1469555">
            <a:off x="1330325" y="2178050"/>
            <a:ext cx="1301750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1520" name="AutoShape 16"/>
          <p:cNvSpPr>
            <a:spLocks noChangeArrowheads="1"/>
          </p:cNvSpPr>
          <p:nvPr/>
        </p:nvSpPr>
        <p:spPr bwMode="auto">
          <a:xfrm rot="9251017">
            <a:off x="6170613" y="3398838"/>
            <a:ext cx="1273175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1521" name="AutoShape 17"/>
          <p:cNvSpPr>
            <a:spLocks noChangeArrowheads="1"/>
          </p:cNvSpPr>
          <p:nvPr/>
        </p:nvSpPr>
        <p:spPr bwMode="auto">
          <a:xfrm>
            <a:off x="6318250" y="2035175"/>
            <a:ext cx="1279525" cy="3143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>
            <a:off x="3436938" y="3068638"/>
            <a:ext cx="127952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>
            <a:off x="5003800" y="3276600"/>
            <a:ext cx="1588" cy="101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>
            <a:off x="3132138" y="3359150"/>
            <a:ext cx="1587" cy="8620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>
            <a:off x="3509963" y="4581525"/>
            <a:ext cx="1206500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286" name="Text Box 22"/>
          <p:cNvSpPr txBox="1">
            <a:spLocks noChangeArrowheads="1"/>
          </p:cNvSpPr>
          <p:nvPr/>
        </p:nvSpPr>
        <p:spPr bwMode="auto">
          <a:xfrm>
            <a:off x="3851275" y="1413154"/>
            <a:ext cx="24844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i="1" dirty="0">
                <a:latin typeface="Comic Sans MS" pitchFamily="66" charset="0"/>
              </a:rPr>
              <a:t>Кристалл </a:t>
            </a:r>
            <a:r>
              <a:rPr lang="en-US" sz="2400" i="1" dirty="0" err="1">
                <a:latin typeface="Comic Sans MS" pitchFamily="66" charset="0"/>
              </a:rPr>
              <a:t>NaCl</a:t>
            </a:r>
            <a:endParaRPr lang="ru-RU" sz="2400" i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22222E-6 L -0.11806 0.09444 " pathEditMode="relative" ptsTypes="AA">
                                      <p:cBhvr>
                                        <p:cTn id="6" dur="20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81481E-6 L -0.11025 0.084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" y="42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4.07407E-6 L -0.07083 -0.1051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-5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0.07882 -0.0421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-21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09444 -0.06296 " pathEditMode="relative" ptsTypes="AA">
                                      <p:cBhvr>
                                        <p:cTn id="14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04723 0.041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" y="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7 -0.00023 L -0.10226 -0.09445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" y="-47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22222E-6 L -0.22049 -2.22222E-6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5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07101 0.03125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4" grpId="0" animBg="1"/>
      <p:bldP spid="21515" grpId="0" animBg="1"/>
      <p:bldP spid="21516" grpId="0" animBg="1"/>
      <p:bldP spid="21517" grpId="0" animBg="1"/>
      <p:bldP spid="21518" grpId="0" animBg="1"/>
      <p:bldP spid="21519" grpId="0" animBg="1"/>
      <p:bldP spid="21520" grpId="0" animBg="1"/>
      <p:bldP spid="215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9" name="Text Box 21"/>
          <p:cNvSpPr>
            <a:spLocks noGrp="1" noChangeArrowheads="1"/>
          </p:cNvSpPr>
          <p:nvPr>
            <p:ph type="title"/>
          </p:nvPr>
        </p:nvSpPr>
        <p:spPr>
          <a:xfrm>
            <a:off x="323528" y="116632"/>
            <a:ext cx="8458200" cy="1047750"/>
          </a:xfrm>
          <a:noFill/>
        </p:spPr>
        <p:txBody>
          <a:bodyPr lIns="92075" tIns="46038" rIns="92075" bIns="46038" anchor="b">
            <a:norm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/>
              <a:t>Гидратированные ионы </a:t>
            </a:r>
            <a:r>
              <a:rPr lang="ru-RU" sz="3200" dirty="0" smtClean="0"/>
              <a:t>хлорида натрия</a:t>
            </a:r>
            <a:endParaRPr lang="ru-RU" sz="3600" b="1" dirty="0" smtClean="0">
              <a:latin typeface="Comic Sans MS" pitchFamily="66" charset="0"/>
            </a:endParaRPr>
          </a:p>
        </p:txBody>
      </p:sp>
      <p:sp>
        <p:nvSpPr>
          <p:cNvPr id="22532" name="Oval 4"/>
          <p:cNvSpPr>
            <a:spLocks noChangeArrowheads="1"/>
          </p:cNvSpPr>
          <p:nvPr/>
        </p:nvSpPr>
        <p:spPr bwMode="auto">
          <a:xfrm>
            <a:off x="4716463" y="4292600"/>
            <a:ext cx="57467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Na</a:t>
            </a:r>
            <a:r>
              <a:rPr lang="en-US" sz="2400" b="1" baseline="30000">
                <a:latin typeface="Times New Roman" pitchFamily="18" charset="0"/>
              </a:rPr>
              <a:t>+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2916238" y="4221163"/>
            <a:ext cx="574675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Cl</a:t>
            </a:r>
            <a:r>
              <a:rPr lang="en-US" sz="2400" b="1" baseline="30000">
                <a:latin typeface="Times New Roman" pitchFamily="18" charset="0"/>
              </a:rPr>
              <a:t>-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2534" name="Oval 6"/>
          <p:cNvSpPr>
            <a:spLocks noChangeArrowheads="1"/>
          </p:cNvSpPr>
          <p:nvPr/>
        </p:nvSpPr>
        <p:spPr bwMode="auto">
          <a:xfrm>
            <a:off x="4716463" y="2781300"/>
            <a:ext cx="574675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Cl</a:t>
            </a:r>
            <a:r>
              <a:rPr lang="en-US" sz="2400" b="1" baseline="30000">
                <a:latin typeface="Times New Roman" pitchFamily="18" charset="0"/>
              </a:rPr>
              <a:t>-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2535" name="Oval 7"/>
          <p:cNvSpPr>
            <a:spLocks noChangeArrowheads="1"/>
          </p:cNvSpPr>
          <p:nvPr/>
        </p:nvSpPr>
        <p:spPr bwMode="auto">
          <a:xfrm>
            <a:off x="2843213" y="2852738"/>
            <a:ext cx="574675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b="1">
                <a:latin typeface="Times New Roman" pitchFamily="18" charset="0"/>
              </a:rPr>
              <a:t>Na</a:t>
            </a:r>
            <a:r>
              <a:rPr lang="en-US" sz="2400" b="1" baseline="30000">
                <a:latin typeface="Times New Roman" pitchFamily="18" charset="0"/>
              </a:rPr>
              <a:t>+</a:t>
            </a:r>
            <a:endParaRPr lang="ru-RU" sz="2400" b="1">
              <a:latin typeface="Times New Roman" pitchFamily="18" charset="0"/>
            </a:endParaRPr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 rot="-877531">
            <a:off x="1547813" y="3284538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2537" name="AutoShape 9"/>
          <p:cNvSpPr>
            <a:spLocks noChangeArrowheads="1"/>
          </p:cNvSpPr>
          <p:nvPr/>
        </p:nvSpPr>
        <p:spPr bwMode="auto">
          <a:xfrm rot="9311602">
            <a:off x="1763713" y="4868863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2538" name="AutoShape 10"/>
          <p:cNvSpPr>
            <a:spLocks noChangeArrowheads="1"/>
          </p:cNvSpPr>
          <p:nvPr/>
        </p:nvSpPr>
        <p:spPr bwMode="auto">
          <a:xfrm rot="2257492">
            <a:off x="3203575" y="5013325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2539" name="AutoShape 11"/>
          <p:cNvSpPr>
            <a:spLocks noChangeArrowheads="1"/>
          </p:cNvSpPr>
          <p:nvPr/>
        </p:nvSpPr>
        <p:spPr bwMode="auto">
          <a:xfrm rot="1850455">
            <a:off x="3563938" y="2420938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-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2540" name="AutoShape 12"/>
          <p:cNvSpPr>
            <a:spLocks noChangeArrowheads="1"/>
          </p:cNvSpPr>
          <p:nvPr/>
        </p:nvSpPr>
        <p:spPr bwMode="auto">
          <a:xfrm>
            <a:off x="5292725" y="4508500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>
                <a:latin typeface="Times New Roman" pitchFamily="18" charset="0"/>
              </a:rPr>
              <a:t>-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2541" name="AutoShape 13"/>
          <p:cNvSpPr>
            <a:spLocks noChangeArrowheads="1"/>
          </p:cNvSpPr>
          <p:nvPr/>
        </p:nvSpPr>
        <p:spPr bwMode="auto">
          <a:xfrm rot="1025377">
            <a:off x="4932363" y="5013325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-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+</a:t>
            </a:r>
          </a:p>
        </p:txBody>
      </p:sp>
      <p:sp>
        <p:nvSpPr>
          <p:cNvPr id="22542" name="AutoShape 14"/>
          <p:cNvSpPr>
            <a:spLocks noChangeArrowheads="1"/>
          </p:cNvSpPr>
          <p:nvPr/>
        </p:nvSpPr>
        <p:spPr bwMode="auto">
          <a:xfrm rot="1469555">
            <a:off x="1692275" y="2492375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2543" name="AutoShape 15"/>
          <p:cNvSpPr>
            <a:spLocks noChangeArrowheads="1"/>
          </p:cNvSpPr>
          <p:nvPr/>
        </p:nvSpPr>
        <p:spPr bwMode="auto">
          <a:xfrm rot="9251017">
            <a:off x="5148263" y="3933825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2544" name="AutoShape 16"/>
          <p:cNvSpPr>
            <a:spLocks noChangeArrowheads="1"/>
          </p:cNvSpPr>
          <p:nvPr/>
        </p:nvSpPr>
        <p:spPr bwMode="auto">
          <a:xfrm rot="-701017">
            <a:off x="5219700" y="2636838"/>
            <a:ext cx="1225550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4965 0.0 " pathEditMode="relative" ptsTypes="AA">
                                      <p:cBhvr>
                                        <p:cTn id="6" dur="20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4965 0.0 " pathEditMode="relative" ptsTypes="AA">
                                      <p:cBhvr>
                                        <p:cTn id="8" dur="2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4965 0.0 " pathEditMode="relative" ptsTypes="AA">
                                      <p:cBhvr>
                                        <p:cTn id="10" dur="20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5 0.0 " pathEditMode="relative" ptsTypes="AA">
                                      <p:cBhvr>
                                        <p:cTn id="12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5 0.0 " pathEditMode="relative" ptsTypes="AA">
                                      <p:cBhvr>
                                        <p:cTn id="14" dur="2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5 0.0 " pathEditMode="relative" ptsTypes="AA">
                                      <p:cBhvr>
                                        <p:cTn id="16" dur="2000" fill="hold"/>
                                        <p:tgtEl>
                                          <p:spTgt spid="225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5 0.0 " pathEditMode="relative" ptsTypes="AA">
                                      <p:cBhvr>
                                        <p:cTn id="18" dur="20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2604 0.01065 " pathEditMode="relative" ptsTypes="AA">
                                      <p:cBhvr>
                                        <p:cTn id="20" dur="2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2604 0.01065 " pathEditMode="relative" ptsTypes="AA">
                                      <p:cBhvr>
                                        <p:cTn id="22" dur="2000" fill="hold"/>
                                        <p:tgtEl>
                                          <p:spTgt spid="225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12604 0.01065 " pathEditMode="relative" ptsTypes="AA">
                                      <p:cBhvr>
                                        <p:cTn id="24" dur="2000" fill="hold"/>
                                        <p:tgtEl>
                                          <p:spTgt spid="225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45 -0.02106 " pathEditMode="relative" ptsTypes="AA">
                                      <p:cBhvr>
                                        <p:cTn id="26" dur="2000" fill="hold"/>
                                        <p:tgtEl>
                                          <p:spTgt spid="225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45 -0.02106 " pathEditMode="relative" ptsTypes="AA">
                                      <p:cBhvr>
                                        <p:cTn id="28" dur="2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45 -0.02106 " pathEditMode="relative" ptsTypes="AA">
                                      <p:cBhvr>
                                        <p:cTn id="30" dur="20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  <p:bldP spid="22533" grpId="0" animBg="1"/>
      <p:bldP spid="22534" grpId="0" animBg="1"/>
      <p:bldP spid="22535" grpId="0" animBg="1"/>
      <p:bldP spid="22536" grpId="0" animBg="1"/>
      <p:bldP spid="22537" grpId="0" animBg="1"/>
      <p:bldP spid="22538" grpId="0" animBg="1"/>
      <p:bldP spid="22539" grpId="0" animBg="1"/>
      <p:bldP spid="22540" grpId="0" animBg="1"/>
      <p:bldP spid="22541" grpId="0" animBg="1"/>
      <p:bldP spid="22542" grpId="0" animBg="1"/>
      <p:bldP spid="22543" grpId="0" animBg="1"/>
      <p:bldP spid="225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ru-RU" sz="3600" dirty="0"/>
              <a:t>Механизм растворения в воде веществ с </a:t>
            </a:r>
            <a:r>
              <a:rPr lang="ru-RU" sz="3600" b="1" dirty="0"/>
              <a:t>ИОННОЙ</a:t>
            </a:r>
            <a:r>
              <a:rPr lang="ru-RU" sz="3600" dirty="0"/>
              <a:t> </a:t>
            </a:r>
            <a:r>
              <a:rPr lang="ru-RU" sz="3600" dirty="0" smtClean="0"/>
              <a:t>связью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556792"/>
            <a:ext cx="8280920" cy="396044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800" dirty="0" smtClean="0"/>
              <a:t>Процессу гидратации способствует  большая диэлектрическая проницаемость воды.</a:t>
            </a:r>
          </a:p>
          <a:p>
            <a:pPr marL="0" indent="0" algn="just">
              <a:buNone/>
            </a:pPr>
            <a:r>
              <a:rPr lang="ru-RU" sz="2800" dirty="0" smtClean="0"/>
              <a:t>При 20</a:t>
            </a:r>
            <a:r>
              <a:rPr lang="ru-RU" sz="2800" baseline="30000" dirty="0" smtClean="0"/>
              <a:t>о</a:t>
            </a:r>
            <a:r>
              <a:rPr lang="ru-RU" sz="2800" dirty="0" smtClean="0"/>
              <a:t> она равна 81.</a:t>
            </a:r>
          </a:p>
          <a:p>
            <a:pPr marL="0" indent="0" algn="just">
              <a:buNone/>
            </a:pPr>
            <a:endParaRPr lang="ru-RU" sz="2800" dirty="0" smtClean="0"/>
          </a:p>
          <a:p>
            <a:pPr marL="0" indent="0" algn="just">
              <a:buNone/>
            </a:pPr>
            <a:r>
              <a:rPr lang="ru-RU" sz="2800" dirty="0" smtClean="0"/>
              <a:t>Это значить, что химическая связь между ионами в воде в 81 раз слабее, чем в вакууме.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6283736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AutoShape 6"/>
          <p:cNvSpPr>
            <a:spLocks noChangeArrowheads="1"/>
          </p:cNvSpPr>
          <p:nvPr/>
        </p:nvSpPr>
        <p:spPr bwMode="auto">
          <a:xfrm>
            <a:off x="3118217" y="3063293"/>
            <a:ext cx="2439987" cy="4953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Times New Roman" pitchFamily="18" charset="0"/>
              </a:rPr>
              <a:t>             </a:t>
            </a:r>
          </a:p>
        </p:txBody>
      </p:sp>
      <p:sp>
        <p:nvSpPr>
          <p:cNvPr id="23559" name="AutoShape 7"/>
          <p:cNvSpPr>
            <a:spLocks noChangeArrowheads="1"/>
          </p:cNvSpPr>
          <p:nvPr/>
        </p:nvSpPr>
        <p:spPr bwMode="auto">
          <a:xfrm rot="-1566095">
            <a:off x="1395779" y="4239977"/>
            <a:ext cx="1519238" cy="23495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 rot="1479366">
            <a:off x="1249729" y="2217156"/>
            <a:ext cx="1493838" cy="217487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 rot="-985642">
            <a:off x="5488354" y="1920293"/>
            <a:ext cx="1522413" cy="22860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3562" name="AutoShape 10"/>
          <p:cNvSpPr>
            <a:spLocks noChangeArrowheads="1"/>
          </p:cNvSpPr>
          <p:nvPr/>
        </p:nvSpPr>
        <p:spPr bwMode="auto">
          <a:xfrm rot="-1032637">
            <a:off x="6783754" y="2787068"/>
            <a:ext cx="1524000" cy="22860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3563" name="AutoShape 11"/>
          <p:cNvSpPr>
            <a:spLocks noChangeArrowheads="1"/>
          </p:cNvSpPr>
          <p:nvPr/>
        </p:nvSpPr>
        <p:spPr bwMode="auto">
          <a:xfrm rot="414040">
            <a:off x="5990004" y="4261856"/>
            <a:ext cx="1508125" cy="220662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3564" name="AutoShape 12"/>
          <p:cNvSpPr>
            <a:spLocks noChangeArrowheads="1"/>
          </p:cNvSpPr>
          <p:nvPr/>
        </p:nvSpPr>
        <p:spPr bwMode="auto">
          <a:xfrm rot="-492733">
            <a:off x="1232267" y="3495093"/>
            <a:ext cx="1524000" cy="223838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3324" name="Text Box 13"/>
          <p:cNvSpPr txBox="1">
            <a:spLocks noChangeArrowheads="1"/>
          </p:cNvSpPr>
          <p:nvPr/>
        </p:nvSpPr>
        <p:spPr bwMode="auto">
          <a:xfrm>
            <a:off x="3897679" y="2989899"/>
            <a:ext cx="10128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>
                <a:solidFill>
                  <a:schemeClr val="bg2"/>
                </a:solidFill>
                <a:latin typeface="Times New Roman" pitchFamily="18" charset="0"/>
              </a:rPr>
              <a:t>HCl</a:t>
            </a:r>
            <a:endParaRPr lang="ru-RU" sz="3200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15" name="Rectangle 4"/>
          <p:cNvSpPr>
            <a:spLocks noChangeArrowheads="1"/>
          </p:cNvSpPr>
          <p:nvPr/>
        </p:nvSpPr>
        <p:spPr bwMode="auto">
          <a:xfrm>
            <a:off x="609600" y="247650"/>
            <a:ext cx="8305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ru-RU" sz="3200" dirty="0"/>
              <a:t>Механизм растворения в воде веществ с </a:t>
            </a:r>
            <a:r>
              <a:rPr lang="ru-RU" sz="3200" b="1" dirty="0" smtClean="0"/>
              <a:t>КОВАЛЕНТНОЙ ПОЛЯРНОЙ </a:t>
            </a:r>
            <a:r>
              <a:rPr lang="ru-RU" sz="3200" dirty="0"/>
              <a:t>связью</a:t>
            </a:r>
            <a:endParaRPr lang="ru-RU" sz="3200" b="1" dirty="0">
              <a:latin typeface="Comic Sans MS" pitchFamily="66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96296E-6 L -0.04705 0.10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52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81481E-6 L -0.15747 0.03148 " pathEditMode="relative" ptsTypes="AA">
                                      <p:cBhvr>
                                        <p:cTn id="8" dur="2000" fill="hold"/>
                                        <p:tgtEl>
                                          <p:spTgt spid="235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1.85185E-6 L -0.08646 -0.1050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-53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302 0.04189 L 0.09445 0.0627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10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0.00023 L 0.07882 -0.031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00" y="-160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21 -0.0419 L 0.0868 -0.105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00" y="-3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 animBg="1"/>
      <p:bldP spid="23560" grpId="0" animBg="1"/>
      <p:bldP spid="23561" grpId="0" animBg="1"/>
      <p:bldP spid="23562" grpId="0" animBg="1"/>
      <p:bldP spid="23563" grpId="0" animBg="1"/>
      <p:bldP spid="2356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251520" y="116632"/>
            <a:ext cx="8458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b"/>
          <a:lstStyle/>
          <a:p>
            <a:pPr algn="ctr"/>
            <a:r>
              <a:rPr lang="ru-RU" sz="3200" dirty="0"/>
              <a:t>Механизм растворения в воде веществ с </a:t>
            </a:r>
            <a:r>
              <a:rPr lang="ru-RU" sz="3200" b="1" dirty="0"/>
              <a:t>КОВАЛЕНТНОЙ ПОЛЯРНОЙ </a:t>
            </a:r>
            <a:r>
              <a:rPr lang="ru-RU" sz="3200" dirty="0"/>
              <a:t>связью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 rot="-1415028">
            <a:off x="2205497" y="3344045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 rot="1630432">
            <a:off x="2061034" y="2335982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 rot="-834576">
            <a:off x="5013784" y="2191520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4344" name="AutoShape 8"/>
          <p:cNvSpPr>
            <a:spLocks noChangeArrowheads="1"/>
          </p:cNvSpPr>
          <p:nvPr/>
        </p:nvSpPr>
        <p:spPr bwMode="auto">
          <a:xfrm>
            <a:off x="5229684" y="2696345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 rot="-341667">
            <a:off x="1989597" y="2912245"/>
            <a:ext cx="1296987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5610" name="AutoShape 10"/>
          <p:cNvSpPr>
            <a:spLocks noChangeArrowheads="1"/>
          </p:cNvSpPr>
          <p:nvPr/>
        </p:nvSpPr>
        <p:spPr bwMode="auto">
          <a:xfrm>
            <a:off x="3286584" y="2551882"/>
            <a:ext cx="1943100" cy="647700"/>
          </a:xfrm>
          <a:prstGeom prst="flowChartTerminator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600" b="1">
                <a:latin typeface="Times New Roman" pitchFamily="18" charset="0"/>
              </a:rPr>
              <a:t>+          -            </a:t>
            </a:r>
          </a:p>
        </p:txBody>
      </p:sp>
      <p:sp>
        <p:nvSpPr>
          <p:cNvPr id="14347" name="AutoShape 11"/>
          <p:cNvSpPr>
            <a:spLocks noChangeArrowheads="1"/>
          </p:cNvSpPr>
          <p:nvPr/>
        </p:nvSpPr>
        <p:spPr bwMode="auto">
          <a:xfrm rot="1742173">
            <a:off x="5086809" y="3272607"/>
            <a:ext cx="1296988" cy="288925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1520" y="4077072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 действием полярного растворителя ковалентная полярная связь поляризуется еще больше (Ионизируется), вследствие чего становится ионной.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9" name="AutoShape 5"/>
          <p:cNvSpPr>
            <a:spLocks noChangeArrowheads="1"/>
          </p:cNvSpPr>
          <p:nvPr/>
        </p:nvSpPr>
        <p:spPr bwMode="auto">
          <a:xfrm rot="-1565646">
            <a:off x="2224446" y="2847958"/>
            <a:ext cx="1301750" cy="27940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 rot="1479366">
            <a:off x="2149834" y="1758933"/>
            <a:ext cx="1303337" cy="287338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6631" name="AutoShape 7"/>
          <p:cNvSpPr>
            <a:spLocks noChangeArrowheads="1"/>
          </p:cNvSpPr>
          <p:nvPr/>
        </p:nvSpPr>
        <p:spPr bwMode="auto">
          <a:xfrm rot="-1324131">
            <a:off x="5351914" y="1766871"/>
            <a:ext cx="1300162" cy="280987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6632" name="AutoShape 8"/>
          <p:cNvSpPr>
            <a:spLocks noChangeArrowheads="1"/>
          </p:cNvSpPr>
          <p:nvPr/>
        </p:nvSpPr>
        <p:spPr bwMode="auto">
          <a:xfrm rot="-492295">
            <a:off x="2010134" y="2416158"/>
            <a:ext cx="1298575" cy="279400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6634" name="AutoShape 10"/>
          <p:cNvSpPr>
            <a:spLocks noChangeArrowheads="1"/>
          </p:cNvSpPr>
          <p:nvPr/>
        </p:nvSpPr>
        <p:spPr bwMode="auto">
          <a:xfrm rot="1072263">
            <a:off x="5426526" y="2630471"/>
            <a:ext cx="1293813" cy="280987"/>
          </a:xfrm>
          <a:prstGeom prst="flowChartTerminator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800" b="1">
                <a:latin typeface="Times New Roman" pitchFamily="18" charset="0"/>
              </a:rPr>
              <a:t>  + </a:t>
            </a:r>
            <a:r>
              <a:rPr lang="ru-RU" sz="2800">
                <a:latin typeface="Times New Roman" pitchFamily="18" charset="0"/>
              </a:rPr>
              <a:t>     </a:t>
            </a:r>
            <a:r>
              <a:rPr lang="ru-RU" sz="2800" b="1">
                <a:latin typeface="Times New Roman" pitchFamily="18" charset="0"/>
              </a:rPr>
              <a:t> -</a:t>
            </a:r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3310296" y="2073258"/>
            <a:ext cx="792163" cy="695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>
                <a:latin typeface="Times New Roman" pitchFamily="18" charset="0"/>
              </a:rPr>
              <a:t>H</a:t>
            </a:r>
            <a:r>
              <a:rPr lang="en-US" sz="3600" baseline="30000">
                <a:latin typeface="Times New Roman" pitchFamily="18" charset="0"/>
              </a:rPr>
              <a:t>+</a:t>
            </a:r>
            <a:endParaRPr lang="ru-RU" sz="3600" baseline="30000">
              <a:latin typeface="Times New Roman" pitchFamily="18" charset="0"/>
            </a:endParaRPr>
          </a:p>
        </p:txBody>
      </p:sp>
      <p:sp>
        <p:nvSpPr>
          <p:cNvPr id="26636" name="Oval 12"/>
          <p:cNvSpPr>
            <a:spLocks noChangeArrowheads="1"/>
          </p:cNvSpPr>
          <p:nvPr/>
        </p:nvSpPr>
        <p:spPr bwMode="auto">
          <a:xfrm>
            <a:off x="4705801" y="2073258"/>
            <a:ext cx="792163" cy="6953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dirty="0">
                <a:latin typeface="Times New Roman" pitchFamily="18" charset="0"/>
              </a:rPr>
              <a:t>Cl</a:t>
            </a:r>
            <a:r>
              <a:rPr lang="en-US" sz="3600" baseline="30000" dirty="0">
                <a:latin typeface="Times New Roman" pitchFamily="18" charset="0"/>
              </a:rPr>
              <a:t>-</a:t>
            </a:r>
            <a:endParaRPr lang="ru-RU" sz="3600" baseline="30000" dirty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55800" y="548679"/>
            <a:ext cx="3927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Гидратированные ионы</a:t>
            </a:r>
            <a:endParaRPr lang="ru-RU" sz="2400" b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6 -0.01042 " pathEditMode="relative" ptsTypes="AA">
                                      <p:cBhvr>
                                        <p:cTn id="6" dur="2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6 -0.01042 " pathEditMode="relative" ptsTypes="AA">
                                      <p:cBhvr>
                                        <p:cTn id="8" dur="2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0.11806 -0.01042 " pathEditMode="relative" ptsTypes="AA">
                                      <p:cBhvr>
                                        <p:cTn id="10" dur="2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0 " pathEditMode="relative" ptsTypes="AA">
                                      <p:cBhvr>
                                        <p:cTn id="12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0 " pathEditMode="relative" ptsTypes="AA">
                                      <p:cBhvr>
                                        <p:cTn id="14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0 " pathEditMode="relative" ptsTypes="AA">
                                      <p:cBhvr>
                                        <p:cTn id="16" dur="2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 0.0 L -0.09461 0.0 " pathEditMode="relative" ptsTypes="AA">
                                      <p:cBhvr>
                                        <p:cTn id="18" dur="2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nimBg="1"/>
      <p:bldP spid="26630" grpId="0" animBg="1"/>
      <p:bldP spid="26631" grpId="0" animBg="1"/>
      <p:bldP spid="26632" grpId="0" animBg="1"/>
      <p:bldP spid="26634" grpId="0" animBg="1"/>
      <p:bldP spid="26635" grpId="0" animBg="1"/>
      <p:bldP spid="26636" grpId="0" animBg="1"/>
    </p:bldLst>
  </p:timing>
</p:sld>
</file>

<file path=ppt/theme/theme1.xml><?xml version="1.0" encoding="utf-8"?>
<a:theme xmlns:a="http://schemas.openxmlformats.org/drawingml/2006/main" name="Тема1">
  <a:themeElements>
    <a:clrScheme name="Аптека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птека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7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3_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8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9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4_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0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11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Тема1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5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6_simple">
  <a:themeElements>
    <a:clrScheme name="1_simple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1_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1_Тема16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4110</TotalTime>
  <Words>579</Words>
  <Application>Microsoft Office PowerPoint</Application>
  <PresentationFormat>Экран (4:3)</PresentationFormat>
  <Paragraphs>172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16</vt:i4>
      </vt:variant>
      <vt:variant>
        <vt:lpstr>Заголовки слайдов</vt:lpstr>
      </vt:variant>
      <vt:variant>
        <vt:i4>25</vt:i4>
      </vt:variant>
    </vt:vector>
  </HeadingPairs>
  <TitlesOfParts>
    <vt:vector size="46" baseType="lpstr">
      <vt:lpstr>Arial</vt:lpstr>
      <vt:lpstr>Book Antiqua</vt:lpstr>
      <vt:lpstr>Century Gothic</vt:lpstr>
      <vt:lpstr>Comic Sans MS</vt:lpstr>
      <vt:lpstr>Times New Roman</vt:lpstr>
      <vt:lpstr>Тема1</vt:lpstr>
      <vt:lpstr>2_simple</vt:lpstr>
      <vt:lpstr>1_Тема1</vt:lpstr>
      <vt:lpstr>3_simple</vt:lpstr>
      <vt:lpstr>4_simple</vt:lpstr>
      <vt:lpstr>2_Тема1</vt:lpstr>
      <vt:lpstr>5_simple</vt:lpstr>
      <vt:lpstr>6_simple</vt:lpstr>
      <vt:lpstr>1_Тема16</vt:lpstr>
      <vt:lpstr>7_simple</vt:lpstr>
      <vt:lpstr>3_Тема1</vt:lpstr>
      <vt:lpstr>8_simple</vt:lpstr>
      <vt:lpstr>9_simple</vt:lpstr>
      <vt:lpstr>4_Тема1</vt:lpstr>
      <vt:lpstr>10_simple</vt:lpstr>
      <vt:lpstr>11_simple</vt:lpstr>
      <vt:lpstr>Электролитическая диссоциация</vt:lpstr>
      <vt:lpstr>Проводят ли электрический ток вода, соль и раствор соли?</vt:lpstr>
      <vt:lpstr>Механизм растворения в воде веществ с различной связью</vt:lpstr>
      <vt:lpstr>Презентация PowerPoint</vt:lpstr>
      <vt:lpstr>Гидратированные ионы хлорида натрия</vt:lpstr>
      <vt:lpstr>Механизм растворения в воде веществ с ИОННОЙ связью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Вещества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Растворение – физико-химический процесс</vt:lpstr>
      <vt:lpstr>Гидратированные ионы могут отличаться по окраске от негидратированных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Электролитическая диссоциация</dc:title>
  <dc:creator>Fianva</dc:creator>
  <cp:lastModifiedBy>Матюшева Мария Александровна</cp:lastModifiedBy>
  <cp:revision>350</cp:revision>
  <dcterms:created xsi:type="dcterms:W3CDTF">2014-10-15T20:58:44Z</dcterms:created>
  <dcterms:modified xsi:type="dcterms:W3CDTF">2019-12-21T12:33:42Z</dcterms:modified>
</cp:coreProperties>
</file>