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0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2.4420937723060778E-2"/>
          <c:y val="1.963190436943843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Загрязнение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Лист1!$A$2:$A$6</c:f>
              <c:strCache>
                <c:ptCount val="5"/>
                <c:pt idx="0">
                  <c:v>Атмосферный воздух</c:v>
                </c:pt>
                <c:pt idx="1">
                  <c:v>Загрязнение водоемов</c:v>
                </c:pt>
                <c:pt idx="2">
                  <c:v>Снос зеленых насаждений</c:v>
                </c:pt>
                <c:pt idx="3">
                  <c:v>Несанкционированное складирование</c:v>
                </c:pt>
                <c:pt idx="4">
                  <c:v>Другие</c:v>
                </c:pt>
              </c:strCache>
            </c:strRef>
          </c:cat>
          <c:val>
            <c:numRef>
              <c:f>Лист1!$B$2:$B$6</c:f>
              <c:numCache>
                <c:formatCode>0.00%</c:formatCode>
                <c:ptCount val="5"/>
                <c:pt idx="0">
                  <c:v>0.55100000000000005</c:v>
                </c:pt>
                <c:pt idx="1">
                  <c:v>1.9E-2</c:v>
                </c:pt>
                <c:pt idx="2">
                  <c:v>6.2E-2</c:v>
                </c:pt>
                <c:pt idx="3">
                  <c:v>0.34300000000000003</c:v>
                </c:pt>
                <c:pt idx="4">
                  <c:v>2.5000000000000001E-2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647-443C-B65C-93C94E0F4C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412742580771847"/>
          <c:y val="0.78148762945270012"/>
          <c:w val="0.65719671412577851"/>
          <c:h val="0.2185123705472998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013-91BD-4CC0-B6E6-B068D6ED2CC4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A996-D506-4532-B220-FDFA6A9C67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8606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013-91BD-4CC0-B6E6-B068D6ED2CC4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A996-D506-4532-B220-FDFA6A9C67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7764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013-91BD-4CC0-B6E6-B068D6ED2CC4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A996-D506-4532-B220-FDFA6A9C67BC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81454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013-91BD-4CC0-B6E6-B068D6ED2CC4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A996-D506-4532-B220-FDFA6A9C67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3114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013-91BD-4CC0-B6E6-B068D6ED2CC4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A996-D506-4532-B220-FDFA6A9C67BC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559048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013-91BD-4CC0-B6E6-B068D6ED2CC4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A996-D506-4532-B220-FDFA6A9C67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562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013-91BD-4CC0-B6E6-B068D6ED2CC4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A996-D506-4532-B220-FDFA6A9C67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2645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013-91BD-4CC0-B6E6-B068D6ED2CC4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A996-D506-4532-B220-FDFA6A9C67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8876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013-91BD-4CC0-B6E6-B068D6ED2CC4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A996-D506-4532-B220-FDFA6A9C67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32730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013-91BD-4CC0-B6E6-B068D6ED2CC4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A996-D506-4532-B220-FDFA6A9C67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231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013-91BD-4CC0-B6E6-B068D6ED2CC4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A996-D506-4532-B220-FDFA6A9C67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5262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013-91BD-4CC0-B6E6-B068D6ED2CC4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A996-D506-4532-B220-FDFA6A9C67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7310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013-91BD-4CC0-B6E6-B068D6ED2CC4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A996-D506-4532-B220-FDFA6A9C67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7203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013-91BD-4CC0-B6E6-B068D6ED2CC4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A996-D506-4532-B220-FDFA6A9C67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7705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013-91BD-4CC0-B6E6-B068D6ED2CC4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A996-D506-4532-B220-FDFA6A9C67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7169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341013-91BD-4CC0-B6E6-B068D6ED2CC4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7A996-D506-4532-B220-FDFA6A9C67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3354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341013-91BD-4CC0-B6E6-B068D6ED2CC4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857A996-D506-4532-B220-FDFA6A9C67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89350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7.xml"/><Relationship Id="rId4" Type="http://schemas.openxmlformats.org/officeDocument/2006/relationships/slide" Target="slide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regionsamara.ru/wp-content/uploads/2017/08/ekologiya-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159" y="704275"/>
            <a:ext cx="3969522" cy="29533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fvremya.ru/wp-content/uploads/2017/08/Novosti-e%60kologi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5990" y="3526452"/>
            <a:ext cx="4778925" cy="31827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Почему нужно охранять природу?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8053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Вывод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500" dirty="0" smtClean="0"/>
              <a:t>Давайте менять мир к лучшему, ведь все зависит от нас! </a:t>
            </a:r>
          </a:p>
          <a:p>
            <a:pPr marL="0" indent="0">
              <a:buNone/>
            </a:pPr>
            <a:r>
              <a:rPr lang="ru-RU" sz="3000" dirty="0" smtClean="0"/>
              <a:t>Все в наших руках! </a:t>
            </a:r>
            <a:endParaRPr lang="ru-RU" sz="3000" dirty="0"/>
          </a:p>
        </p:txBody>
      </p:sp>
      <p:pic>
        <p:nvPicPr>
          <p:cNvPr id="8194" name="Picture 2" descr="http://st.depositphotos.com/1909595/1954/v/110/depositphotos_19548963-Good-and-bad-ecolog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6363" y="2252546"/>
            <a:ext cx="3257193" cy="4277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pulsportal.ru/wp-content/uploads/2015/09/7547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582" y="3556462"/>
            <a:ext cx="3989778" cy="2715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3733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Экология – что это?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60589"/>
            <a:ext cx="10578596" cy="4775470"/>
          </a:xfrm>
        </p:spPr>
        <p:txBody>
          <a:bodyPr>
            <a:normAutofit/>
          </a:bodyPr>
          <a:lstStyle/>
          <a:p>
            <a:r>
              <a:rPr lang="ru-RU" sz="3000" dirty="0"/>
              <a:t>Экология - наука, изучающая жизнь различных организмов в их естественной среде обитания, или окружающей среде.</a:t>
            </a:r>
          </a:p>
        </p:txBody>
      </p:sp>
      <p:pic>
        <p:nvPicPr>
          <p:cNvPr id="2050" name="Picture 2" descr="https://ourmind.ru/wp-content/uploads/2016/12/Pritcha-Pravilnyiy-chelovek-pravilnyiy-mi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408" y="3771418"/>
            <a:ext cx="5468447" cy="2734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78683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allOve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Природа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47632"/>
            <a:ext cx="8596668" cy="3880773"/>
          </a:xfrm>
        </p:spPr>
        <p:txBody>
          <a:bodyPr>
            <a:normAutofit/>
          </a:bodyPr>
          <a:lstStyle/>
          <a:p>
            <a:r>
              <a:rPr lang="ru-RU" sz="2500" dirty="0" smtClean="0"/>
              <a:t>Надо ли охранять природу? – на такой </a:t>
            </a:r>
            <a:r>
              <a:rPr lang="ru-RU" sz="2500" dirty="0"/>
              <a:t>в</a:t>
            </a:r>
            <a:r>
              <a:rPr lang="ru-RU" sz="2500" dirty="0" smtClean="0"/>
              <a:t>опрос нетрудно ответить. Конечно, природу охранять нужно, беречь ее. Без этого жизнь на земле будет намного тяжелее.</a:t>
            </a:r>
            <a:endParaRPr lang="ru-RU" sz="2500" dirty="0"/>
          </a:p>
        </p:txBody>
      </p:sp>
      <p:pic>
        <p:nvPicPr>
          <p:cNvPr id="3074" name="Picture 2" descr="https://img3.stockfresh.com/files/l/lightsource/m/56/5586014_stock-photo-environment-chan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8185" y="2933639"/>
            <a:ext cx="4483039" cy="3825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550889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Загрязнения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>
            <a:hlinkClick r:id="rId2" action="ppaction://hlinksldjump"/>
          </p:cNvPr>
          <p:cNvSpPr/>
          <p:nvPr/>
        </p:nvSpPr>
        <p:spPr>
          <a:xfrm>
            <a:off x="925550" y="2404943"/>
            <a:ext cx="1817649" cy="9924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>
            <a:hlinkClick r:id="rId3" action="ppaction://hlinksldjump"/>
          </p:cNvPr>
          <p:cNvSpPr/>
          <p:nvPr/>
        </p:nvSpPr>
        <p:spPr>
          <a:xfrm>
            <a:off x="925550" y="4100975"/>
            <a:ext cx="1817649" cy="9924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>
            <a:hlinkClick r:id="rId4" action="ppaction://hlinksldjump"/>
          </p:cNvPr>
          <p:cNvSpPr/>
          <p:nvPr/>
        </p:nvSpPr>
        <p:spPr>
          <a:xfrm>
            <a:off x="7153506" y="4181448"/>
            <a:ext cx="1817649" cy="9924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>
            <a:hlinkClick r:id="rId5" action="ppaction://hlinksldjump"/>
          </p:cNvPr>
          <p:cNvSpPr/>
          <p:nvPr/>
        </p:nvSpPr>
        <p:spPr>
          <a:xfrm>
            <a:off x="7153506" y="2404943"/>
            <a:ext cx="1817649" cy="9924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115120" y="2599049"/>
            <a:ext cx="143850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500" dirty="0" smtClean="0"/>
              <a:t>Атмосферный воздух</a:t>
            </a:r>
            <a:endParaRPr lang="ru-RU" sz="1500" dirty="0"/>
          </a:p>
        </p:txBody>
      </p:sp>
      <p:sp>
        <p:nvSpPr>
          <p:cNvPr id="11" name="TextBox 10"/>
          <p:cNvSpPr txBox="1"/>
          <p:nvPr/>
        </p:nvSpPr>
        <p:spPr>
          <a:xfrm>
            <a:off x="1194031" y="4320205"/>
            <a:ext cx="153886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/>
              <a:t>Загрязнение водоемов</a:t>
            </a:r>
            <a:endParaRPr lang="ru-RU" sz="1500" dirty="0"/>
          </a:p>
        </p:txBody>
      </p:sp>
      <p:sp>
        <p:nvSpPr>
          <p:cNvPr id="12" name="TextBox 11"/>
          <p:cNvSpPr txBox="1"/>
          <p:nvPr/>
        </p:nvSpPr>
        <p:spPr>
          <a:xfrm>
            <a:off x="4261564" y="3823975"/>
            <a:ext cx="14385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500" dirty="0"/>
          </a:p>
        </p:txBody>
      </p:sp>
      <p:sp>
        <p:nvSpPr>
          <p:cNvPr id="13" name="TextBox 12"/>
          <p:cNvSpPr txBox="1"/>
          <p:nvPr/>
        </p:nvSpPr>
        <p:spPr>
          <a:xfrm>
            <a:off x="7370956" y="2404943"/>
            <a:ext cx="13827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/>
              <a:t>Несанкционированное складирование </a:t>
            </a:r>
            <a:endParaRPr lang="ru-RU" sz="1500" dirty="0"/>
          </a:p>
        </p:txBody>
      </p:sp>
      <p:sp>
        <p:nvSpPr>
          <p:cNvPr id="14" name="TextBox 13"/>
          <p:cNvSpPr txBox="1"/>
          <p:nvPr/>
        </p:nvSpPr>
        <p:spPr>
          <a:xfrm>
            <a:off x="7294695" y="4400679"/>
            <a:ext cx="16651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500" dirty="0" smtClean="0"/>
              <a:t>Снос зеленых</a:t>
            </a:r>
          </a:p>
          <a:p>
            <a:r>
              <a:rPr lang="ru-RU" sz="1500" dirty="0" smtClean="0"/>
              <a:t>насаждений</a:t>
            </a:r>
            <a:endParaRPr lang="ru-RU" sz="1500" dirty="0"/>
          </a:p>
        </p:txBody>
      </p:sp>
    </p:spTree>
    <p:extLst>
      <p:ext uri="{BB962C8B-B14F-4D97-AF65-F5344CB8AC3E}">
        <p14:creationId xmlns:p14="http://schemas.microsoft.com/office/powerpoint/2010/main" val="3155731505"/>
      </p:ext>
    </p:extLst>
  </p:cSld>
  <p:clrMapOvr>
    <a:masterClrMapping/>
  </p:clrMapOvr>
  <p:transition spd="slow"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8" grpId="0" animBg="1"/>
      <p:bldP spid="9" grpId="0" animBg="1"/>
      <p:bldP spid="10" grpId="0"/>
      <p:bldP spid="11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Атмосферный воздух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679968"/>
            <a:ext cx="8596668" cy="3880773"/>
          </a:xfrm>
        </p:spPr>
        <p:txBody>
          <a:bodyPr>
            <a:normAutofit/>
          </a:bodyPr>
          <a:lstStyle/>
          <a:p>
            <a:r>
              <a:rPr lang="ru-RU" sz="2200" dirty="0"/>
              <a:t>Если рассматривать экологические проблемы, то одной из самых актуальных является загрязнение воздуха. Экологи бьют тревогу и призывают человечество пересмотреть своё отношение к жизни и потреблению природных ресурсов, ведь только защита от загрязнения воздушной среды позволит улучшить ситуацию и предотвратить серьёзные последствия.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894741" y="5560741"/>
            <a:ext cx="1297259" cy="1297259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s://tion.ru/wp-content/uploads/2017/07/pdk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7736" y="3846850"/>
            <a:ext cx="5140170" cy="2784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135231"/>
      </p:ext>
    </p:extLst>
  </p:cSld>
  <p:clrMapOvr>
    <a:masterClrMapping/>
  </p:clrMapOvr>
  <p:transition spd="slow"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Загрязнение водоемов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 Реки являются жизненными артериями многих городов и стран. Моря кормят большое количество людей. Все это говорит о том, что жизни на планете без воды быть не может. Однако человек пренебрежительно относится к главному ресурсу природы, что привело к огромному загрязнению гидросферы.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894741" y="5560741"/>
            <a:ext cx="1297259" cy="1297259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36702" y="3780263"/>
            <a:ext cx="87202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Последствия:</a:t>
            </a:r>
          </a:p>
          <a:p>
            <a:r>
              <a:rPr lang="ru-RU" dirty="0" smtClean="0"/>
              <a:t>1.Заболачивание водоемов</a:t>
            </a:r>
          </a:p>
          <a:p>
            <a:r>
              <a:rPr lang="ru-RU" dirty="0" smtClean="0"/>
              <a:t>2.Гибель растений и животных</a:t>
            </a:r>
          </a:p>
          <a:p>
            <a:r>
              <a:rPr lang="ru-RU" dirty="0" smtClean="0"/>
              <a:t>3.Заражение воды микробами</a:t>
            </a:r>
            <a:endParaRPr lang="ru-RU" dirty="0"/>
          </a:p>
        </p:txBody>
      </p:sp>
      <p:pic>
        <p:nvPicPr>
          <p:cNvPr id="5122" name="Picture 2" descr="https://ds04.infourok.ru/uploads/ex/0c1e/000c1a0d-c0a15f5f/hello_html_m1b3a13c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5668" y="3427393"/>
            <a:ext cx="5522483" cy="3106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211426"/>
      </p:ext>
    </p:extLst>
  </p:cSld>
  <p:clrMapOvr>
    <a:masterClrMapping/>
  </p:clrMapOvr>
  <p:transition spd="slow">
    <p:cover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Несанкционированное складирование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Несанкционированное </a:t>
            </a:r>
            <a:r>
              <a:rPr lang="ru-RU" dirty="0" smtClean="0"/>
              <a:t>складирование – это накопление в большом размере мусора или других отходов, наносящий урон окружающей среде. Так же в несанкционированное складирование входит накопление заводных отходов и прочего мусора.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894741" y="5560741"/>
            <a:ext cx="1297259" cy="1297259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 descr="http://www.niasam.ru/70867_i_gallery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6677" y="3437017"/>
            <a:ext cx="5875686" cy="3294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293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Снос зеленых насаждений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Один из самых важных типов загрязнения окружающей среды, хотя и не самый большой. Вырубка насаждений  должна производиться только в объективных целях (в ходе строительства) или строго по официальным  бумагам. </a:t>
            </a:r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10894741" y="5560741"/>
            <a:ext cx="1297259" cy="1297259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70" name="Picture 2" descr="https://i0.spbdnevnik.ru/news_img2/600x400/69514_14631385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137" y="3244871"/>
            <a:ext cx="4913875" cy="3275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530884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Статистика </a:t>
            </a:r>
            <a:r>
              <a:rPr lang="ru-RU" dirty="0" smtClean="0"/>
              <a:t>загрязнения окружающей среды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4685292"/>
              </p:ext>
            </p:extLst>
          </p:nvPr>
        </p:nvGraphicFramePr>
        <p:xfrm>
          <a:off x="677690" y="2160587"/>
          <a:ext cx="8596312" cy="3881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220256" y="3470364"/>
            <a:ext cx="174925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 smtClean="0"/>
              <a:t>55,1%</a:t>
            </a:r>
            <a:endParaRPr lang="ru-RU" sz="3500" dirty="0"/>
          </a:p>
        </p:txBody>
      </p:sp>
      <p:sp>
        <p:nvSpPr>
          <p:cNvPr id="8" name="TextBox 7"/>
          <p:cNvSpPr txBox="1"/>
          <p:nvPr/>
        </p:nvSpPr>
        <p:spPr>
          <a:xfrm>
            <a:off x="3289610" y="3044284"/>
            <a:ext cx="147196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 smtClean="0"/>
              <a:t>34,3%</a:t>
            </a:r>
            <a:endParaRPr lang="ru-RU" sz="3500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2642839" y="4672361"/>
            <a:ext cx="981308" cy="1895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427356" y="4455812"/>
            <a:ext cx="170613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 smtClean="0"/>
              <a:t>6,2%</a:t>
            </a:r>
            <a:endParaRPr lang="ru-RU" sz="3500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 flipH="1">
            <a:off x="4884234" y="2290272"/>
            <a:ext cx="457200" cy="4413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341434" y="1744614"/>
            <a:ext cx="259823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 smtClean="0"/>
              <a:t>2,5%</a:t>
            </a:r>
            <a:endParaRPr lang="ru-RU" sz="3500" dirty="0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H="1">
            <a:off x="3534937" y="4861932"/>
            <a:ext cx="602165" cy="92555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709747" y="5832088"/>
            <a:ext cx="18288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 smtClean="0"/>
              <a:t>1,9%</a:t>
            </a:r>
            <a:endParaRPr lang="ru-RU" sz="3500" dirty="0"/>
          </a:p>
        </p:txBody>
      </p:sp>
    </p:spTree>
    <p:extLst>
      <p:ext uri="{BB962C8B-B14F-4D97-AF65-F5344CB8AC3E}">
        <p14:creationId xmlns:p14="http://schemas.microsoft.com/office/powerpoint/2010/main" val="142948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84</TotalTime>
  <Words>281</Words>
  <Application>Microsoft Office PowerPoint</Application>
  <PresentationFormat>Широкоэкранный</PresentationFormat>
  <Paragraphs>33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Аспект</vt:lpstr>
      <vt:lpstr>Почему нужно охранять природу?</vt:lpstr>
      <vt:lpstr>Экология – что это?</vt:lpstr>
      <vt:lpstr>Природа</vt:lpstr>
      <vt:lpstr>Загрязнения</vt:lpstr>
      <vt:lpstr>Атмосферный воздух</vt:lpstr>
      <vt:lpstr>Загрязнение водоемов</vt:lpstr>
      <vt:lpstr>Несанкционированное складирование</vt:lpstr>
      <vt:lpstr>Снос зеленых насаждений</vt:lpstr>
      <vt:lpstr>Статистика загрязнения окружающей среды</vt:lpstr>
      <vt:lpstr>Вывод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Экология</dc:title>
  <dc:creator>Ромчанский</dc:creator>
  <cp:lastModifiedBy>T-11</cp:lastModifiedBy>
  <cp:revision>11</cp:revision>
  <dcterms:created xsi:type="dcterms:W3CDTF">2018-03-15T15:16:03Z</dcterms:created>
  <dcterms:modified xsi:type="dcterms:W3CDTF">2019-12-21T16:24:05Z</dcterms:modified>
</cp:coreProperties>
</file>