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4"/>
  </p:notesMasterIdLst>
  <p:sldIdLst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1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00" autoAdjust="0"/>
    <p:restoredTop sz="94600"/>
  </p:normalViewPr>
  <p:slideViewPr>
    <p:cSldViewPr>
      <p:cViewPr>
        <p:scale>
          <a:sx n="60" d="100"/>
          <a:sy n="60" d="100"/>
        </p:scale>
        <p:origin x="-1776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8DC585-C341-4E0C-8158-C75C5B6A73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24858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8DC585-C341-4E0C-8158-C75C5B6A73B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82259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F98C4-B0D8-4695-BE89-A582FC7350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78711270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6FF02-54D7-4F50-960A-D4D74D552A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362190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CC318-5ABA-4935-8E08-E84AFD5422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4898821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6DEE3-58EC-434C-8DA3-21172D54B1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860772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501EA-4F40-475A-8420-41A14FC4E7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3186145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02FE0E-B2B0-4638-8DF0-6FBBBBB750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14057992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C76C0D-7DEA-4970-B68A-3E53BA7493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15723729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7A4101-0BA9-432E-A6D5-16E62806D4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0718896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F1F2F4-6211-4720-8AB2-8E000A5E45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2283732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FF482-1BC5-47E2-8860-AC9EE3EA21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4999470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40F05-0387-41AB-A7EE-C2129494AD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0208442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F96F2-7F63-4027-852D-2FF7910DF5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53973192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F8A38-1D2C-417A-8E0A-CF5FF8863A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693176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D8B59E-37D6-42C3-A82E-6906D7ED52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588590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CDEC64-B102-414E-B949-547D782CFA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5074493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C69C6D-39F1-46D9-BF04-EA53267134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766721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C832C-C126-4263-BABC-B8FC317518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5764592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B7EABE-D2B5-4DF6-A972-6BBFDE4B9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733945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93C1BD-FAFA-4E7F-BBAB-133E1C103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4164940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E5324-88CE-4A42-AA71-A6224629E9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22747708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55C2F4-B80D-4077-AD96-33702AE6CB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31958957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2734E-4656-43B7-9CFA-21353E7DA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17036234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BBA3E90-EDD3-43DD-823E-43572EBA0C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7B11746-9319-4DD6-A04D-C1A256074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E:\картинки\2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1" y="908720"/>
            <a:ext cx="305752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3356992"/>
            <a:ext cx="8056116" cy="206152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  <a:scene3d>
              <a:camera prst="obliqueTopLeft"/>
              <a:lightRig rig="threePt" dir="t"/>
            </a:scene3d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«</a:t>
            </a:r>
            <a:r>
              <a:rPr lang="ru-RU" sz="36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Физкультурно-оздоровительная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работа в условиях реализации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rgbClr val="C00000"/>
                  </a:solidFill>
                  <a:prstDash val="solid"/>
                </a:ln>
                <a:solidFill>
                  <a:srgbClr val="7030A0"/>
                </a:solidFill>
                <a:effectLst/>
              </a:rPr>
              <a:t>ФГОС ДО»</a:t>
            </a:r>
            <a:endParaRPr lang="ru-RU" sz="3600" b="1" cap="none" spc="0" dirty="0">
              <a:ln w="10541" cmpd="sng">
                <a:solidFill>
                  <a:srgbClr val="C00000"/>
                </a:solidFill>
                <a:prstDash val="solid"/>
              </a:ln>
              <a:solidFill>
                <a:srgbClr val="7030A0"/>
              </a:solidFill>
              <a:effectLst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97977" y="5085184"/>
            <a:ext cx="2805383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ИНСТРУКТОР ПО ФК</a:t>
            </a:r>
          </a:p>
          <a:p>
            <a:pPr algn="ctr"/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МБДОУ 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№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</a:p>
          <a:p>
            <a:pPr algn="ctr"/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</a:t>
            </a:r>
            <a:r>
              <a:rPr lang="ru-RU" sz="2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Золотой ключик</a:t>
            </a:r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»</a:t>
            </a:r>
            <a:endParaRPr lang="ru-RU" sz="20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000" b="1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Землянская</a:t>
            </a: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ru-RU" sz="2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Марина Викторовна.</a:t>
            </a:r>
            <a:endParaRPr lang="ru-RU" sz="2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851920" y="7647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«Если сегодня мы будем учить так, как учили </a:t>
            </a:r>
            <a:r>
              <a:rPr lang="ru-RU" b="1" i="1" dirty="0" smtClean="0">
                <a:solidFill>
                  <a:srgbClr val="FF0000"/>
                </a:solidFill>
              </a:rPr>
              <a:t>вчера,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мы </a:t>
            </a:r>
            <a:r>
              <a:rPr lang="ru-RU" b="1" i="1" dirty="0">
                <a:solidFill>
                  <a:srgbClr val="FF0000"/>
                </a:solidFill>
              </a:rPr>
              <a:t>украдем у детей завтра» </a:t>
            </a:r>
            <a:r>
              <a:rPr lang="ru-RU" b="1" dirty="0">
                <a:solidFill>
                  <a:srgbClr val="FF0000"/>
                </a:solidFill>
              </a:rPr>
              <a:t>(Джон </a:t>
            </a:r>
            <a:r>
              <a:rPr lang="ru-RU" b="1" dirty="0" err="1">
                <a:solidFill>
                  <a:srgbClr val="FF0000"/>
                </a:solidFill>
              </a:rPr>
              <a:t>Дьюи</a:t>
            </a:r>
            <a:r>
              <a:rPr lang="ru-RU" b="1" dirty="0">
                <a:solidFill>
                  <a:srgbClr val="FF0000"/>
                </a:solidFill>
              </a:rPr>
              <a:t>).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1187624" y="2132856"/>
            <a:ext cx="6264696" cy="2952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buNone/>
            </a:pPr>
            <a:r>
              <a:rPr lang="ru-RU" sz="2400" b="1" i="1" dirty="0" smtClean="0">
                <a:solidFill>
                  <a:srgbClr val="7030A0"/>
                </a:solidFill>
              </a:rPr>
              <a:t>Дети – это не только наше продолжение, это – наше будущее! Ребенку нельзя навязывать свое мировоззрение, ребенку просто надо помочь развиваться исходя из его интересов, потребностей и возможностей.</a:t>
            </a:r>
          </a:p>
        </p:txBody>
      </p:sp>
    </p:spTree>
    <p:extLst>
      <p:ext uri="{BB962C8B-B14F-4D97-AF65-F5344CB8AC3E}">
        <p14:creationId xmlns:p14="http://schemas.microsoft.com/office/powerpoint/2010/main" xmlns="" val="1942901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 descr="E:\картинки\последний слайд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7475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44005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обеспечивается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здоровье?</a:t>
            </a:r>
          </a:p>
          <a:p>
            <a:endParaRPr lang="ru-RU" sz="3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Что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является результатом хорошего здоровья? </a:t>
            </a:r>
          </a:p>
        </p:txBody>
      </p:sp>
      <p:pic>
        <p:nvPicPr>
          <p:cNvPr id="5127" name="Picture 7" descr="http://elcredits.ru/upload/iblock/77e/77e78d5e1ca25ad2db4a93dce6f11b9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0808"/>
            <a:ext cx="4342026" cy="4342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https://im0-tub-ru.yandex.net/i?id=73e6ab9dd1a52ca81190dda3edc22b85&amp;n=33&amp;h=215&amp;w=26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Mark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13198" y="732999"/>
            <a:ext cx="6706365" cy="54410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6200000">
            <a:off x="4309441" y="4221544"/>
            <a:ext cx="231388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здоровье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05106" y="6021287"/>
            <a:ext cx="1818448" cy="6463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Inverted">
              <a:avLst/>
            </a:prstTxWarp>
            <a:spAutoFit/>
          </a:bodyPr>
          <a:lstStyle/>
          <a:p>
            <a:pPr algn="ctr"/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к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орни?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60125" y="1979493"/>
            <a:ext cx="1797287" cy="64633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крона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?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4359294"/>
            <a:ext cx="4392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7030A0"/>
                </a:solidFill>
              </a:rPr>
              <a:t>Корни, которые должны обеспечить хорошее развитие ствола – здоровья детей – это успешное решение оздоровительных, </a:t>
            </a:r>
            <a:r>
              <a:rPr lang="ru-RU" b="1" dirty="0" err="1" smtClean="0">
                <a:solidFill>
                  <a:srgbClr val="7030A0"/>
                </a:solidFill>
              </a:rPr>
              <a:t>воспитательно</a:t>
            </a:r>
            <a:r>
              <a:rPr lang="ru-RU" b="1" dirty="0" smtClean="0">
                <a:solidFill>
                  <a:srgbClr val="7030A0"/>
                </a:solidFill>
              </a:rPr>
              <a:t>, образовательных </a:t>
            </a:r>
            <a:r>
              <a:rPr lang="ru-RU" b="1" dirty="0">
                <a:solidFill>
                  <a:srgbClr val="7030A0"/>
                </a:solidFill>
              </a:rPr>
              <a:t>задач, их успешное решение и будет основой для достижения поставленных задач.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7504" y="732999"/>
            <a:ext cx="45365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Крона – следствие хорошего здоровья детей, степень развития физических качеств, физическая подготовленность детей, интеллектуальное развитие, присутствие познавательно-активного интереса, психологическая комфортность, а в результате, гармонически развитый ребенок, который хорошо подготовлен к обучению в школе и к жизни.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1660" y="3872320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Ствол – здоровье.</a:t>
            </a:r>
          </a:p>
        </p:txBody>
      </p:sp>
    </p:spTree>
    <p:extLst>
      <p:ext uri="{BB962C8B-B14F-4D97-AF65-F5344CB8AC3E}">
        <p14:creationId xmlns:p14="http://schemas.microsoft.com/office/powerpoint/2010/main" xmlns="" val="8526422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6506" y="1916831"/>
            <a:ext cx="813902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 ФГОС ДО задачи образовательной области </a:t>
            </a:r>
          </a:p>
          <a:p>
            <a:pPr algn="ctr"/>
            <a:r>
              <a:rPr lang="ru-RU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«Физическое развитие» решаются в трех направлениях:</a:t>
            </a:r>
            <a:r>
              <a:rPr lang="ru-RU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502487" y="2747829"/>
            <a:ext cx="2773369" cy="1545267"/>
          </a:xfrm>
          <a:prstGeom prst="flowChartPunchedTap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7030A0"/>
                  </a:solidFill>
                </a:ln>
              </a:rPr>
              <a:t>Приобретение опыта двигательной деятельности</a:t>
            </a:r>
            <a:endParaRPr lang="ru-RU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2771801" y="3861048"/>
            <a:ext cx="3048678" cy="2088232"/>
          </a:xfrm>
          <a:prstGeom prst="flowChartPunchedTap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7030A0"/>
                  </a:solidFill>
                </a:ln>
              </a:rPr>
              <a:t>Становление целенаправленности, </a:t>
            </a:r>
            <a:r>
              <a:rPr lang="ru-RU" dirty="0" err="1" smtClean="0">
                <a:ln>
                  <a:solidFill>
                    <a:srgbClr val="7030A0"/>
                  </a:solidFill>
                </a:ln>
              </a:rPr>
              <a:t>саморегуляции</a:t>
            </a:r>
            <a:r>
              <a:rPr lang="ru-RU" dirty="0" smtClean="0">
                <a:ln>
                  <a:solidFill>
                    <a:srgbClr val="7030A0"/>
                  </a:solidFill>
                </a:ln>
              </a:rPr>
              <a:t> в двигательной деятельности</a:t>
            </a:r>
            <a:endParaRPr lang="ru-RU" dirty="0">
              <a:ln>
                <a:solidFill>
                  <a:srgbClr val="7030A0"/>
                </a:solidFill>
              </a:ln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6012160" y="5085184"/>
            <a:ext cx="2773369" cy="1368152"/>
          </a:xfrm>
          <a:prstGeom prst="flowChartPunchedTap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>
                  <a:solidFill>
                    <a:srgbClr val="7030A0"/>
                  </a:solidFill>
                </a:ln>
              </a:rPr>
              <a:t>овладение нормами и правилами ЗОЖ</a:t>
            </a:r>
            <a:endParaRPr lang="ru-RU" dirty="0">
              <a:ln>
                <a:solidFill>
                  <a:srgbClr val="7030A0"/>
                </a:solidFill>
              </a:ln>
            </a:endParaRPr>
          </a:p>
        </p:txBody>
      </p:sp>
      <p:pic>
        <p:nvPicPr>
          <p:cNvPr id="53250" name="Picture 2" descr="E:\картинки\2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6643" y="4357836"/>
            <a:ext cx="2095500" cy="2095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818181"/>
              </a:clrFrom>
              <a:clrTo>
                <a:srgbClr val="81818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98844" y="179679"/>
            <a:ext cx="209550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23999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20541" y="764704"/>
            <a:ext cx="4102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здоровье</a:t>
            </a:r>
            <a:endParaRPr lang="ru-RU" sz="54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Стрелка влево 4"/>
          <p:cNvSpPr/>
          <p:nvPr/>
        </p:nvSpPr>
        <p:spPr>
          <a:xfrm rot="17958303">
            <a:off x="1167936" y="2780963"/>
            <a:ext cx="1884256" cy="3974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 rot="16200000">
            <a:off x="3146241" y="3443398"/>
            <a:ext cx="2520280" cy="33124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467544" y="4018445"/>
            <a:ext cx="2448272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психическое</a:t>
            </a:r>
            <a:endParaRPr lang="ru-RU" sz="2800" dirty="0"/>
          </a:p>
        </p:txBody>
      </p:sp>
      <p:sp>
        <p:nvSpPr>
          <p:cNvPr id="10" name="Блок-схема: альтернативный процесс 9"/>
          <p:cNvSpPr/>
          <p:nvPr/>
        </p:nvSpPr>
        <p:spPr>
          <a:xfrm>
            <a:off x="3182245" y="5122380"/>
            <a:ext cx="2448272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/>
              <a:t>ф</a:t>
            </a:r>
            <a:r>
              <a:rPr lang="ru-RU" sz="2800" dirty="0" smtClean="0"/>
              <a:t>изическое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Стрелка влево 10"/>
          <p:cNvSpPr/>
          <p:nvPr/>
        </p:nvSpPr>
        <p:spPr>
          <a:xfrm rot="14564954">
            <a:off x="5681333" y="2883313"/>
            <a:ext cx="1884256" cy="39740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6009773" y="4010563"/>
            <a:ext cx="3045939" cy="86409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эмоциональное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5212670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обеспечения эмоционального благополучия детей необходимы следующие условия: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718811"/>
            <a:ext cx="889248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безусловное </a:t>
            </a:r>
            <a:r>
              <a:rPr lang="ru-RU" sz="2000" dirty="0">
                <a:solidFill>
                  <a:srgbClr val="C00000"/>
                </a:solidFill>
              </a:rPr>
              <a:t>принятие каждого ребенка взрослыми </a:t>
            </a:r>
            <a:endParaRPr lang="ru-RU" sz="2000" dirty="0" smtClean="0">
              <a:solidFill>
                <a:srgbClr val="C00000"/>
              </a:solidFill>
            </a:endParaRPr>
          </a:p>
          <a:p>
            <a:pPr algn="just"/>
            <a:endParaRPr lang="ru-RU" sz="2000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 </a:t>
            </a:r>
            <a:r>
              <a:rPr lang="ru-RU" sz="2000" dirty="0">
                <a:solidFill>
                  <a:srgbClr val="C00000"/>
                </a:solidFill>
              </a:rPr>
              <a:t>позитивность окружающей детей обстановки </a:t>
            </a:r>
            <a:endParaRPr lang="ru-RU" sz="2000" dirty="0" smtClean="0">
              <a:solidFill>
                <a:srgbClr val="C00000"/>
              </a:solidFill>
            </a:endParaRPr>
          </a:p>
          <a:p>
            <a:pPr algn="just"/>
            <a:endParaRPr lang="ru-RU" sz="2000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равенство </a:t>
            </a:r>
            <a:r>
              <a:rPr lang="ru-RU" sz="2000" dirty="0">
                <a:solidFill>
                  <a:srgbClr val="C00000"/>
                </a:solidFill>
              </a:rPr>
              <a:t>в отношениях между взрослым и </a:t>
            </a:r>
            <a:r>
              <a:rPr lang="ru-RU" sz="2000" dirty="0" smtClean="0">
                <a:solidFill>
                  <a:srgbClr val="C00000"/>
                </a:solidFill>
              </a:rPr>
              <a:t>ребенком  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2000" dirty="0">
              <a:solidFill>
                <a:srgbClr val="C0000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обеспечение детям возможности свободно перемещаться в пространстве группы, в других помещениях детского сада 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тесное </a:t>
            </a:r>
            <a:r>
              <a:rPr lang="ru-RU" sz="2000" dirty="0">
                <a:solidFill>
                  <a:srgbClr val="C00000"/>
                </a:solidFill>
              </a:rPr>
              <a:t>профессиональное сотрудничество педагога-психолога, воспитателей и других специалистов при планировании</a:t>
            </a:r>
            <a:r>
              <a:rPr lang="ru-RU" sz="2000" dirty="0" smtClean="0">
                <a:solidFill>
                  <a:srgbClr val="C00000"/>
                </a:solidFill>
              </a:rPr>
              <a:t>;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2000" dirty="0" smtClean="0">
              <a:solidFill>
                <a:srgbClr val="C0000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гибкий </a:t>
            </a:r>
            <a:r>
              <a:rPr lang="ru-RU" sz="2000" dirty="0">
                <a:solidFill>
                  <a:srgbClr val="C00000"/>
                </a:solidFill>
              </a:rPr>
              <a:t>личностно-ориентированный подход: отказ от любых ярлыков, учет психических и личностных особенностей каждого ребенка</a:t>
            </a:r>
            <a:r>
              <a:rPr lang="ru-RU" sz="2000" dirty="0" smtClean="0">
                <a:solidFill>
                  <a:srgbClr val="C00000"/>
                </a:solidFill>
              </a:rPr>
              <a:t>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ru-RU" sz="2000" dirty="0">
              <a:solidFill>
                <a:srgbClr val="C00000"/>
              </a:solidFill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ru-RU" sz="2000" dirty="0" smtClean="0">
                <a:solidFill>
                  <a:srgbClr val="C00000"/>
                </a:solidFill>
              </a:rPr>
              <a:t>внимательное </a:t>
            </a:r>
            <a:r>
              <a:rPr lang="ru-RU" sz="2000" dirty="0">
                <a:solidFill>
                  <a:srgbClr val="C00000"/>
                </a:solidFill>
              </a:rPr>
              <a:t>отношение и чуткая реакция на возникающие детские проблемы, тревоги и страхи.</a:t>
            </a:r>
          </a:p>
        </p:txBody>
      </p:sp>
    </p:spTree>
    <p:extLst>
      <p:ext uri="{BB962C8B-B14F-4D97-AF65-F5344CB8AC3E}">
        <p14:creationId xmlns:p14="http://schemas.microsoft.com/office/powerpoint/2010/main" xmlns="" val="29959244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412" y="620688"/>
            <a:ext cx="893207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«Требования </a:t>
            </a:r>
            <a:r>
              <a:rPr lang="ru-RU" sz="2400" b="1" dirty="0">
                <a:solidFill>
                  <a:srgbClr val="FF0000"/>
                </a:solidFill>
              </a:rPr>
              <a:t>к кадровым условиям реализации Программы»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</a:p>
          <a:p>
            <a:pPr algn="ctr"/>
            <a:endParaRPr lang="ru-RU" sz="2000" dirty="0" smtClean="0"/>
          </a:p>
          <a:p>
            <a:pPr algn="ctr"/>
            <a:endParaRPr lang="ru-RU" sz="2000" dirty="0" smtClean="0"/>
          </a:p>
          <a:p>
            <a:pPr algn="ctr"/>
            <a:r>
              <a:rPr lang="ru-RU" sz="2400" dirty="0" smtClean="0"/>
              <a:t>педагогические </a:t>
            </a:r>
            <a:r>
              <a:rPr lang="ru-RU" sz="2400" dirty="0"/>
              <a:t>работники должны обладать основными </a:t>
            </a:r>
            <a:r>
              <a:rPr lang="ru-RU" sz="2400" dirty="0" smtClean="0"/>
              <a:t>компетенциями: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8910" y="3158502"/>
            <a:ext cx="859550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buFont typeface="Wingdings" pitchFamily="2" charset="2"/>
              <a:buChar char="v"/>
            </a:pPr>
            <a:r>
              <a:rPr lang="ru-RU" sz="2000" b="1" dirty="0"/>
              <a:t>Это построение развивающего образования, ориентированного на зону ближайшего развития каждого воспитанника, через: </a:t>
            </a:r>
            <a:endParaRPr lang="ru-RU" sz="2000" dirty="0"/>
          </a:p>
          <a:p>
            <a:pPr algn="just"/>
            <a:r>
              <a:rPr lang="ru-RU" sz="2000" dirty="0"/>
              <a:t>- создание условий для овладения культурными средствами деятельности, способствующих развитию мышления, речи, общения, воображения и детского творчества, личностного, физического и художественно-эстетического развития детей; </a:t>
            </a:r>
          </a:p>
          <a:p>
            <a:pPr algn="just"/>
            <a:r>
              <a:rPr lang="ru-RU" sz="2000" dirty="0"/>
              <a:t>- поддержку спонтанной игры детей, ее обогащение, обеспечение игрового времени и пространства; </a:t>
            </a:r>
          </a:p>
        </p:txBody>
      </p:sp>
    </p:spTree>
    <p:extLst>
      <p:ext uri="{BB962C8B-B14F-4D97-AF65-F5344CB8AC3E}">
        <p14:creationId xmlns:p14="http://schemas.microsoft.com/office/powerpoint/2010/main" xmlns="" val="10190232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92476" y="3140968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b="1" dirty="0"/>
              <a:t>Это поддержка индивидуальности и инициативы детей через: </a:t>
            </a:r>
            <a:endParaRPr lang="ru-RU" sz="2000" dirty="0"/>
          </a:p>
          <a:p>
            <a:pPr algn="just"/>
            <a:r>
              <a:rPr lang="ru-RU" sz="2000" dirty="0"/>
              <a:t>- создание условий для свободного выбора детьми деятельности, участников совместной деятельности, условий для принятия детьми решений, выражения своих чувств и мыслей; </a:t>
            </a:r>
          </a:p>
          <a:p>
            <a:pPr algn="just"/>
            <a:r>
              <a:rPr lang="ru-RU" sz="2000" dirty="0"/>
              <a:t>- </a:t>
            </a:r>
            <a:r>
              <a:rPr lang="ru-RU" sz="2000" dirty="0" err="1"/>
              <a:t>недирективную</a:t>
            </a:r>
            <a:r>
              <a:rPr lang="ru-RU" sz="2000" dirty="0"/>
              <a:t> помощь детям, поддержку детской инициативы и самостоятельности в разных видах деятельности (игровой, исследовательской, проектной, познавательной и т.д.)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060848"/>
            <a:ext cx="85689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педагогические работники должны обладать основными компетенциями:</a:t>
            </a:r>
          </a:p>
          <a:p>
            <a:pPr algn="ctr"/>
            <a:endParaRPr lang="ru-RU" sz="2400" dirty="0"/>
          </a:p>
          <a:p>
            <a:pPr algn="ctr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4412998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20437" y="620688"/>
            <a:ext cx="516885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Индивидуально-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дифференцированный  </a:t>
            </a:r>
          </a:p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подход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8430" y="2242015"/>
            <a:ext cx="853404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v"/>
            </a:pPr>
            <a:r>
              <a:rPr lang="ru-RU" sz="2000" b="1" dirty="0">
                <a:solidFill>
                  <a:srgbClr val="7030A0"/>
                </a:solidFill>
              </a:rPr>
              <a:t>по состоянию здоровья (первая, вторая, третья группы </a:t>
            </a:r>
            <a:r>
              <a:rPr lang="ru-RU" sz="2000" b="1" dirty="0" smtClean="0">
                <a:solidFill>
                  <a:srgbClr val="7030A0"/>
                </a:solidFill>
              </a:rPr>
              <a:t>здоровья)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</a:rPr>
              <a:t>уровню </a:t>
            </a:r>
            <a:r>
              <a:rPr lang="ru-RU" sz="2000" b="1" dirty="0">
                <a:solidFill>
                  <a:srgbClr val="7030A0"/>
                </a:solidFill>
              </a:rPr>
              <a:t>двигательной активности (</a:t>
            </a:r>
            <a:r>
              <a:rPr lang="ru-RU" sz="2000" b="1" dirty="0" err="1">
                <a:solidFill>
                  <a:srgbClr val="7030A0"/>
                </a:solidFill>
              </a:rPr>
              <a:t>гиперактивные</a:t>
            </a:r>
            <a:r>
              <a:rPr lang="ru-RU" sz="2000" b="1" dirty="0">
                <a:solidFill>
                  <a:srgbClr val="7030A0"/>
                </a:solidFill>
              </a:rPr>
              <a:t> , малоподвижные, дети с </a:t>
            </a:r>
            <a:r>
              <a:rPr lang="ru-RU" sz="2000" b="1" dirty="0" smtClean="0">
                <a:solidFill>
                  <a:srgbClr val="7030A0"/>
                </a:solidFill>
              </a:rPr>
              <a:t>нормой)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</a:rPr>
              <a:t>уровню </a:t>
            </a:r>
            <a:r>
              <a:rPr lang="ru-RU" sz="2000" b="1" dirty="0" err="1">
                <a:solidFill>
                  <a:srgbClr val="7030A0"/>
                </a:solidFill>
              </a:rPr>
              <a:t>сформированности</a:t>
            </a:r>
            <a:r>
              <a:rPr lang="ru-RU" sz="2000" b="1" dirty="0">
                <a:solidFill>
                  <a:srgbClr val="7030A0"/>
                </a:solidFill>
              </a:rPr>
              <a:t> психофизических качеств (высокий, средний, </a:t>
            </a:r>
            <a:r>
              <a:rPr lang="ru-RU" sz="2000" b="1" dirty="0" smtClean="0">
                <a:solidFill>
                  <a:srgbClr val="7030A0"/>
                </a:solidFill>
              </a:rPr>
              <a:t>низкий)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</a:rPr>
              <a:t>возраст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</a:rPr>
              <a:t>пол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</a:rPr>
              <a:t> </a:t>
            </a:r>
            <a:r>
              <a:rPr lang="ru-RU" sz="2000" b="1" dirty="0">
                <a:solidFill>
                  <a:srgbClr val="7030A0"/>
                </a:solidFill>
              </a:rPr>
              <a:t>уровень  развития высшей нервной деятельности, (сила, подвижность, уравновешенность  нервных </a:t>
            </a:r>
            <a:r>
              <a:rPr lang="ru-RU" sz="2000" b="1" dirty="0" smtClean="0">
                <a:solidFill>
                  <a:srgbClr val="7030A0"/>
                </a:solidFill>
              </a:rPr>
              <a:t>процессов)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</a:rPr>
              <a:t>коммуникативные </a:t>
            </a:r>
            <a:r>
              <a:rPr lang="ru-RU" sz="2000" b="1" dirty="0">
                <a:solidFill>
                  <a:srgbClr val="7030A0"/>
                </a:solidFill>
              </a:rPr>
              <a:t>свойства личности (общительность, </a:t>
            </a:r>
            <a:r>
              <a:rPr lang="ru-RU" sz="2000" b="1" dirty="0" smtClean="0">
                <a:solidFill>
                  <a:srgbClr val="7030A0"/>
                </a:solidFill>
              </a:rPr>
              <a:t>замкнутость)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rgbClr val="7030A0"/>
                </a:solidFill>
              </a:rPr>
              <a:t>индивидуальные </a:t>
            </a:r>
            <a:r>
              <a:rPr lang="ru-RU" sz="2000" b="1" dirty="0">
                <a:solidFill>
                  <a:srgbClr val="7030A0"/>
                </a:solidFill>
              </a:rPr>
              <a:t>особенности психического состояния (тревожность, агрессия, депрессия). </a:t>
            </a:r>
          </a:p>
        </p:txBody>
      </p:sp>
    </p:spTree>
    <p:extLst>
      <p:ext uri="{BB962C8B-B14F-4D97-AF65-F5344CB8AC3E}">
        <p14:creationId xmlns:p14="http://schemas.microsoft.com/office/powerpoint/2010/main" xmlns="" val="40079381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0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FFCC00"/>
      </a:lt1>
      <a:dk2>
        <a:srgbClr val="000000"/>
      </a:dk2>
      <a:lt2>
        <a:srgbClr val="CCCCCC"/>
      </a:lt2>
      <a:accent1>
        <a:srgbClr val="A66708"/>
      </a:accent1>
      <a:accent2>
        <a:srgbClr val="6E6E00"/>
      </a:accent2>
      <a:accent3>
        <a:srgbClr val="FFE2AA"/>
      </a:accent3>
      <a:accent4>
        <a:srgbClr val="000000"/>
      </a:accent4>
      <a:accent5>
        <a:srgbClr val="D0B8AA"/>
      </a:accent5>
      <a:accent6>
        <a:srgbClr val="636300"/>
      </a:accent6>
      <a:hlink>
        <a:srgbClr val="6E5800"/>
      </a:hlink>
      <a:folHlink>
        <a:srgbClr val="2B591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E2AA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E2AA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FE2AA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CC00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E2AA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18100"/>
        </a:accent1>
        <a:accent2>
          <a:srgbClr val="916D00"/>
        </a:accent2>
        <a:accent3>
          <a:srgbClr val="FFFFFF"/>
        </a:accent3>
        <a:accent4>
          <a:srgbClr val="000000"/>
        </a:accent4>
        <a:accent5>
          <a:srgbClr val="CDC1AA"/>
        </a:accent5>
        <a:accent6>
          <a:srgbClr val="836200"/>
        </a:accent6>
        <a:hlink>
          <a:srgbClr val="735C00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A66708"/>
        </a:accent1>
        <a:accent2>
          <a:srgbClr val="6E6E00"/>
        </a:accent2>
        <a:accent3>
          <a:srgbClr val="FFFFFF"/>
        </a:accent3>
        <a:accent4>
          <a:srgbClr val="000000"/>
        </a:accent4>
        <a:accent5>
          <a:srgbClr val="D0B8AA"/>
        </a:accent5>
        <a:accent6>
          <a:srgbClr val="636300"/>
        </a:accent6>
        <a:hlink>
          <a:srgbClr val="6E5800"/>
        </a:hlink>
        <a:folHlink>
          <a:srgbClr val="2B591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8F8F8"/>
        </a:lt1>
        <a:dk2>
          <a:srgbClr val="000000"/>
        </a:dk2>
        <a:lt2>
          <a:srgbClr val="CCCCCC"/>
        </a:lt2>
        <a:accent1>
          <a:srgbClr val="3D6399"/>
        </a:accent1>
        <a:accent2>
          <a:srgbClr val="735C00"/>
        </a:accent2>
        <a:accent3>
          <a:srgbClr val="FBFBFB"/>
        </a:accent3>
        <a:accent4>
          <a:srgbClr val="000000"/>
        </a:accent4>
        <a:accent5>
          <a:srgbClr val="AFB7CA"/>
        </a:accent5>
        <a:accent6>
          <a:srgbClr val="685300"/>
        </a:accent6>
        <a:hlink>
          <a:srgbClr val="913A5C"/>
        </a:hlink>
        <a:folHlink>
          <a:srgbClr val="5742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98019"/>
        </a:accent1>
        <a:accent2>
          <a:srgbClr val="994545"/>
        </a:accent2>
        <a:accent3>
          <a:srgbClr val="FFFFFF"/>
        </a:accent3>
        <a:accent4>
          <a:srgbClr val="000000"/>
        </a:accent4>
        <a:accent5>
          <a:srgbClr val="ABC0AB"/>
        </a:accent5>
        <a:accent6>
          <a:srgbClr val="8A3E3E"/>
        </a:accent6>
        <a:hlink>
          <a:srgbClr val="574E85"/>
        </a:hlink>
        <a:folHlink>
          <a:srgbClr val="6652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01</Template>
  <TotalTime>151</TotalTime>
  <Words>511</Words>
  <Application>Microsoft Office PowerPoint</Application>
  <PresentationFormat>Экран (4:3)</PresentationFormat>
  <Paragraphs>64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01</vt:lpstr>
      <vt:lpstr>1_Default Design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Prestigio</dc:creator>
  <cp:keywords>шаблон для презентации</cp:keywords>
  <cp:lastModifiedBy>Катя</cp:lastModifiedBy>
  <cp:revision>14</cp:revision>
  <dcterms:created xsi:type="dcterms:W3CDTF">2017-03-28T02:42:40Z</dcterms:created>
  <dcterms:modified xsi:type="dcterms:W3CDTF">2019-08-27T18:50:28Z</dcterms:modified>
</cp:coreProperties>
</file>