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2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57224" y="642918"/>
            <a:ext cx="6967031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Группа риска и группа здоровья детей.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6" name="Picture 2" descr="http://syntone.ru/files/images/news/30.10.14m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2857496"/>
            <a:ext cx="4762500" cy="317182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717356" y="6165304"/>
            <a:ext cx="85286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Руководитель </a:t>
            </a:r>
            <a:r>
              <a:rPr lang="ru-RU" dirty="0" err="1" smtClean="0"/>
              <a:t>Зонис</a:t>
            </a:r>
            <a:r>
              <a:rPr lang="ru-RU" dirty="0" smtClean="0"/>
              <a:t> И.Г.                                                                </a:t>
            </a:r>
            <a:r>
              <a:rPr lang="ru-RU" dirty="0" err="1" smtClean="0"/>
              <a:t>К</a:t>
            </a:r>
            <a:r>
              <a:rPr lang="ru-RU" dirty="0" err="1" smtClean="0"/>
              <a:t>овальцова</a:t>
            </a:r>
            <a:r>
              <a:rPr lang="ru-RU" dirty="0" smtClean="0"/>
              <a:t> Н. 211 группа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5786" y="428604"/>
            <a:ext cx="6215090" cy="58539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dirty="0" smtClean="0">
                <a:solidFill>
                  <a:srgbClr val="FF0000"/>
                </a:solidFill>
              </a:rPr>
              <a:t>I группа </a:t>
            </a:r>
            <a:r>
              <a:rPr lang="ru-RU" dirty="0" smtClean="0"/>
              <a:t>- здоровые дети с нормальными показателями функционального развития всех систем, которые редко болеют (до 3 раз в год) с нормальным физическим и нервно-психическим развитием, не имеют существенных отклонений в анамнезе.</a:t>
            </a:r>
          </a:p>
          <a:p>
            <a:pPr>
              <a:lnSpc>
                <a:spcPct val="80000"/>
              </a:lnSpc>
            </a:pPr>
            <a:r>
              <a:rPr lang="ru-RU" dirty="0" smtClean="0">
                <a:solidFill>
                  <a:srgbClr val="FF0000"/>
                </a:solidFill>
              </a:rPr>
              <a:t>II группа </a:t>
            </a:r>
            <a:r>
              <a:rPr lang="ru-RU" dirty="0" smtClean="0"/>
              <a:t>- </a:t>
            </a:r>
            <a:r>
              <a:rPr lang="ru-RU" dirty="0" err="1" smtClean="0"/>
              <a:t>группа</a:t>
            </a:r>
            <a:r>
              <a:rPr lang="ru-RU" dirty="0" smtClean="0"/>
              <a:t> риска:</a:t>
            </a:r>
          </a:p>
          <a:p>
            <a:pPr>
              <a:lnSpc>
                <a:spcPct val="80000"/>
              </a:lnSpc>
            </a:pPr>
            <a:r>
              <a:rPr lang="ru-RU" dirty="0" smtClean="0"/>
              <a:t>подгруппа А - дети с факторами риска по данным биологического и социального анамнеза;</a:t>
            </a:r>
          </a:p>
          <a:p>
            <a:pPr>
              <a:lnSpc>
                <a:spcPct val="80000"/>
              </a:lnSpc>
            </a:pPr>
            <a:r>
              <a:rPr lang="ru-RU" dirty="0" smtClean="0">
                <a:solidFill>
                  <a:srgbClr val="FF0000"/>
                </a:solidFill>
              </a:rPr>
              <a:t>подгруппа Б </a:t>
            </a:r>
            <a:r>
              <a:rPr lang="ru-RU" dirty="0" smtClean="0"/>
              <a:t>- дети, имеющие функциональные отклонения, с начальными изменениями в физическом и нервно-психическом развитии, часто болеют, но не имеют хронических заболеваний.</a:t>
            </a:r>
          </a:p>
          <a:p>
            <a:pPr>
              <a:lnSpc>
                <a:spcPct val="80000"/>
              </a:lnSpc>
            </a:pPr>
            <a:r>
              <a:rPr lang="ru-RU" dirty="0" smtClean="0">
                <a:solidFill>
                  <a:srgbClr val="FF0000"/>
                </a:solidFill>
              </a:rPr>
              <a:t>III, IV и V группы </a:t>
            </a:r>
            <a:r>
              <a:rPr lang="ru-RU" dirty="0" smtClean="0"/>
              <a:t>- дети с хроническими заболеваниями:</a:t>
            </a:r>
          </a:p>
          <a:p>
            <a:pPr>
              <a:lnSpc>
                <a:spcPct val="80000"/>
              </a:lnSpc>
            </a:pPr>
            <a:r>
              <a:rPr lang="ru-RU" dirty="0" smtClean="0">
                <a:solidFill>
                  <a:srgbClr val="FF0000"/>
                </a:solidFill>
              </a:rPr>
              <a:t>III группа </a:t>
            </a:r>
            <a:r>
              <a:rPr lang="ru-RU" dirty="0" smtClean="0"/>
              <a:t>- состояние компенсации: редкие обострения хронических заболеваний, редкие острые заболевания, нормальный уровень функций организма;</a:t>
            </a:r>
          </a:p>
          <a:p>
            <a:pPr>
              <a:lnSpc>
                <a:spcPct val="80000"/>
              </a:lnSpc>
            </a:pPr>
            <a:r>
              <a:rPr lang="ru-RU" dirty="0" smtClean="0">
                <a:solidFill>
                  <a:srgbClr val="FF0000"/>
                </a:solidFill>
              </a:rPr>
              <a:t>IV группа </a:t>
            </a:r>
            <a:r>
              <a:rPr lang="ru-RU" dirty="0" smtClean="0"/>
              <a:t>- состояние </a:t>
            </a:r>
            <a:r>
              <a:rPr lang="ru-RU" dirty="0" err="1" smtClean="0"/>
              <a:t>субкомпенсации</a:t>
            </a:r>
            <a:r>
              <a:rPr lang="ru-RU" dirty="0" smtClean="0"/>
              <a:t>: частые (3-4 раза в год) обострения хронических заболеваний, частые острые заболевания (4 раза в год и более), ухудшение функционального состояния различных систем организма;</a:t>
            </a:r>
          </a:p>
          <a:p>
            <a:pPr>
              <a:lnSpc>
                <a:spcPct val="80000"/>
              </a:lnSpc>
            </a:pPr>
            <a:r>
              <a:rPr lang="ru-RU" dirty="0" smtClean="0">
                <a:solidFill>
                  <a:srgbClr val="FF0000"/>
                </a:solidFill>
              </a:rPr>
              <a:t>V группа </a:t>
            </a:r>
            <a:r>
              <a:rPr lang="ru-RU" dirty="0" smtClean="0"/>
              <a:t>- состояние декомпенсации: значительные функциональные отклонения (патологические изменения организма; частые тяжелые обострения хронических заболеваний, частые острые заболевания, уровень физического и нервно-психического развития соответствует возрасту или отстает от него).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14546" y="928670"/>
            <a:ext cx="5143520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buFont typeface="Arial" pitchFamily="34" charset="0"/>
              <a:buChar char="•"/>
            </a:pPr>
            <a:r>
              <a:rPr lang="ru-RU" sz="2000" dirty="0" smtClean="0"/>
              <a:t>Комплексную оценку состояния здоровья ребенка проводят во время первичного посещения ребенка после выписки ее из роддома, чтобы получить представление об исходном уровне состояния здоровья.</a:t>
            </a:r>
          </a:p>
          <a:p>
            <a:pPr>
              <a:lnSpc>
                <a:spcPct val="80000"/>
              </a:lnSpc>
              <a:buFont typeface="Arial" pitchFamily="34" charset="0"/>
              <a:buChar char="•"/>
            </a:pPr>
            <a:endParaRPr lang="ru-RU" sz="2000" dirty="0" smtClean="0"/>
          </a:p>
          <a:p>
            <a:pPr>
              <a:lnSpc>
                <a:spcPct val="80000"/>
              </a:lnSpc>
              <a:buFont typeface="Arial" pitchFamily="34" charset="0"/>
              <a:buChar char="•"/>
            </a:pPr>
            <a:r>
              <a:rPr lang="ru-RU" sz="2000" dirty="0" smtClean="0"/>
              <a:t>В дальнейшем оценку состояния здоровья детей 1-го и 2-го годов жизни проводят ежеквартально, детей 3-го - в конце каждого полугодия.</a:t>
            </a:r>
          </a:p>
          <a:p>
            <a:pPr>
              <a:lnSpc>
                <a:spcPct val="80000"/>
              </a:lnSpc>
              <a:buFont typeface="Arial" pitchFamily="34" charset="0"/>
              <a:buChar char="•"/>
            </a:pPr>
            <a:endParaRPr lang="ru-RU" sz="2000" dirty="0" smtClean="0"/>
          </a:p>
          <a:p>
            <a:pPr>
              <a:lnSpc>
                <a:spcPct val="80000"/>
              </a:lnSpc>
              <a:buFont typeface="Arial" pitchFamily="34" charset="0"/>
              <a:buChar char="•"/>
            </a:pPr>
            <a:r>
              <a:rPr lang="ru-RU" sz="2000" dirty="0" smtClean="0"/>
              <a:t>При нескольких диагнозах группу здоровья устанавливают по основным заболеваниям. </a:t>
            </a:r>
          </a:p>
          <a:p>
            <a:pPr>
              <a:lnSpc>
                <a:spcPct val="80000"/>
              </a:lnSpc>
              <a:buFont typeface="Arial" pitchFamily="34" charset="0"/>
              <a:buChar char="•"/>
            </a:pPr>
            <a:endParaRPr lang="ru-RU" sz="2000" dirty="0" smtClean="0"/>
          </a:p>
          <a:p>
            <a:pPr>
              <a:lnSpc>
                <a:spcPct val="80000"/>
              </a:lnSpc>
              <a:buFont typeface="Arial" pitchFamily="34" charset="0"/>
              <a:buChar char="•"/>
            </a:pPr>
            <a:r>
              <a:rPr lang="ru-RU" sz="2000" dirty="0" smtClean="0"/>
              <a:t>В процессе наблюдения за ребенком группа здоровья может меняться в зависимости от динамики уровня состояния здоровья.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42852"/>
            <a:ext cx="4572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/>
            <a:r>
              <a:rPr lang="ru-RU" b="1" dirty="0" smtClean="0"/>
              <a:t>1-я группа - новорождённые с риском развития патологии ЦНС</a:t>
            </a:r>
          </a:p>
          <a:p>
            <a:pPr fontAlgn="base"/>
            <a:r>
              <a:rPr lang="ru-RU" dirty="0" smtClean="0">
                <a:solidFill>
                  <a:srgbClr val="FF0000"/>
                </a:solidFill>
              </a:rPr>
              <a:t>Факторы риска:</a:t>
            </a:r>
          </a:p>
          <a:p>
            <a:pPr fontAlgn="base">
              <a:buFont typeface="Arial" pitchFamily="34" charset="0"/>
              <a:buChar char="•"/>
            </a:pPr>
            <a:r>
              <a:rPr lang="ru-RU" dirty="0" smtClean="0"/>
              <a:t>возраст матери менее 16 и более 40 лет;</a:t>
            </a:r>
          </a:p>
          <a:p>
            <a:pPr fontAlgn="base">
              <a:buFont typeface="Arial" pitchFamily="34" charset="0"/>
              <a:buChar char="•"/>
            </a:pPr>
            <a:r>
              <a:rPr lang="ru-RU" dirty="0" smtClean="0"/>
              <a:t>вредные привычки и профессиональные вредности матери;</a:t>
            </a:r>
          </a:p>
          <a:p>
            <a:pPr fontAlgn="base">
              <a:buFont typeface="Arial" pitchFamily="34" charset="0"/>
              <a:buChar char="•"/>
            </a:pPr>
            <a:r>
              <a:rPr lang="ru-RU" dirty="0" err="1" smtClean="0"/>
              <a:t>экстрагенитальная</a:t>
            </a:r>
            <a:r>
              <a:rPr lang="ru-RU" dirty="0" smtClean="0"/>
              <a:t> патология матери;</a:t>
            </a:r>
          </a:p>
          <a:p>
            <a:pPr fontAlgn="base">
              <a:buFont typeface="Arial" pitchFamily="34" charset="0"/>
              <a:buChar char="•"/>
            </a:pPr>
            <a:r>
              <a:rPr lang="ru-RU" dirty="0" smtClean="0"/>
              <a:t>патология беременности и родов (токсикозы, угроза прерывания, выкидыши, многоводие, многоплодная беременность в анамнезе, затяжные или стремительные роды);</a:t>
            </a:r>
          </a:p>
          <a:p>
            <a:pPr fontAlgn="base">
              <a:buFont typeface="Arial" pitchFamily="34" charset="0"/>
              <a:buChar char="•"/>
            </a:pPr>
            <a:r>
              <a:rPr lang="ru-RU" dirty="0" smtClean="0"/>
              <a:t>токсоплазмоз и другие инфекционные заболевания;</a:t>
            </a:r>
          </a:p>
          <a:p>
            <a:pPr fontAlgn="base">
              <a:buFont typeface="Arial" pitchFamily="34" charset="0"/>
              <a:buChar char="•"/>
            </a:pPr>
            <a:r>
              <a:rPr lang="ru-RU" dirty="0" smtClean="0"/>
              <a:t>масса ребёнка более 4000 г;</a:t>
            </a:r>
          </a:p>
          <a:p>
            <a:pPr fontAlgn="base">
              <a:buFont typeface="Arial" pitchFamily="34" charset="0"/>
              <a:buChar char="•"/>
            </a:pPr>
            <a:r>
              <a:rPr lang="ru-RU" dirty="0" err="1" smtClean="0"/>
              <a:t>переношенность</a:t>
            </a:r>
            <a:r>
              <a:rPr lang="ru-RU" dirty="0" smtClean="0"/>
              <a:t>, асфиксия, стигмы.</a:t>
            </a:r>
            <a:endParaRPr lang="ru-RU" dirty="0"/>
          </a:p>
        </p:txBody>
      </p:sp>
      <p:pic>
        <p:nvPicPr>
          <p:cNvPr id="14338" name="Picture 2" descr="http://www.tiensmed.ru/upfiles/kfm/articles/news/gipoxia-ploda/n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72350" y="4000504"/>
            <a:ext cx="1771650" cy="2571751"/>
          </a:xfrm>
          <a:prstGeom prst="rect">
            <a:avLst/>
          </a:prstGeom>
          <a:noFill/>
        </p:spPr>
      </p:pic>
      <p:pic>
        <p:nvPicPr>
          <p:cNvPr id="14340" name="Picture 4" descr="http://dddeti.ru/sites/default/files/idem-na-uzi-s-rebenko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4714884"/>
            <a:ext cx="3571900" cy="2143116"/>
          </a:xfrm>
          <a:prstGeom prst="rect">
            <a:avLst/>
          </a:prstGeom>
          <a:noFill/>
        </p:spPr>
      </p:pic>
      <p:pic>
        <p:nvPicPr>
          <p:cNvPr id="14342" name="Picture 6" descr="http://mamulchik.ru/uploads/posts/2012-06/1338977843_asfiksiya-novorozhdennyh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00496" y="4143380"/>
            <a:ext cx="3071834" cy="2143116"/>
          </a:xfrm>
          <a:prstGeom prst="rect">
            <a:avLst/>
          </a:prstGeom>
          <a:noFill/>
        </p:spPr>
      </p:pic>
      <p:pic>
        <p:nvPicPr>
          <p:cNvPr id="14344" name="Picture 8" descr="http://mamainfo.com.ua/wp-content/uploads/2013/12/Sindrom-Dauna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00563" y="0"/>
            <a:ext cx="4643438" cy="35004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1604" y="642918"/>
            <a:ext cx="5214974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fontAlgn="base"/>
            <a:r>
              <a:rPr lang="ru-RU" dirty="0" smtClean="0">
                <a:solidFill>
                  <a:srgbClr val="FF0000"/>
                </a:solidFill>
              </a:rPr>
              <a:t>План наблюдений</a:t>
            </a:r>
          </a:p>
          <a:p>
            <a:pPr marL="342900" indent="-342900" fontAlgn="base">
              <a:buFont typeface="+mj-lt"/>
              <a:buAutoNum type="arabicPeriod"/>
            </a:pPr>
            <a:r>
              <a:rPr lang="ru-RU" dirty="0" smtClean="0"/>
              <a:t>Осмотр участковым педиатром не менее 4 раз в течение первого месяца жизни, затем ежемесячно.</a:t>
            </a:r>
          </a:p>
          <a:p>
            <a:pPr marL="342900" indent="-342900" fontAlgn="base">
              <a:buFont typeface="+mj-lt"/>
              <a:buAutoNum type="arabicPeriod"/>
            </a:pPr>
            <a:r>
              <a:rPr lang="ru-RU" dirty="0" smtClean="0"/>
              <a:t>Осмотр с участием заведующего отделением не позднее 3 месяцев и обязательно при каждом заболевании ребёнка.</a:t>
            </a:r>
          </a:p>
          <a:p>
            <a:pPr marL="342900" indent="-342900" fontAlgn="base">
              <a:buFont typeface="+mj-lt"/>
              <a:buAutoNum type="arabicPeriod"/>
            </a:pPr>
            <a:r>
              <a:rPr lang="ru-RU" dirty="0" smtClean="0"/>
              <a:t>Осмотр невропатологом в 1 месяц, в дальнейшем каждый квартал; </a:t>
            </a:r>
            <a:r>
              <a:rPr lang="ru-RU" dirty="0" err="1" smtClean="0"/>
              <a:t>сурдолог</a:t>
            </a:r>
            <a:r>
              <a:rPr lang="ru-RU" dirty="0" smtClean="0"/>
              <a:t>, окулист - по показаниям.</a:t>
            </a:r>
          </a:p>
          <a:p>
            <a:pPr marL="342900" indent="-342900" fontAlgn="base">
              <a:buFont typeface="+mj-lt"/>
              <a:buAutoNum type="arabicPeriod"/>
            </a:pPr>
            <a:r>
              <a:rPr lang="ru-RU" dirty="0" smtClean="0"/>
              <a:t>Строгий контроль участкового педиатра, направленный на обнаружение нарастания размеров головы, определение нервно-психического развития.</a:t>
            </a:r>
          </a:p>
          <a:p>
            <a:pPr marL="342900" indent="-342900" fontAlgn="base">
              <a:buFont typeface="+mj-lt"/>
              <a:buAutoNum type="arabicPeriod"/>
            </a:pPr>
            <a:r>
              <a:rPr lang="ru-RU" dirty="0" smtClean="0"/>
              <a:t>Профилактические прививки по индивидуальному плану после разрешения невропатолога.</a:t>
            </a:r>
          </a:p>
          <a:p>
            <a:pPr marL="342900" indent="-342900" fontAlgn="base">
              <a:buFont typeface="+mj-lt"/>
              <a:buAutoNum type="arabicPeriod"/>
            </a:pPr>
            <a:r>
              <a:rPr lang="ru-RU" dirty="0" smtClean="0"/>
              <a:t>По достижении года при отсутствии изменений со стороны ЦНС ребёнка снимают с учёта.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14290"/>
            <a:ext cx="4572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/>
            <a:r>
              <a:rPr lang="ru-RU" b="1" dirty="0" smtClean="0"/>
              <a:t>2-я группа - новорождённые с риском внутриутробного инфицирования</a:t>
            </a:r>
          </a:p>
          <a:p>
            <a:pPr fontAlgn="base"/>
            <a:r>
              <a:rPr lang="ru-RU" dirty="0" smtClean="0">
                <a:solidFill>
                  <a:srgbClr val="FF0000"/>
                </a:solidFill>
              </a:rPr>
              <a:t>Факторы риска:</a:t>
            </a:r>
          </a:p>
          <a:p>
            <a:pPr fontAlgn="base">
              <a:buFont typeface="Arial" pitchFamily="34" charset="0"/>
              <a:buChar char="•"/>
            </a:pPr>
            <a:r>
              <a:rPr lang="ru-RU" dirty="0" err="1" smtClean="0"/>
              <a:t>экстрагенитальная</a:t>
            </a:r>
            <a:r>
              <a:rPr lang="ru-RU" dirty="0" smtClean="0"/>
              <a:t> патология матери;</a:t>
            </a:r>
          </a:p>
          <a:p>
            <a:pPr fontAlgn="base">
              <a:buFont typeface="Arial" pitchFamily="34" charset="0"/>
              <a:buChar char="•"/>
            </a:pPr>
            <a:r>
              <a:rPr lang="ru-RU" dirty="0" smtClean="0"/>
              <a:t>воспалительные гинекологические заболевания;</a:t>
            </a:r>
          </a:p>
          <a:p>
            <a:pPr fontAlgn="base">
              <a:buFont typeface="Arial" pitchFamily="34" charset="0"/>
              <a:buChar char="•"/>
            </a:pPr>
            <a:r>
              <a:rPr lang="ru-RU" dirty="0" smtClean="0"/>
              <a:t>патология родов (длительный безводный промежуток, патология плаценты);</a:t>
            </a:r>
          </a:p>
          <a:p>
            <a:pPr fontAlgn="base">
              <a:buFont typeface="Arial" pitchFamily="34" charset="0"/>
              <a:buChar char="•"/>
            </a:pPr>
            <a:r>
              <a:rPr lang="ru-RU" dirty="0" smtClean="0"/>
              <a:t>перенесённые в III триместре беременности инфекционные (краснуха,</a:t>
            </a:r>
          </a:p>
          <a:p>
            <a:pPr fontAlgn="base"/>
            <a:r>
              <a:rPr lang="ru-RU" dirty="0" smtClean="0"/>
              <a:t>токсоплазмоз, </a:t>
            </a:r>
            <a:r>
              <a:rPr lang="ru-RU" dirty="0" err="1" smtClean="0"/>
              <a:t>цитомегалия</a:t>
            </a:r>
            <a:r>
              <a:rPr lang="ru-RU" dirty="0" smtClean="0"/>
              <a:t>, ОРВИ) и бактериальные заболевания;</a:t>
            </a:r>
          </a:p>
          <a:p>
            <a:pPr fontAlgn="base">
              <a:buFont typeface="Arial" pitchFamily="34" charset="0"/>
              <a:buChar char="•"/>
            </a:pPr>
            <a:r>
              <a:rPr lang="ru-RU" dirty="0" smtClean="0"/>
              <a:t>недоношенность, задержка внутриутробного развития (ЗВУР).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572000" y="1571612"/>
            <a:ext cx="4572000" cy="4801314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/>
            <a:r>
              <a:rPr lang="ru-RU" dirty="0" smtClean="0">
                <a:solidFill>
                  <a:srgbClr val="FF0000"/>
                </a:solidFill>
              </a:rPr>
              <a:t>План наблюдений</a:t>
            </a:r>
          </a:p>
          <a:p>
            <a:pPr marL="342900" indent="-342900" fontAlgn="base">
              <a:buFont typeface="+mj-lt"/>
              <a:buAutoNum type="arabicPeriod"/>
            </a:pPr>
            <a:r>
              <a:rPr lang="ru-RU" dirty="0" smtClean="0"/>
              <a:t>Осмотр участковым педиатром не менее 4 раз в течение первого месяца, в дальнейшем ежемесячно; медсестрой - 2 раза в неделю.</a:t>
            </a:r>
          </a:p>
          <a:p>
            <a:pPr marL="342900" indent="-342900" fontAlgn="base">
              <a:buFont typeface="+mj-lt"/>
              <a:buAutoNum type="arabicPeriod"/>
            </a:pPr>
            <a:r>
              <a:rPr lang="ru-RU" dirty="0" smtClean="0"/>
              <a:t>Раннее лабораторное обследование в 1 и 3 </a:t>
            </a:r>
            <a:r>
              <a:rPr lang="ru-RU" dirty="0" err="1" smtClean="0"/>
              <a:t>мес</a:t>
            </a:r>
            <a:r>
              <a:rPr lang="ru-RU" dirty="0" smtClean="0"/>
              <a:t> (кровь, моча) и после каждого заболевания.</a:t>
            </a:r>
          </a:p>
          <a:p>
            <a:pPr marL="342900" indent="-342900" fontAlgn="base">
              <a:buFont typeface="+mj-lt"/>
              <a:buAutoNum type="arabicPeriod"/>
            </a:pPr>
            <a:r>
              <a:rPr lang="ru-RU" dirty="0" smtClean="0"/>
              <a:t>Обязательный осмотр с участием заведующего отделением не позднее 3 </a:t>
            </a:r>
            <a:r>
              <a:rPr lang="ru-RU" dirty="0" err="1" smtClean="0"/>
              <a:t>мес</a:t>
            </a:r>
            <a:r>
              <a:rPr lang="ru-RU" dirty="0" smtClean="0"/>
              <a:t> и после каждого заболевания.</a:t>
            </a:r>
          </a:p>
          <a:p>
            <a:pPr marL="342900" indent="-342900" fontAlgn="base">
              <a:buFont typeface="+mj-lt"/>
              <a:buAutoNum type="arabicPeriod"/>
            </a:pPr>
            <a:r>
              <a:rPr lang="ru-RU" dirty="0" smtClean="0"/>
              <a:t>Мероприятия по профилактике, ранней диагностике и лечению </a:t>
            </a:r>
            <a:r>
              <a:rPr lang="ru-RU" dirty="0" err="1" smtClean="0"/>
              <a:t>дисбактериоза</a:t>
            </a:r>
            <a:r>
              <a:rPr lang="ru-RU" dirty="0" smtClean="0"/>
              <a:t>.</a:t>
            </a:r>
          </a:p>
          <a:p>
            <a:pPr marL="342900" indent="-342900" fontAlgn="base">
              <a:buFont typeface="+mj-lt"/>
              <a:buAutoNum type="arabicPeriod"/>
            </a:pPr>
            <a:r>
              <a:rPr lang="ru-RU" dirty="0" smtClean="0"/>
              <a:t>При отсутствии симптомов внутриутробного инфицирования ребёнка снимают с диспансерного учета в 3-месячном возрасте.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44" y="142852"/>
            <a:ext cx="4572000" cy="5078313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/>
            <a:r>
              <a:rPr lang="ru-RU" b="1" dirty="0" smtClean="0"/>
              <a:t>3-я группа - новорождённые с риском развития трофических нарушений и эндокринопатий</a:t>
            </a:r>
          </a:p>
          <a:p>
            <a:pPr fontAlgn="base"/>
            <a:r>
              <a:rPr lang="ru-RU" dirty="0" smtClean="0">
                <a:solidFill>
                  <a:srgbClr val="FF0000"/>
                </a:solidFill>
              </a:rPr>
              <a:t>Факторы риска:</a:t>
            </a:r>
          </a:p>
          <a:p>
            <a:pPr fontAlgn="base">
              <a:buFont typeface="Arial" pitchFamily="34" charset="0"/>
              <a:buChar char="•"/>
            </a:pPr>
            <a:r>
              <a:rPr lang="ru-RU" dirty="0" err="1" smtClean="0"/>
              <a:t>экстрагенитальная</a:t>
            </a:r>
            <a:r>
              <a:rPr lang="ru-RU" dirty="0" smtClean="0"/>
              <a:t> патология матери (сахарный диабет, гипотиреоз,</a:t>
            </a:r>
          </a:p>
          <a:p>
            <a:pPr fontAlgn="base"/>
            <a:r>
              <a:rPr lang="ru-RU" dirty="0" smtClean="0"/>
              <a:t>ожирение, гипертоническая болезнь);</a:t>
            </a:r>
          </a:p>
          <a:p>
            <a:pPr fontAlgn="base">
              <a:buFont typeface="Arial" pitchFamily="34" charset="0"/>
              <a:buChar char="•"/>
            </a:pPr>
            <a:r>
              <a:rPr lang="ru-RU" dirty="0" smtClean="0"/>
              <a:t>предшествующие аборты;</a:t>
            </a:r>
          </a:p>
          <a:p>
            <a:pPr fontAlgn="base">
              <a:buFont typeface="Arial" pitchFamily="34" charset="0"/>
              <a:buChar char="•"/>
            </a:pPr>
            <a:r>
              <a:rPr lang="ru-RU" dirty="0" smtClean="0"/>
              <a:t>патология беременности (выраженный токсикоз);</a:t>
            </a:r>
          </a:p>
          <a:p>
            <a:pPr fontAlgn="base">
              <a:buFont typeface="Arial" pitchFamily="34" charset="0"/>
              <a:buChar char="•"/>
            </a:pPr>
            <a:r>
              <a:rPr lang="ru-RU" dirty="0" smtClean="0"/>
              <a:t>роды от 4-й и более беременности;</a:t>
            </a:r>
          </a:p>
          <a:p>
            <a:pPr fontAlgn="base">
              <a:buFont typeface="Arial" pitchFamily="34" charset="0"/>
              <a:buChar char="•"/>
            </a:pPr>
            <a:r>
              <a:rPr lang="ru-RU" dirty="0" smtClean="0"/>
              <a:t>большая масса тела при рождении, гипотрофия, незрелость, дети из двойни;</a:t>
            </a:r>
          </a:p>
          <a:p>
            <a:pPr fontAlgn="base">
              <a:buFont typeface="Arial" pitchFamily="34" charset="0"/>
              <a:buChar char="•"/>
            </a:pPr>
            <a:r>
              <a:rPr lang="ru-RU" dirty="0" err="1" smtClean="0"/>
              <a:t>гипогалактия</a:t>
            </a:r>
            <a:r>
              <a:rPr lang="ru-RU" dirty="0" smtClean="0"/>
              <a:t> у матери, раннее искусственное вскармливание, синдром </a:t>
            </a:r>
            <a:r>
              <a:rPr lang="ru-RU" dirty="0" err="1" smtClean="0"/>
              <a:t>мальабсорбции</a:t>
            </a:r>
            <a:r>
              <a:rPr lang="ru-RU" dirty="0" smtClean="0"/>
              <a:t>;</a:t>
            </a:r>
          </a:p>
          <a:p>
            <a:pPr fontAlgn="base">
              <a:buFont typeface="Arial" pitchFamily="34" charset="0"/>
              <a:buChar char="•"/>
            </a:pPr>
            <a:r>
              <a:rPr lang="ru-RU" dirty="0" smtClean="0"/>
              <a:t>дети с неустойчивым стулом;</a:t>
            </a:r>
          </a:p>
          <a:p>
            <a:pPr fontAlgn="base">
              <a:buFont typeface="Arial" pitchFamily="34" charset="0"/>
              <a:buChar char="•"/>
            </a:pPr>
            <a:r>
              <a:rPr lang="ru-RU" dirty="0" smtClean="0"/>
              <a:t>вредные привычки матери (курение).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429124" y="2357430"/>
            <a:ext cx="4572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/>
            <a:r>
              <a:rPr lang="ru-RU" dirty="0" smtClean="0">
                <a:solidFill>
                  <a:srgbClr val="FF0000"/>
                </a:solidFill>
              </a:rPr>
              <a:t>План наблюдений</a:t>
            </a:r>
          </a:p>
          <a:p>
            <a:pPr fontAlgn="base"/>
            <a:r>
              <a:rPr lang="ru-RU" dirty="0" smtClean="0"/>
              <a:t>Осмотр участковым педиатром не менее 4 раз в течение первого месяца, затем ежемесячно.</a:t>
            </a:r>
          </a:p>
          <a:p>
            <a:pPr fontAlgn="base"/>
            <a:r>
              <a:rPr lang="ru-RU" dirty="0" smtClean="0"/>
              <a:t>Заведующий отделением осматривает ребёнка не позднее 3-месячного возраста.</a:t>
            </a:r>
          </a:p>
          <a:p>
            <a:pPr fontAlgn="base"/>
            <a:r>
              <a:rPr lang="ru-RU" dirty="0" smtClean="0"/>
              <a:t>Осмотр эндокринологом не менее 2 раз в течение первого года жизни (в первом квартале и в 12 </a:t>
            </a:r>
            <a:r>
              <a:rPr lang="ru-RU" dirty="0" err="1" smtClean="0"/>
              <a:t>мес</a:t>
            </a:r>
            <a:r>
              <a:rPr lang="ru-RU" dirty="0" smtClean="0"/>
              <a:t>).</a:t>
            </a:r>
          </a:p>
          <a:p>
            <a:pPr fontAlgn="base"/>
            <a:r>
              <a:rPr lang="ru-RU" dirty="0" smtClean="0"/>
              <a:t>Борьба за естественное вскармливание до 1,5-2 лет.</a:t>
            </a:r>
          </a:p>
          <a:p>
            <a:pPr fontAlgn="base"/>
            <a:r>
              <a:rPr lang="ru-RU" dirty="0" smtClean="0"/>
              <a:t>Диспансеризация в течение первого года жизни. При отсутствии патологии ребёнка снимают с учёта.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285728"/>
            <a:ext cx="5214958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b="1" dirty="0" smtClean="0"/>
              <a:t>4-я группа - новорождённые с риском развития врождённых пороков  органов и систем</a:t>
            </a:r>
          </a:p>
          <a:p>
            <a:pPr fontAlgn="base"/>
            <a:r>
              <a:rPr lang="ru-RU" dirty="0" smtClean="0">
                <a:solidFill>
                  <a:srgbClr val="FF0000"/>
                </a:solidFill>
              </a:rPr>
              <a:t>Факторы риска:</a:t>
            </a:r>
          </a:p>
          <a:p>
            <a:pPr fontAlgn="base">
              <a:buFont typeface="Arial" pitchFamily="34" charset="0"/>
              <a:buChar char="•"/>
            </a:pPr>
            <a:r>
              <a:rPr lang="ru-RU" dirty="0" smtClean="0"/>
              <a:t>наличие врождённых пороков у супругов или их родственников;</a:t>
            </a:r>
          </a:p>
          <a:p>
            <a:pPr fontAlgn="base">
              <a:buFont typeface="Arial" pitchFamily="34" charset="0"/>
              <a:buChar char="•"/>
            </a:pPr>
            <a:r>
              <a:rPr lang="ru-RU" dirty="0" smtClean="0"/>
              <a:t>предшествующее рождение детей с врождёнными пороками;</a:t>
            </a:r>
          </a:p>
          <a:p>
            <a:pPr fontAlgn="base">
              <a:buFont typeface="Arial" pitchFamily="34" charset="0"/>
              <a:buChar char="•"/>
            </a:pPr>
            <a:r>
              <a:rPr lang="ru-RU" dirty="0" smtClean="0"/>
              <a:t>кровнородственный брак;</a:t>
            </a:r>
          </a:p>
          <a:p>
            <a:pPr fontAlgn="base">
              <a:buFont typeface="Arial" pitchFamily="34" charset="0"/>
              <a:buChar char="•"/>
            </a:pPr>
            <a:r>
              <a:rPr lang="ru-RU" dirty="0" smtClean="0"/>
              <a:t>возраст матери старше 35 лет;</a:t>
            </a:r>
          </a:p>
          <a:p>
            <a:pPr fontAlgn="base">
              <a:buFont typeface="Arial" pitchFamily="34" charset="0"/>
              <a:buChar char="•"/>
            </a:pPr>
            <a:r>
              <a:rPr lang="ru-RU" dirty="0" smtClean="0"/>
              <a:t>профессиональные вредности родителей;</a:t>
            </a:r>
          </a:p>
          <a:p>
            <a:pPr fontAlgn="base">
              <a:buFont typeface="Arial" pitchFamily="34" charset="0"/>
              <a:buChar char="•"/>
            </a:pPr>
            <a:r>
              <a:rPr lang="ru-RU" dirty="0" smtClean="0"/>
              <a:t>вредные привычки родителей;</a:t>
            </a:r>
          </a:p>
          <a:p>
            <a:pPr fontAlgn="base">
              <a:buFont typeface="Arial" pitchFamily="34" charset="0"/>
              <a:buChar char="•"/>
            </a:pPr>
            <a:r>
              <a:rPr lang="ru-RU" dirty="0" smtClean="0"/>
              <a:t>применение лекарственных средств в первой половине беременности;</a:t>
            </a:r>
          </a:p>
          <a:p>
            <a:pPr fontAlgn="base">
              <a:buFont typeface="Arial" pitchFamily="34" charset="0"/>
              <a:buChar char="•"/>
            </a:pPr>
            <a:r>
              <a:rPr lang="ru-RU" dirty="0" smtClean="0"/>
              <a:t>патология беременности (токсикоз первой половины беременности многократная угроза прерывания, ОРВИ в 1 триместре беременности;</a:t>
            </a:r>
          </a:p>
          <a:p>
            <a:pPr fontAlgn="base">
              <a:buFont typeface="Arial" pitchFamily="34" charset="0"/>
              <a:buChar char="•"/>
            </a:pPr>
            <a:r>
              <a:rPr lang="ru-RU" dirty="0" smtClean="0"/>
              <a:t>сахарный диабет у беременной;</a:t>
            </a:r>
          </a:p>
          <a:p>
            <a:pPr fontAlgn="base">
              <a:buFont typeface="Arial" pitchFamily="34" charset="0"/>
              <a:buChar char="•"/>
            </a:pPr>
            <a:r>
              <a:rPr lang="ru-RU" dirty="0" smtClean="0"/>
              <a:t>перенесённая краснуха или контакт с больным в 1 триместре беременности;</a:t>
            </a:r>
          </a:p>
          <a:p>
            <a:pPr fontAlgn="base">
              <a:buFont typeface="Arial" pitchFamily="34" charset="0"/>
              <a:buChar char="•"/>
            </a:pPr>
            <a:r>
              <a:rPr lang="ru-RU" dirty="0" smtClean="0"/>
              <a:t>самопроизвольные аборты в анамнезе;</a:t>
            </a:r>
          </a:p>
          <a:p>
            <a:pPr fontAlgn="base">
              <a:buFont typeface="Arial" pitchFamily="34" charset="0"/>
              <a:buChar char="•"/>
            </a:pPr>
            <a:r>
              <a:rPr lang="ru-RU" dirty="0" smtClean="0"/>
              <a:t>количество стигм более пяти;</a:t>
            </a:r>
          </a:p>
          <a:p>
            <a:pPr fontAlgn="base">
              <a:buFont typeface="Arial" pitchFamily="34" charset="0"/>
              <a:buChar char="•"/>
            </a:pPr>
            <a:r>
              <a:rPr lang="ru-RU" dirty="0" smtClean="0"/>
              <a:t>остро развивающееся многоводие.</a:t>
            </a:r>
            <a:endParaRPr lang="ru-RU" dirty="0"/>
          </a:p>
        </p:txBody>
      </p:sp>
      <p:pic>
        <p:nvPicPr>
          <p:cNvPr id="16386" name="Picture 2" descr="http://vdecret.ru/wp-content/uploads/sdb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0694" y="-357214"/>
            <a:ext cx="3643306" cy="3952876"/>
          </a:xfrm>
          <a:prstGeom prst="rect">
            <a:avLst/>
          </a:prstGeom>
          <a:noFill/>
        </p:spPr>
      </p:pic>
      <p:pic>
        <p:nvPicPr>
          <p:cNvPr id="16388" name="Picture 4" descr="http://www.f-med.ru/simptom/img/Polyhydramnio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3286124"/>
            <a:ext cx="3810000" cy="35718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85918" y="1500174"/>
            <a:ext cx="507209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dirty="0" smtClean="0">
                <a:solidFill>
                  <a:srgbClr val="FF0000"/>
                </a:solidFill>
              </a:rPr>
              <a:t>План наблюдений</a:t>
            </a:r>
          </a:p>
          <a:p>
            <a:pPr marL="342900" indent="-342900" fontAlgn="base">
              <a:buFont typeface="+mj-lt"/>
              <a:buAutoNum type="arabicPeriod"/>
            </a:pPr>
            <a:r>
              <a:rPr lang="ru-RU" dirty="0" smtClean="0"/>
              <a:t>Осмотр участковым педиатром 4 раза в течение первого месяца жизни, затем ежемесячно.</a:t>
            </a:r>
          </a:p>
          <a:p>
            <a:pPr marL="342900" indent="-342900" fontAlgn="base">
              <a:buFont typeface="+mj-lt"/>
              <a:buAutoNum type="arabicPeriod"/>
            </a:pPr>
            <a:r>
              <a:rPr lang="ru-RU" dirty="0" smtClean="0"/>
              <a:t>Анализ мочи в 1 </a:t>
            </a:r>
            <a:r>
              <a:rPr lang="ru-RU" dirty="0" err="1" smtClean="0"/>
              <a:t>мес</a:t>
            </a:r>
            <a:r>
              <a:rPr lang="ru-RU" dirty="0" smtClean="0"/>
              <a:t>, затем ежеквартально и после каждого заболевания.</a:t>
            </a:r>
          </a:p>
          <a:p>
            <a:pPr marL="342900" indent="-342900" fontAlgn="base">
              <a:buFont typeface="+mj-lt"/>
              <a:buAutoNum type="arabicPeriod"/>
            </a:pPr>
            <a:r>
              <a:rPr lang="ru-RU" dirty="0" smtClean="0"/>
              <a:t>Консультации узких специалистов (окулист, кардиолог, генетик) в ранние сроки при малейшем подозрении на возможность патологии у ребёнка.</a:t>
            </a:r>
          </a:p>
          <a:p>
            <a:pPr marL="342900" indent="-342900" fontAlgn="base">
              <a:buFont typeface="+mj-lt"/>
              <a:buAutoNum type="arabicPeriod"/>
            </a:pPr>
            <a:r>
              <a:rPr lang="ru-RU" dirty="0" smtClean="0"/>
              <a:t>Снятие с диспансерного учёта в возрасте 1 года при отсутствии клинических симптомов заболевания.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428604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/>
            <a:r>
              <a:rPr lang="ru-RU" b="1" dirty="0" smtClean="0"/>
              <a:t>5-я группа - новорождённые из группы социального риска</a:t>
            </a:r>
          </a:p>
          <a:p>
            <a:pPr fontAlgn="base"/>
            <a:r>
              <a:rPr lang="ru-RU" dirty="0" smtClean="0">
                <a:solidFill>
                  <a:srgbClr val="FF0000"/>
                </a:solidFill>
              </a:rPr>
              <a:t>Факторы риска:</a:t>
            </a:r>
          </a:p>
          <a:p>
            <a:pPr fontAlgn="base">
              <a:buFont typeface="Arial" pitchFamily="34" charset="0"/>
              <a:buChar char="•"/>
            </a:pPr>
            <a:r>
              <a:rPr lang="ru-RU" dirty="0" smtClean="0"/>
              <a:t>неудовлетворительные социальные и бытовые условия;</a:t>
            </a:r>
          </a:p>
          <a:p>
            <a:pPr fontAlgn="base">
              <a:buFont typeface="Arial" pitchFamily="34" charset="0"/>
              <a:buChar char="•"/>
            </a:pPr>
            <a:r>
              <a:rPr lang="ru-RU" dirty="0" smtClean="0"/>
              <a:t>неполные и многодетные семьи;</a:t>
            </a:r>
          </a:p>
          <a:p>
            <a:pPr fontAlgn="base">
              <a:buFont typeface="Arial" pitchFamily="34" charset="0"/>
              <a:buChar char="•"/>
            </a:pPr>
            <a:r>
              <a:rPr lang="ru-RU" dirty="0" smtClean="0"/>
              <a:t>семьи с плохим психологическим климатом;</a:t>
            </a:r>
          </a:p>
          <a:p>
            <a:pPr fontAlgn="base">
              <a:buFont typeface="Arial" pitchFamily="34" charset="0"/>
              <a:buChar char="•"/>
            </a:pPr>
            <a:r>
              <a:rPr lang="ru-RU" dirty="0" smtClean="0"/>
              <a:t>студенческие семьи.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357686" y="1643050"/>
            <a:ext cx="4572000" cy="5078313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/>
            <a:r>
              <a:rPr lang="ru-RU" dirty="0" smtClean="0">
                <a:solidFill>
                  <a:srgbClr val="FF0000"/>
                </a:solidFill>
              </a:rPr>
              <a:t>План наблюдений</a:t>
            </a:r>
          </a:p>
          <a:p>
            <a:pPr marL="342900" indent="-342900" fontAlgn="base">
              <a:buFont typeface="+mj-lt"/>
              <a:buAutoNum type="arabicPeriod"/>
            </a:pPr>
            <a:r>
              <a:rPr lang="ru-RU" dirty="0" smtClean="0"/>
              <a:t>Осмотр участковым педиатром 4 раза в течение первого месяца жизни, затем ежемесячно 1-2 раза.</a:t>
            </a:r>
          </a:p>
          <a:p>
            <a:pPr marL="342900" indent="-342900" fontAlgn="base">
              <a:buFont typeface="+mj-lt"/>
              <a:buAutoNum type="arabicPeriod"/>
            </a:pPr>
            <a:r>
              <a:rPr lang="ru-RU" dirty="0" smtClean="0"/>
              <a:t>Контроль участковой медсестрой за фактическим местом проживания ребёнка.</a:t>
            </a:r>
          </a:p>
          <a:p>
            <a:pPr marL="342900" indent="-342900" fontAlgn="base">
              <a:buFont typeface="+mj-lt"/>
              <a:buAutoNum type="arabicPeriod"/>
            </a:pPr>
            <a:r>
              <a:rPr lang="ru-RU" dirty="0" smtClean="0"/>
              <a:t>Участие заведующего отделением в профилактическом наблюдении за ребёнком.</a:t>
            </a:r>
          </a:p>
          <a:p>
            <a:pPr marL="342900" indent="-342900" fontAlgn="base">
              <a:buFont typeface="+mj-lt"/>
              <a:buAutoNum type="arabicPeriod"/>
            </a:pPr>
            <a:r>
              <a:rPr lang="ru-RU" dirty="0" smtClean="0"/>
              <a:t>Обязательная госпитализация при заболевании.</a:t>
            </a:r>
          </a:p>
          <a:p>
            <a:pPr marL="342900" indent="-342900" fontAlgn="base">
              <a:buFont typeface="+mj-lt"/>
              <a:buAutoNum type="arabicPeriod"/>
            </a:pPr>
            <a:r>
              <a:rPr lang="ru-RU" dirty="0" smtClean="0"/>
              <a:t>Более раннее оформление в ДДУ договор долевого участия (на первом году жизни), желательно с круглосуточным пребыванием.</a:t>
            </a:r>
          </a:p>
          <a:p>
            <a:pPr marL="342900" indent="-342900" fontAlgn="base">
              <a:buFont typeface="+mj-lt"/>
              <a:buAutoNum type="arabicPeriod"/>
            </a:pPr>
            <a:r>
              <a:rPr lang="ru-RU" dirty="0" smtClean="0"/>
              <a:t>В необходимых случаях - лишение матери родительских прав.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www.aif.ru/application/public/photo/repository/40a8f93739b48b7fb706c3da38ea35b2_b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</TotalTime>
  <Words>999</Words>
  <Application>Microsoft Office PowerPoint</Application>
  <PresentationFormat>Экран (4:3)</PresentationFormat>
  <Paragraphs>97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Пользователь Windows</cp:lastModifiedBy>
  <cp:revision>17</cp:revision>
  <dcterms:created xsi:type="dcterms:W3CDTF">2016-09-16T10:54:35Z</dcterms:created>
  <dcterms:modified xsi:type="dcterms:W3CDTF">2019-12-18T05:01:51Z</dcterms:modified>
</cp:coreProperties>
</file>