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16.12.2019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16.12.2019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sliderbg.jpeg"/>
          <p:cNvPicPr>
            <a:picLocks noChangeAspect="1"/>
          </p:cNvPicPr>
          <p:nvPr/>
        </p:nvPicPr>
        <p:blipFill>
          <a:blip r:embed="rId2" cstate="print"/>
          <a:stretch>
            <a:fillRect/>
          </a:stretch>
        </p:blipFill>
        <p:spPr>
          <a:xfrm>
            <a:off x="0" y="785794"/>
            <a:ext cx="9144000" cy="5284016"/>
          </a:xfrm>
          <a:prstGeom prst="rect">
            <a:avLst/>
          </a:prstGeom>
        </p:spPr>
      </p:pic>
      <p:sp>
        <p:nvSpPr>
          <p:cNvPr id="2" name="Прямоугольник 1"/>
          <p:cNvSpPr/>
          <p:nvPr/>
        </p:nvSpPr>
        <p:spPr>
          <a:xfrm>
            <a:off x="357158" y="2757823"/>
            <a:ext cx="8358245" cy="1242680"/>
          </a:xfrm>
          <a:prstGeom prst="rect">
            <a:avLst/>
          </a:prstGeom>
          <a:noFill/>
        </p:spPr>
        <p:txBody>
          <a:bodyPr wrap="square" lIns="91440" tIns="45720" rIns="91440" bIns="45720">
            <a:spAutoFit/>
          </a:bodyPr>
          <a:lstStyle/>
          <a:p>
            <a:pPr algn="ctr"/>
            <a:r>
              <a:rPr lang="ru-RU" sz="7200" b="1" cap="none" spc="0" dirty="0" smtClean="0">
                <a:ln w="381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rPr>
              <a:t>Играем с детьми</a:t>
            </a:r>
            <a:endParaRPr lang="ru-RU" sz="7200" b="1" cap="none" spc="0" dirty="0">
              <a:ln w="381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0006-009-.jpg"/>
          <p:cNvPicPr>
            <a:picLocks noChangeAspect="1"/>
          </p:cNvPicPr>
          <p:nvPr/>
        </p:nvPicPr>
        <p:blipFill>
          <a:blip r:embed="rId2" cstate="print"/>
          <a:stretch>
            <a:fillRect/>
          </a:stretch>
        </p:blipFill>
        <p:spPr>
          <a:xfrm>
            <a:off x="0" y="0"/>
            <a:ext cx="9144000" cy="6858000"/>
          </a:xfrm>
          <a:prstGeom prst="rect">
            <a:avLst/>
          </a:prstGeom>
        </p:spPr>
      </p:pic>
      <p:sp>
        <p:nvSpPr>
          <p:cNvPr id="2" name="TextBox 1"/>
          <p:cNvSpPr txBox="1"/>
          <p:nvPr/>
        </p:nvSpPr>
        <p:spPr>
          <a:xfrm>
            <a:off x="571472" y="428604"/>
            <a:ext cx="7643866" cy="6309420"/>
          </a:xfrm>
          <a:prstGeom prst="rect">
            <a:avLst/>
          </a:prstGeom>
          <a:noFill/>
        </p:spPr>
        <p:txBody>
          <a:bodyPr wrap="square" rtlCol="0">
            <a:spAutoFit/>
          </a:bodyPr>
          <a:lstStyle/>
          <a:p>
            <a:r>
              <a:rPr lang="ru-RU" sz="2400" dirty="0" smtClean="0"/>
              <a:t>Всем известна роль игры в жизни ребенка.</a:t>
            </a:r>
          </a:p>
          <a:p>
            <a:r>
              <a:rPr lang="ru-RU" sz="2400" dirty="0" smtClean="0"/>
              <a:t> В вашей семье: скучная необходимость или приятная совместная деятельность?</a:t>
            </a:r>
          </a:p>
          <a:p>
            <a:endParaRPr lang="ru-RU" sz="2400" dirty="0" smtClean="0"/>
          </a:p>
          <a:p>
            <a:pPr fontAlgn="base"/>
            <a:r>
              <a:rPr lang="ru-RU" sz="2400" dirty="0" smtClean="0"/>
              <a:t>Примерно </a:t>
            </a:r>
            <a:r>
              <a:rPr lang="ru-RU" sz="2400" dirty="0" smtClean="0"/>
              <a:t>к трем годам в играх ребенка появляются сюжеты.</a:t>
            </a:r>
          </a:p>
          <a:p>
            <a:pPr fontAlgn="base"/>
            <a:r>
              <a:rPr lang="ru-RU" sz="2400" dirty="0" smtClean="0"/>
              <a:t>Малыш придумывает фантастические истории, строит новые миры. Он становится воином или поваром, мамой или папой, учителем или врачом. Ребенок пробует различные социальные роли, примеряет их на себя, он репетирует взрослую жизнь.</a:t>
            </a:r>
          </a:p>
          <a:p>
            <a:pPr fontAlgn="base"/>
            <a:r>
              <a:rPr lang="ru-RU" sz="2400" dirty="0" smtClean="0"/>
              <a:t>За день можно прожить тысячи жизней, побывать в самых различных образах, пережить самые непредсказуемые ситуации.</a:t>
            </a:r>
          </a:p>
          <a:p>
            <a:endParaRPr lang="ru-RU" sz="3200"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21bd500eef1b9024350e55ebfed04eb1e85221846a9bb43abc8d4341fdd3c500.png"/>
          <p:cNvPicPr>
            <a:picLocks noChangeAspect="1"/>
          </p:cNvPicPr>
          <p:nvPr/>
        </p:nvPicPr>
        <p:blipFill>
          <a:blip r:embed="rId2" cstate="print"/>
          <a:stretch>
            <a:fillRect/>
          </a:stretch>
        </p:blipFill>
        <p:spPr>
          <a:xfrm>
            <a:off x="8071" y="0"/>
            <a:ext cx="9127858" cy="6858000"/>
          </a:xfrm>
          <a:prstGeom prst="rect">
            <a:avLst/>
          </a:prstGeom>
        </p:spPr>
      </p:pic>
      <p:sp>
        <p:nvSpPr>
          <p:cNvPr id="2" name="Прямоугольник 1"/>
          <p:cNvSpPr/>
          <p:nvPr/>
        </p:nvSpPr>
        <p:spPr>
          <a:xfrm>
            <a:off x="285720" y="357166"/>
            <a:ext cx="8572560" cy="6401753"/>
          </a:xfrm>
          <a:prstGeom prst="rect">
            <a:avLst/>
          </a:prstGeom>
        </p:spPr>
        <p:txBody>
          <a:bodyPr wrap="square">
            <a:spAutoFit/>
          </a:bodyPr>
          <a:lstStyle/>
          <a:p>
            <a:pPr algn="just"/>
            <a:r>
              <a:rPr lang="ru-RU" sz="2000" b="1" dirty="0" smtClean="0"/>
              <a:t>Можно </a:t>
            </a:r>
            <a:r>
              <a:rPr lang="ru-RU" sz="2000" b="1" dirty="0" smtClean="0"/>
              <a:t>ли заменить сюжетно-ролевую игру развивающими занятиями? </a:t>
            </a:r>
          </a:p>
          <a:p>
            <a:pPr algn="just"/>
            <a:r>
              <a:rPr lang="ru-RU" sz="2000" dirty="0" smtClean="0"/>
              <a:t>Целыми </a:t>
            </a:r>
            <a:r>
              <a:rPr lang="ru-RU" sz="2000" dirty="0" smtClean="0"/>
              <a:t>днями мамы и папы играют, развлекают, водят на занятия своих </a:t>
            </a:r>
            <a:r>
              <a:rPr lang="ru-RU" sz="2000" dirty="0" smtClean="0"/>
              <a:t>, день </a:t>
            </a:r>
            <a:r>
              <a:rPr lang="ru-RU" sz="2000" dirty="0" smtClean="0"/>
              <a:t>расписан по </a:t>
            </a:r>
            <a:r>
              <a:rPr lang="ru-RU" sz="2000" dirty="0" smtClean="0"/>
              <a:t>минутам, но дети </a:t>
            </a:r>
            <a:r>
              <a:rPr lang="ru-RU" sz="2000" dirty="0" smtClean="0"/>
              <a:t>не умеют придумывать свои игры, занимать себя в свободное </a:t>
            </a:r>
            <a:r>
              <a:rPr lang="ru-RU" sz="2000" dirty="0" smtClean="0"/>
              <a:t>время.</a:t>
            </a:r>
            <a:r>
              <a:rPr lang="ru-RU" sz="2000" dirty="0" smtClean="0"/>
              <a:t> </a:t>
            </a:r>
            <a:r>
              <a:rPr lang="ru-RU" sz="2000" dirty="0" smtClean="0"/>
              <a:t>Если </a:t>
            </a:r>
            <a:r>
              <a:rPr lang="ru-RU" sz="2000" dirty="0" smtClean="0"/>
              <a:t>вдруг у такого ребенка выдается свободный час-другой, нередко он начинает страдать от скуки, не умея придумать себе занятие. </a:t>
            </a:r>
            <a:endParaRPr lang="ru-RU" sz="2000" dirty="0" smtClean="0"/>
          </a:p>
          <a:p>
            <a:pPr algn="just"/>
            <a:endParaRPr lang="ru-RU" sz="2000" dirty="0" smtClean="0"/>
          </a:p>
          <a:p>
            <a:pPr algn="just"/>
            <a:r>
              <a:rPr lang="ru-RU" sz="2000" dirty="0" smtClean="0"/>
              <a:t>Другие </a:t>
            </a:r>
            <a:r>
              <a:rPr lang="ru-RU" sz="2000" dirty="0" smtClean="0"/>
              <a:t>же родители считают, что ребенок может и должен играть сам. «В наше детство никто с нами из взрослых особо и не играл, некогда было родителям, работали с утра до вечера». </a:t>
            </a:r>
          </a:p>
          <a:p>
            <a:pPr algn="just"/>
            <a:endParaRPr lang="ru-RU" sz="2000" dirty="0" smtClean="0"/>
          </a:p>
          <a:p>
            <a:pPr algn="just"/>
            <a:r>
              <a:rPr lang="ru-RU" sz="2000" dirty="0" smtClean="0"/>
              <a:t>В </a:t>
            </a:r>
            <a:r>
              <a:rPr lang="ru-RU" sz="2000" dirty="0" smtClean="0"/>
              <a:t>условиях современной жизни такая позиция родителей не всегда оправдывает себя. На улице мы не видим шумных детских ватаг, в школе дети успевают только учиться, в кружки детей приходится возить или приводить. Маленький человек растёт без совместных детских игр, а взрослым либо некогда, либо нет желания играть с ребенком. </a:t>
            </a:r>
          </a:p>
          <a:p>
            <a:pPr algn="just"/>
            <a:endParaRPr lang="ru-RU" dirty="0" smtClean="0"/>
          </a:p>
          <a:p>
            <a:pPr algn="just"/>
            <a:endParaRPr lang="ru-RU" dirty="0" smtClean="0"/>
          </a:p>
          <a:p>
            <a:pPr algn="just"/>
            <a:endParaRPr lang="ru-RU" dirty="0" smtClean="0"/>
          </a:p>
          <a:p>
            <a:pPr algn="just"/>
            <a:endParaRPr lang="ru-RU" dirty="0" smtClean="0"/>
          </a:p>
          <a:p>
            <a:pPr algn="just"/>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beautiful-background-for-powerpoint-presentation-13.jpg"/>
          <p:cNvPicPr>
            <a:picLocks noChangeAspect="1"/>
          </p:cNvPicPr>
          <p:nvPr/>
        </p:nvPicPr>
        <p:blipFill>
          <a:blip r:embed="rId2" cstate="print"/>
          <a:stretch>
            <a:fillRect/>
          </a:stretch>
        </p:blipFill>
        <p:spPr>
          <a:xfrm>
            <a:off x="0" y="0"/>
            <a:ext cx="9144000" cy="6858000"/>
          </a:xfrm>
          <a:prstGeom prst="rect">
            <a:avLst/>
          </a:prstGeom>
        </p:spPr>
      </p:pic>
      <p:sp>
        <p:nvSpPr>
          <p:cNvPr id="2" name="Прямоугольник 1"/>
          <p:cNvSpPr/>
          <p:nvPr/>
        </p:nvSpPr>
        <p:spPr>
          <a:xfrm>
            <a:off x="357158" y="214290"/>
            <a:ext cx="8786842" cy="4401205"/>
          </a:xfrm>
          <a:prstGeom prst="rect">
            <a:avLst/>
          </a:prstGeom>
        </p:spPr>
        <p:txBody>
          <a:bodyPr wrap="square">
            <a:spAutoFit/>
          </a:bodyPr>
          <a:lstStyle/>
          <a:p>
            <a:pPr algn="just"/>
            <a:r>
              <a:rPr lang="ru-RU" sz="2000" b="1" dirty="0" smtClean="0"/>
              <a:t>Требования:</a:t>
            </a:r>
          </a:p>
          <a:p>
            <a:pPr algn="just"/>
            <a:r>
              <a:rPr lang="ru-RU" sz="2000" b="1" dirty="0" smtClean="0"/>
              <a:t>Наличие </a:t>
            </a:r>
            <a:r>
              <a:rPr lang="ru-RU" sz="2000" b="1" dirty="0" smtClean="0"/>
              <a:t>свободного времени у ребенка, когда можно никуда не спешить, предоставляет возможность для рождения свободной игры, развитию фантазии, проявлению инициативности</a:t>
            </a:r>
            <a:r>
              <a:rPr lang="ru-RU" sz="2000" b="1" dirty="0" smtClean="0"/>
              <a:t>.</a:t>
            </a:r>
            <a:r>
              <a:rPr lang="ru-RU" sz="2000" b="1" dirty="0" smtClean="0"/>
              <a:t>  </a:t>
            </a:r>
            <a:endParaRPr lang="ru-RU" sz="2000" b="1" dirty="0" smtClean="0"/>
          </a:p>
          <a:p>
            <a:pPr algn="just"/>
            <a:r>
              <a:rPr lang="ru-RU" sz="2000" b="1" dirty="0" smtClean="0"/>
              <a:t>Вы</a:t>
            </a:r>
            <a:r>
              <a:rPr lang="ru-RU" sz="2000" b="1" dirty="0" smtClean="0"/>
              <a:t> не прерываете его деятельность, не останавливаете и не предлагаете свои варианты игры, даже если что-то вам совсем не нравится. Вы можете что-то предложить, только если он сам попросит об этом. Но и в этом случае лучше задавать открытые вопросы: «А как ты сам думаешь?», «А что ты предлагаешь?», «А что дальше делать</a:t>
            </a:r>
            <a:r>
              <a:rPr lang="ru-RU" sz="2000" b="1" dirty="0" smtClean="0"/>
              <a:t>?».</a:t>
            </a:r>
            <a:r>
              <a:rPr lang="ru-RU" sz="2000" b="1" dirty="0" smtClean="0"/>
              <a:t> На всем протяжении игры вы щедро даёте позитивную обратную связь ребёнку. Не просто похвалу «молодец», а развёрнутую подробную обратную связь о том, как он здорово все это делает: «Как ты здорово придумал!», «Как это у тебя ловко получается! Я так не умею!», «Замечательная идея!», «Вот это воображение!» и тому подобное.</a:t>
            </a:r>
            <a:endParaRPr lang="ru-RU" sz="20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0006-009-.jpg"/>
          <p:cNvPicPr>
            <a:picLocks noChangeAspect="1"/>
          </p:cNvPicPr>
          <p:nvPr/>
        </p:nvPicPr>
        <p:blipFill>
          <a:blip r:embed="rId2" cstate="print"/>
          <a:stretch>
            <a:fillRect/>
          </a:stretch>
        </p:blipFill>
        <p:spPr>
          <a:xfrm>
            <a:off x="0" y="0"/>
            <a:ext cx="9144000" cy="6858000"/>
          </a:xfrm>
          <a:prstGeom prst="rect">
            <a:avLst/>
          </a:prstGeom>
        </p:spPr>
      </p:pic>
      <p:pic>
        <p:nvPicPr>
          <p:cNvPr id="4" name="Рисунок 3" descr="sliderbg.jpeg"/>
          <p:cNvPicPr>
            <a:picLocks noChangeAspect="1"/>
          </p:cNvPicPr>
          <p:nvPr/>
        </p:nvPicPr>
        <p:blipFill>
          <a:blip r:embed="rId3" cstate="print"/>
          <a:stretch>
            <a:fillRect/>
          </a:stretch>
        </p:blipFill>
        <p:spPr>
          <a:xfrm>
            <a:off x="0" y="1288256"/>
            <a:ext cx="9144000" cy="4281488"/>
          </a:xfrm>
          <a:prstGeom prst="rect">
            <a:avLst/>
          </a:prstGeom>
        </p:spPr>
      </p:pic>
      <p:pic>
        <p:nvPicPr>
          <p:cNvPr id="3" name="Рисунок 2" descr="sliderbg.jpeg"/>
          <p:cNvPicPr>
            <a:picLocks noChangeAspect="1"/>
          </p:cNvPicPr>
          <p:nvPr/>
        </p:nvPicPr>
        <p:blipFill>
          <a:blip r:embed="rId3" cstate="print"/>
          <a:stretch>
            <a:fillRect/>
          </a:stretch>
        </p:blipFill>
        <p:spPr>
          <a:xfrm>
            <a:off x="0" y="1288256"/>
            <a:ext cx="9144000" cy="4281488"/>
          </a:xfrm>
          <a:prstGeom prst="rect">
            <a:avLst/>
          </a:prstGeom>
        </p:spPr>
      </p:pic>
      <p:sp>
        <p:nvSpPr>
          <p:cNvPr id="2" name="Прямоугольник 1"/>
          <p:cNvSpPr/>
          <p:nvPr/>
        </p:nvSpPr>
        <p:spPr>
          <a:xfrm>
            <a:off x="285720" y="1214422"/>
            <a:ext cx="6929486" cy="4154984"/>
          </a:xfrm>
          <a:prstGeom prst="rect">
            <a:avLst/>
          </a:prstGeom>
        </p:spPr>
        <p:txBody>
          <a:bodyPr wrap="square">
            <a:spAutoFit/>
          </a:bodyPr>
          <a:lstStyle/>
          <a:p>
            <a:r>
              <a:rPr lang="ru-RU" sz="2400" b="1" dirty="0" smtClean="0"/>
              <a:t>Дорогие </a:t>
            </a:r>
            <a:r>
              <a:rPr lang="ru-RU" sz="2400" b="1" dirty="0" smtClean="0"/>
              <a:t>родители, давайте полюбим игру, увидим в ней огромный потенциал, попытаемся найти время и ресурс внутри себя, чтобы насладится временем, проведенным с нашими детьми.</a:t>
            </a:r>
          </a:p>
          <a:p>
            <a:r>
              <a:rPr lang="ru-RU" sz="2400" b="1" dirty="0" smtClean="0"/>
              <a:t>Выбирайте игры по </a:t>
            </a:r>
            <a:r>
              <a:rPr lang="ru-RU" sz="2400" b="1" dirty="0" smtClean="0"/>
              <a:t>вкусу, находите </a:t>
            </a:r>
            <a:r>
              <a:rPr lang="ru-RU" sz="2400" b="1" dirty="0" smtClean="0"/>
              <a:t>и придумывайте игры сами. Это не сложно и очень увлекательно! </a:t>
            </a:r>
            <a:endParaRPr lang="ru-RU" sz="2400" b="1" dirty="0" smtClean="0"/>
          </a:p>
          <a:p>
            <a:r>
              <a:rPr lang="ru-RU" sz="2400" b="1" dirty="0" smtClean="0"/>
              <a:t>В</a:t>
            </a:r>
            <a:r>
              <a:rPr lang="ru-RU" sz="2400" b="1" dirty="0" smtClean="0"/>
              <a:t> игре ребенок учится общаться, ищет свое место в обществе, в жизни. Да он словно репетирует саму жизнь! И для этого ему дано все детство.</a:t>
            </a:r>
            <a:endParaRPr lang="ru-RU" sz="2400"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322</TotalTime>
  <Words>139</Words>
  <Application>Microsoft Office PowerPoint</Application>
  <PresentationFormat>Экран (4:3)</PresentationFormat>
  <Paragraphs>23</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Тема Office</vt:lpstr>
      <vt:lpstr>Слайд 1</vt:lpstr>
      <vt:lpstr>Слайд 2</vt:lpstr>
      <vt:lpstr>Слайд 3</vt:lpstr>
      <vt:lpstr>Слайд 4</vt:lpstr>
      <vt:lpstr>Слайд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хозяин</dc:creator>
  <cp:lastModifiedBy>хозяин</cp:lastModifiedBy>
  <cp:revision>17</cp:revision>
  <dcterms:created xsi:type="dcterms:W3CDTF">2019-12-16T12:58:37Z</dcterms:created>
  <dcterms:modified xsi:type="dcterms:W3CDTF">2019-12-16T18:32:24Z</dcterms:modified>
</cp:coreProperties>
</file>