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8" r:id="rId3"/>
    <p:sldId id="295" r:id="rId4"/>
    <p:sldId id="296" r:id="rId5"/>
    <p:sldId id="262" r:id="rId6"/>
    <p:sldId id="275" r:id="rId7"/>
    <p:sldId id="267" r:id="rId8"/>
    <p:sldId id="263" r:id="rId9"/>
    <p:sldId id="271" r:id="rId10"/>
    <p:sldId id="269" r:id="rId11"/>
    <p:sldId id="281" r:id="rId12"/>
    <p:sldId id="278" r:id="rId13"/>
    <p:sldId id="291" r:id="rId14"/>
    <p:sldId id="28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A0000"/>
    <a:srgbClr val="8A0000"/>
    <a:srgbClr val="6C0000"/>
    <a:srgbClr val="CC0000"/>
    <a:srgbClr val="005000"/>
    <a:srgbClr val="007A00"/>
    <a:srgbClr val="194B32"/>
    <a:srgbClr val="006600"/>
    <a:srgbClr val="7538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F16DC3-742E-495B-A461-2E337C261338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0E9DB8-C72F-42EC-9FCB-3DB208DBC3D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538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86DDDE-3C24-42F7-AD86-2E9235749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86DDDE-3C24-42F7-AD86-2E9235749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AE15F-6247-4BFE-8560-255CB9D3AF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10" Type="http://schemas.openxmlformats.org/officeDocument/2006/relationships/image" Target="../media/image41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908720"/>
            <a:ext cx="7272808" cy="1656184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Инновационные </a:t>
            </a:r>
            <a:r>
              <a:rPr lang="ru-RU" sz="6600" b="1" spc="50" dirty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образовательные </a:t>
            </a:r>
            <a:br>
              <a:rPr lang="ru-RU" sz="6600" b="1" spc="50" dirty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6600" b="1" spc="50" dirty="0">
                <a:ln w="11430"/>
                <a:solidFill>
                  <a:srgbClr val="8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технологии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31640" y="3284984"/>
            <a:ext cx="655272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n>
                  <a:solidFill>
                    <a:srgbClr val="7A0000"/>
                  </a:solidFill>
                </a:ln>
              </a:rPr>
              <a:t>в работе с детьми группы компенсирующей направленности (с ТНР</a:t>
            </a:r>
            <a:r>
              <a:rPr lang="ru-RU" sz="2400" b="1" dirty="0" smtClean="0">
                <a:ln>
                  <a:solidFill>
                    <a:srgbClr val="7A0000"/>
                  </a:solidFill>
                </a:ln>
              </a:rPr>
              <a:t>)  № </a:t>
            </a:r>
            <a:r>
              <a:rPr lang="ru-RU" sz="2400" b="1" dirty="0">
                <a:ln>
                  <a:solidFill>
                    <a:srgbClr val="7A0000"/>
                  </a:solidFill>
                </a:ln>
              </a:rPr>
              <a:t>7 «</a:t>
            </a:r>
            <a:r>
              <a:rPr lang="ru-RU" sz="2400" b="1" dirty="0" err="1">
                <a:ln>
                  <a:solidFill>
                    <a:srgbClr val="7A0000"/>
                  </a:solidFill>
                </a:ln>
              </a:rPr>
              <a:t>АБВГДейка</a:t>
            </a:r>
            <a:r>
              <a:rPr lang="ru-RU" sz="2400" b="1" dirty="0" smtClean="0">
                <a:ln>
                  <a:solidFill>
                    <a:srgbClr val="7A0000"/>
                  </a:solidFill>
                </a:ln>
              </a:rPr>
              <a:t>»</a:t>
            </a:r>
          </a:p>
          <a:p>
            <a:pPr algn="ctr"/>
            <a:r>
              <a:rPr lang="ru-RU" sz="2000" b="1" dirty="0" smtClean="0">
                <a:ln>
                  <a:solidFill>
                    <a:srgbClr val="7A0000"/>
                  </a:solidFill>
                </a:ln>
              </a:rPr>
              <a:t>ГБДОУ № 8 Пушкинского района Санкт- Петербурга</a:t>
            </a:r>
            <a:endParaRPr lang="ru-RU" sz="2000" b="1" dirty="0">
              <a:ln>
                <a:solidFill>
                  <a:srgbClr val="7A0000"/>
                </a:solidFill>
              </a:ln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45461" y="4941168"/>
            <a:ext cx="36004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/>
              <a:t> Воспитатели:    </a:t>
            </a:r>
            <a:r>
              <a:rPr lang="ru-RU" sz="1600" b="1" i="1" dirty="0" err="1"/>
              <a:t>Трущенко</a:t>
            </a:r>
            <a:r>
              <a:rPr lang="ru-RU" sz="1600" b="1" i="1" dirty="0"/>
              <a:t> С.Ю.</a:t>
            </a:r>
          </a:p>
          <a:p>
            <a:r>
              <a:rPr lang="ru-RU" sz="1600" b="1" i="1" dirty="0"/>
              <a:t>                                Егорова А.М.</a:t>
            </a:r>
          </a:p>
          <a:p>
            <a:r>
              <a:rPr lang="ru-RU" sz="1600" b="1" i="1" dirty="0"/>
              <a:t>Учитель-логопед  Головач Н.Л.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-20191115-WA002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24128" y="188640"/>
            <a:ext cx="3096344" cy="2238510"/>
          </a:xfrm>
          <a:prstGeom prst="rect">
            <a:avLst/>
          </a:prstGeom>
        </p:spPr>
      </p:pic>
      <p:pic>
        <p:nvPicPr>
          <p:cNvPr id="5" name="Рисунок 4" descr="IMG-20191115-WA0058.jpg"/>
          <p:cNvPicPr>
            <a:picLocks noChangeAspect="1"/>
          </p:cNvPicPr>
          <p:nvPr/>
        </p:nvPicPr>
        <p:blipFill>
          <a:blip r:embed="rId3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24128" y="4581128"/>
            <a:ext cx="3096344" cy="2154753"/>
          </a:xfrm>
          <a:prstGeom prst="rect">
            <a:avLst/>
          </a:prstGeom>
        </p:spPr>
      </p:pic>
      <p:pic>
        <p:nvPicPr>
          <p:cNvPr id="6" name="Рисунок 5" descr="IMG-20191115-WA0066.jpg"/>
          <p:cNvPicPr>
            <a:picLocks noChangeAspect="1"/>
          </p:cNvPicPr>
          <p:nvPr/>
        </p:nvPicPr>
        <p:blipFill>
          <a:blip r:embed="rId4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87824" y="4941168"/>
            <a:ext cx="2579779" cy="1821369"/>
          </a:xfrm>
          <a:prstGeom prst="rect">
            <a:avLst/>
          </a:prstGeom>
        </p:spPr>
      </p:pic>
      <p:pic>
        <p:nvPicPr>
          <p:cNvPr id="7" name="Рисунок 6" descr="IMGP1432.JPG"/>
          <p:cNvPicPr>
            <a:picLocks noChangeAspect="1"/>
          </p:cNvPicPr>
          <p:nvPr/>
        </p:nvPicPr>
        <p:blipFill>
          <a:blip r:embed="rId5" cstate="screen">
            <a:lum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9512" y="4941168"/>
            <a:ext cx="2736304" cy="1774900"/>
          </a:xfrm>
          <a:prstGeom prst="rect">
            <a:avLst/>
          </a:prstGeom>
        </p:spPr>
      </p:pic>
      <p:pic>
        <p:nvPicPr>
          <p:cNvPr id="8" name="Рисунок 7" descr="IMGP1462.JPG"/>
          <p:cNvPicPr>
            <a:picLocks noChangeAspect="1"/>
          </p:cNvPicPr>
          <p:nvPr/>
        </p:nvPicPr>
        <p:blipFill>
          <a:blip r:embed="rId6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15816" y="3501008"/>
            <a:ext cx="2691791" cy="1368152"/>
          </a:xfrm>
          <a:prstGeom prst="rect">
            <a:avLst/>
          </a:prstGeom>
        </p:spPr>
      </p:pic>
      <p:pic>
        <p:nvPicPr>
          <p:cNvPr id="9" name="Рисунок 8" descr="IMGP1464.JPG"/>
          <p:cNvPicPr>
            <a:picLocks noChangeAspect="1"/>
          </p:cNvPicPr>
          <p:nvPr/>
        </p:nvPicPr>
        <p:blipFill>
          <a:blip r:embed="rId7" cstate="screen">
            <a:lum bright="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429000"/>
            <a:ext cx="2664296" cy="1498667"/>
          </a:xfrm>
          <a:prstGeom prst="rect">
            <a:avLst/>
          </a:prstGeom>
        </p:spPr>
      </p:pic>
      <p:pic>
        <p:nvPicPr>
          <p:cNvPr id="10" name="Рисунок 9" descr="IMGP1456.JPG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4012" y="980728"/>
            <a:ext cx="1565186" cy="1152128"/>
          </a:xfrm>
          <a:prstGeom prst="rect">
            <a:avLst/>
          </a:prstGeom>
        </p:spPr>
      </p:pic>
      <p:pic>
        <p:nvPicPr>
          <p:cNvPr id="12" name="Рисунок 11" descr="IMGP1451.JPG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0552" y="2234176"/>
            <a:ext cx="1584176" cy="1006117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954955" y="780450"/>
            <a:ext cx="3744416" cy="24468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>
                <a:ln w="1905">
                  <a:solidFill>
                    <a:srgbClr val="CC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Познавательно-патриотический проект</a:t>
            </a:r>
          </a:p>
          <a:p>
            <a:pPr algn="ctr"/>
            <a:r>
              <a:rPr lang="ru-RU" sz="2400" b="1" cap="none" spc="0" dirty="0">
                <a:ln w="1905">
                  <a:solidFill>
                    <a:srgbClr val="CC0000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«Русская народная игрушка»</a:t>
            </a:r>
          </a:p>
          <a:p>
            <a:pPr algn="ctr"/>
            <a:endParaRPr lang="ru-RU" sz="900" b="1" cap="none" spc="0" dirty="0">
              <a:ln w="1905">
                <a:solidFill>
                  <a:srgbClr val="CC0000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1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Цель: формировать интерес к народным промыслам России на примере русской национальной игрушки</a:t>
            </a:r>
          </a:p>
        </p:txBody>
      </p:sp>
      <p:pic>
        <p:nvPicPr>
          <p:cNvPr id="15" name="Рисунок 14" descr="IMG-20191115-WA0041.jpg"/>
          <p:cNvPicPr>
            <a:picLocks noChangeAspect="1"/>
          </p:cNvPicPr>
          <p:nvPr/>
        </p:nvPicPr>
        <p:blipFill>
          <a:blip r:embed="rId10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24128" y="2492896"/>
            <a:ext cx="3096344" cy="2018162"/>
          </a:xfrm>
          <a:prstGeom prst="rect">
            <a:avLst/>
          </a:prstGeom>
        </p:spPr>
      </p:pic>
      <p:sp>
        <p:nvSpPr>
          <p:cNvPr id="16" name="Скругленный прямоугольник 15"/>
          <p:cNvSpPr/>
          <p:nvPr/>
        </p:nvSpPr>
        <p:spPr>
          <a:xfrm>
            <a:off x="314012" y="261461"/>
            <a:ext cx="5472608" cy="50405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Технология проектной деятельности</a:t>
            </a:r>
            <a:endParaRPr lang="ru-RU" sz="2000" dirty="0">
              <a:ln>
                <a:solidFill>
                  <a:srgbClr val="FF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11560" y="404664"/>
            <a:ext cx="7920880" cy="10801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Технология МНЕМОТЕХНИКА</a:t>
            </a:r>
          </a:p>
        </p:txBody>
      </p:sp>
      <p:pic>
        <p:nvPicPr>
          <p:cNvPr id="3" name="Рисунок 2" descr="IMGP1467.JPG"/>
          <p:cNvPicPr>
            <a:picLocks noChangeAspect="1"/>
          </p:cNvPicPr>
          <p:nvPr/>
        </p:nvPicPr>
        <p:blipFill>
          <a:blip r:embed="rId2" cstate="screen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5507" y="1628799"/>
            <a:ext cx="8872986" cy="49910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7584" y="1124744"/>
            <a:ext cx="75608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/>
              <a:t>Использование </a:t>
            </a:r>
            <a:r>
              <a:rPr lang="ru-RU" sz="1400" b="1" dirty="0" err="1"/>
              <a:t>мнемотаблиц</a:t>
            </a:r>
            <a:r>
              <a:rPr lang="ru-RU" sz="1400" b="1" dirty="0"/>
              <a:t> для разучивания стихотворений и рассказывания сказок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GP1481.JPG"/>
          <p:cNvPicPr>
            <a:picLocks noChangeAspect="1"/>
          </p:cNvPicPr>
          <p:nvPr/>
        </p:nvPicPr>
        <p:blipFill rotWithShape="1">
          <a:blip r:embed="rId2" cstate="screen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619" y="667637"/>
            <a:ext cx="4572016" cy="2518134"/>
          </a:xfrm>
          <a:prstGeom prst="rect">
            <a:avLst/>
          </a:prstGeom>
        </p:spPr>
      </p:pic>
      <p:pic>
        <p:nvPicPr>
          <p:cNvPr id="6" name="Рисунок 5" descr="IMGP1493.JPG"/>
          <p:cNvPicPr>
            <a:picLocks noChangeAspect="1"/>
          </p:cNvPicPr>
          <p:nvPr/>
        </p:nvPicPr>
        <p:blipFill>
          <a:blip r:embed="rId3" cstate="screen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18303" y="538128"/>
            <a:ext cx="3923928" cy="1872208"/>
          </a:xfrm>
          <a:prstGeom prst="rect">
            <a:avLst/>
          </a:prstGeom>
        </p:spPr>
      </p:pic>
      <p:pic>
        <p:nvPicPr>
          <p:cNvPr id="7" name="Рисунок 6" descr="IMGP1491.JPG"/>
          <p:cNvPicPr>
            <a:picLocks noChangeAspect="1"/>
          </p:cNvPicPr>
          <p:nvPr/>
        </p:nvPicPr>
        <p:blipFill>
          <a:blip r:embed="rId4" cstate="screen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92972" y="2276872"/>
            <a:ext cx="3899508" cy="2592288"/>
          </a:xfrm>
          <a:prstGeom prst="rect">
            <a:avLst/>
          </a:prstGeom>
        </p:spPr>
      </p:pic>
      <p:pic>
        <p:nvPicPr>
          <p:cNvPr id="12" name="Рисунок 11" descr="IMGP1502.JPG"/>
          <p:cNvPicPr>
            <a:picLocks noChangeAspect="1"/>
          </p:cNvPicPr>
          <p:nvPr/>
        </p:nvPicPr>
        <p:blipFill rotWithShape="1">
          <a:blip r:embed="rId5" cstate="screen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0608" y="3356992"/>
            <a:ext cx="4842037" cy="24231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12160" y="4005064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Пальчиковые игры с </a:t>
            </a:r>
            <a:r>
              <a:rPr lang="ru-RU" sz="1400" b="1" dirty="0" err="1" smtClean="0"/>
              <a:t>су-джоками</a:t>
            </a:r>
            <a:endParaRPr lang="ru-RU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46166" y="2877275"/>
            <a:ext cx="37444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Упражнения для укрепления стоп ног.</a:t>
            </a:r>
            <a:endParaRPr lang="ru-RU" sz="1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763688" y="2276872"/>
            <a:ext cx="4357861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i="1" dirty="0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Сохранения и стимулирования здоровья</a:t>
            </a:r>
            <a:endParaRPr lang="en-US" i="1" dirty="0">
              <a:ln>
                <a:solidFill>
                  <a:srgbClr val="FF0000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IMGP1634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4391955"/>
            <a:ext cx="4096455" cy="230425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67544" y="5877272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Пальчиковые игры с массажными пружинками</a:t>
            </a:r>
            <a:endParaRPr lang="ru-RU" sz="1400" b="1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971600" y="116632"/>
            <a:ext cx="7416824" cy="42149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2400" dirty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педагогические технологии</a:t>
            </a:r>
            <a:r>
              <a:rPr lang="ru-RU" sz="2400" dirty="0" smtClean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en-US" sz="1100" i="1" dirty="0" smtClean="0">
              <a:ln>
                <a:solidFill>
                  <a:srgbClr val="8A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n>
                <a:solidFill>
                  <a:srgbClr val="FF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n>
                <a:solidFill>
                  <a:srgbClr val="FF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43108" y="6388434"/>
            <a:ext cx="12565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Самомассаж</a:t>
            </a: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человек, ребенок, внутренний, маленький&#10;&#10;Автоматически созданное описание">
            <a:extLst>
              <a:ext uri="{FF2B5EF4-FFF2-40B4-BE49-F238E27FC236}">
                <a16:creationId xmlns:a16="http://schemas.microsoft.com/office/drawing/2014/main" xmlns="" id="{C6030565-AB85-4007-866A-9868D8A8A14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6176" y="462926"/>
            <a:ext cx="2805393" cy="2160240"/>
          </a:xfrm>
          <a:prstGeom prst="rect">
            <a:avLst/>
          </a:prstGeom>
        </p:spPr>
      </p:pic>
      <p:pic>
        <p:nvPicPr>
          <p:cNvPr id="6" name="Рисунок 5" descr="Изображение выглядит как стол, ребенок, мальчик, сидит&#10;&#10;Автоматически созданное описание">
            <a:extLst>
              <a:ext uri="{FF2B5EF4-FFF2-40B4-BE49-F238E27FC236}">
                <a16:creationId xmlns:a16="http://schemas.microsoft.com/office/drawing/2014/main" xmlns="" id="{57599732-4E6F-4613-B3DA-6D89ECE68FA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89364" y="404664"/>
            <a:ext cx="1897411" cy="2232248"/>
          </a:xfrm>
          <a:prstGeom prst="rect">
            <a:avLst/>
          </a:prstGeom>
        </p:spPr>
      </p:pic>
      <p:pic>
        <p:nvPicPr>
          <p:cNvPr id="7" name="Рисунок 6" descr="Изображение выглядит как человек, ребенок, маленький, мальчик&#10;&#10;Автоматически созданное описание">
            <a:extLst>
              <a:ext uri="{FF2B5EF4-FFF2-40B4-BE49-F238E27FC236}">
                <a16:creationId xmlns:a16="http://schemas.microsoft.com/office/drawing/2014/main" xmlns="" id="{F6C32DD5-B3DC-4C06-A24A-3F757A6D93B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188640"/>
            <a:ext cx="3927119" cy="561662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331640" y="5661248"/>
            <a:ext cx="6829284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Font typeface="Wingdings" pitchFamily="2" charset="2"/>
              <a:buChar char="Ø"/>
            </a:pPr>
            <a:r>
              <a:rPr lang="ru-RU" sz="2400" i="1" dirty="0" smtClean="0">
                <a:ln>
                  <a:solidFill>
                    <a:srgbClr val="8A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коррекционная технология</a:t>
            </a:r>
          </a:p>
          <a:p>
            <a:pPr algn="ctr"/>
            <a:r>
              <a:rPr lang="ru-RU" sz="2000" i="1" dirty="0" smtClean="0">
                <a:ln>
                  <a:solidFill>
                    <a:srgbClr val="8A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/>
              <a:t>«Рисуем на песке»                      </a:t>
            </a:r>
            <a:endParaRPr lang="en-US" sz="2000" b="1" dirty="0" smtClean="0"/>
          </a:p>
          <a:p>
            <a:pPr algn="ctr"/>
            <a:r>
              <a:rPr lang="ru-RU" sz="2000" b="1" dirty="0" smtClean="0"/>
              <a:t>песочница с подсветкой</a:t>
            </a:r>
          </a:p>
        </p:txBody>
      </p:sp>
      <p:pic>
        <p:nvPicPr>
          <p:cNvPr id="9" name="Рисунок 8" descr="IMGP1616.JPG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89008" y="2784097"/>
            <a:ext cx="2694609" cy="2818337"/>
          </a:xfrm>
          <a:prstGeom prst="rect">
            <a:avLst/>
          </a:prstGeom>
        </p:spPr>
      </p:pic>
      <p:pic>
        <p:nvPicPr>
          <p:cNvPr id="12" name="Рисунок 11" descr="IMGP1628.JPG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83617" y="2961781"/>
            <a:ext cx="2169645" cy="23043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P1401.JPG"/>
          <p:cNvPicPr>
            <a:picLocks noChangeAspect="1"/>
          </p:cNvPicPr>
          <p:nvPr/>
        </p:nvPicPr>
        <p:blipFill>
          <a:blip r:embed="rId2" cstate="screen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2656"/>
            <a:ext cx="4384485" cy="2466274"/>
          </a:xfrm>
          <a:prstGeom prst="rect">
            <a:avLst/>
          </a:prstGeom>
        </p:spPr>
      </p:pic>
      <p:pic>
        <p:nvPicPr>
          <p:cNvPr id="7" name="Рисунок 6" descr="IMGP1416.JPG"/>
          <p:cNvPicPr>
            <a:picLocks noChangeAspect="1"/>
          </p:cNvPicPr>
          <p:nvPr/>
        </p:nvPicPr>
        <p:blipFill>
          <a:blip r:embed="rId3" cstate="screen">
            <a:lum bright="1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59865" y="4077072"/>
            <a:ext cx="4608512" cy="2592288"/>
          </a:xfrm>
          <a:prstGeom prst="rect">
            <a:avLst/>
          </a:prstGeom>
        </p:spPr>
      </p:pic>
      <p:sp>
        <p:nvSpPr>
          <p:cNvPr id="8" name="Капля 7"/>
          <p:cNvSpPr/>
          <p:nvPr/>
        </p:nvSpPr>
        <p:spPr>
          <a:xfrm flipV="1">
            <a:off x="395536" y="2780928"/>
            <a:ext cx="2304256" cy="1512168"/>
          </a:xfrm>
          <a:prstGeom prst="teardrop">
            <a:avLst>
              <a:gd name="adj" fmla="val 125916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3068960"/>
            <a:ext cx="2448272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50" b="1" dirty="0"/>
              <a:t>«Большие тактильные доски»           </a:t>
            </a:r>
            <a:r>
              <a:rPr lang="ru-RU" sz="1050" dirty="0"/>
              <a:t>на развитие мелкой моторики, зрительно-моторной координации, памяти, внимания и речи, способность распознавать основные </a:t>
            </a:r>
          </a:p>
          <a:p>
            <a:pPr algn="ctr"/>
            <a:r>
              <a:rPr lang="ru-RU" sz="1050" dirty="0"/>
              <a:t>геометрические фигуры</a:t>
            </a:r>
          </a:p>
        </p:txBody>
      </p:sp>
      <p:pic>
        <p:nvPicPr>
          <p:cNvPr id="10" name="Рисунок 9" descr="IMGP1410.JPG"/>
          <p:cNvPicPr>
            <a:picLocks noChangeAspect="1"/>
          </p:cNvPicPr>
          <p:nvPr/>
        </p:nvPicPr>
        <p:blipFill>
          <a:blip r:embed="rId4" cstate="screen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38591" y="3537012"/>
            <a:ext cx="4152462" cy="3114346"/>
          </a:xfrm>
          <a:prstGeom prst="rect">
            <a:avLst/>
          </a:prstGeom>
        </p:spPr>
      </p:pic>
      <p:sp>
        <p:nvSpPr>
          <p:cNvPr id="4" name="Капля 3"/>
          <p:cNvSpPr/>
          <p:nvPr/>
        </p:nvSpPr>
        <p:spPr>
          <a:xfrm flipH="1">
            <a:off x="2843808" y="2636912"/>
            <a:ext cx="2376264" cy="1296144"/>
          </a:xfrm>
          <a:prstGeom prst="teardrop">
            <a:avLst>
              <a:gd name="adj" fmla="val 12485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000" dirty="0"/>
          </a:p>
        </p:txBody>
      </p:sp>
      <p:sp>
        <p:nvSpPr>
          <p:cNvPr id="5" name="TextBox 4"/>
          <p:cNvSpPr txBox="1"/>
          <p:nvPr/>
        </p:nvSpPr>
        <p:spPr>
          <a:xfrm>
            <a:off x="2987824" y="2636912"/>
            <a:ext cx="187220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100" b="1" dirty="0"/>
              <a:t>«Семейка ДЖУБИДУ»   </a:t>
            </a:r>
            <a:r>
              <a:rPr lang="ru-RU" sz="1100" dirty="0"/>
              <a:t>на развитие зрительного восприятия (цвет, форма, размер), речи, концентрации внимания  и творческих способностей.</a:t>
            </a:r>
          </a:p>
        </p:txBody>
      </p:sp>
      <p:pic>
        <p:nvPicPr>
          <p:cNvPr id="11" name="Picture 6" descr="http://img3.imgbb.ru/4/f/8/4f8ee3e125209f0ce7ab9d2ddfb95e1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6" y="1401165"/>
            <a:ext cx="4198725" cy="2044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4860032" y="177029"/>
            <a:ext cx="4038998" cy="12241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Педагогическая технология активной сенсорно-развивающей среды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Изображение выглядит как мужчина, играет, желтый, держит&#10;&#10;Автоматически созданное описание">
            <a:extLst>
              <a:ext uri="{FF2B5EF4-FFF2-40B4-BE49-F238E27FC236}">
                <a16:creationId xmlns:a16="http://schemas.microsoft.com/office/drawing/2014/main" xmlns="" id="{B2CDB5FB-2B9E-491C-88DB-5003F3E8F8A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50433" y="224638"/>
            <a:ext cx="5198032" cy="3636410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9702" name="Picture 6" descr="https://sun9-23.userapi.com/c824501/v824501201/3162f/9eSc9zC91UQ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973" y="3376537"/>
            <a:ext cx="4438026" cy="3205087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Скругленный прямоугольник 6"/>
          <p:cNvSpPr/>
          <p:nvPr/>
        </p:nvSpPr>
        <p:spPr>
          <a:xfrm>
            <a:off x="251520" y="404664"/>
            <a:ext cx="3226904" cy="28083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Информационно-</a:t>
            </a:r>
            <a:r>
              <a:rPr lang="ru-RU" sz="2800" dirty="0" err="1" smtClean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коммуникацион</a:t>
            </a:r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err="1" smtClean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ные</a:t>
            </a:r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технологии.</a:t>
            </a:r>
            <a:r>
              <a:rPr lang="ru-RU" sz="2800" dirty="0"/>
              <a:t> </a:t>
            </a:r>
            <a:r>
              <a:rPr lang="ru-RU" sz="2800" dirty="0">
                <a:solidFill>
                  <a:schemeClr val="tx1"/>
                </a:solidFill>
              </a:rPr>
              <a:t>Работа с </a:t>
            </a:r>
          </a:p>
          <a:p>
            <a:pPr algn="ctr"/>
            <a:r>
              <a:rPr lang="ru-RU" sz="2800" dirty="0">
                <a:solidFill>
                  <a:schemeClr val="tx1"/>
                </a:solidFill>
              </a:rPr>
              <a:t>интерактивной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</a:rPr>
              <a:t>доской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8023" y="3501008"/>
            <a:ext cx="3839058" cy="3152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3944" y="262389"/>
            <a:ext cx="835610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dirty="0"/>
              <a:t>Работа с </a:t>
            </a:r>
            <a:r>
              <a:rPr lang="ru-RU" sz="3600" dirty="0" smtClean="0"/>
              <a:t>интерактивным столом</a:t>
            </a:r>
            <a:endParaRPr lang="ru-RU" sz="3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11960" y="3569350"/>
            <a:ext cx="4177786" cy="3152991"/>
          </a:xfrm>
          <a:prstGeom prst="rect">
            <a:avLst/>
          </a:prstGeom>
        </p:spPr>
      </p:pic>
      <p:pic>
        <p:nvPicPr>
          <p:cNvPr id="4" name="Рисунок 3" descr="Изображение выглядит как человек, внутренний, стол, ребенок&#10;&#10;Автоматически созданное описание">
            <a:extLst>
              <a:ext uri="{FF2B5EF4-FFF2-40B4-BE49-F238E27FC236}">
                <a16:creationId xmlns:a16="http://schemas.microsoft.com/office/drawing/2014/main" xmlns="" id="{F4F06D82-E0F8-4D24-B47A-30E3DF33F83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14777" y="958865"/>
            <a:ext cx="3456384" cy="2877759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 descr="https://sun9-70.userapi.com/c844416/v844416050/2fe8d/RMXZsdGlZdM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0348" y="908720"/>
            <a:ext cx="4540154" cy="3240360"/>
          </a:xfrm>
          <a:prstGeom prst="rect">
            <a:avLst/>
          </a:prstGeom>
          <a:ln w="38100" cap="sq">
            <a:solidFill>
              <a:schemeClr val="bg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6418" y="4005064"/>
            <a:ext cx="4238093" cy="26527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421615"/>
            <a:ext cx="4228861" cy="288447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2465" y="4005064"/>
            <a:ext cx="4493517" cy="2780311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611559" y="188641"/>
            <a:ext cx="7344817" cy="129614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 smtClean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Интерактивная песочница</a:t>
            </a:r>
            <a:endParaRPr lang="en-US" sz="4400" dirty="0">
              <a:ln>
                <a:solidFill>
                  <a:srgbClr val="FF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dirty="0">
              <a:ln>
                <a:solidFill>
                  <a:srgbClr val="FF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55776" y="884620"/>
            <a:ext cx="38164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err="1" smtClean="0"/>
              <a:t>iSandBOX</a:t>
            </a:r>
            <a:r>
              <a:rPr lang="en-US" sz="3200" b="1" dirty="0" smtClean="0"/>
              <a:t>  </a:t>
            </a:r>
            <a:endParaRPr lang="ru-RU" sz="3200" b="1" dirty="0" smtClean="0"/>
          </a:p>
        </p:txBody>
      </p:sp>
      <p:pic>
        <p:nvPicPr>
          <p:cNvPr id="9" name="Рисунок 8" descr="Изображение выглядит как ребенок, человек, маленький, мальчик&#10;&#10;Автоматически созданное описание">
            <a:extLst>
              <a:ext uri="{FF2B5EF4-FFF2-40B4-BE49-F238E27FC236}">
                <a16:creationId xmlns:a16="http://schemas.microsoft.com/office/drawing/2014/main" xmlns="" id="{357CC563-6F9A-441D-8DB5-0522804610C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03859" y="1477281"/>
            <a:ext cx="4612235" cy="2455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298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P1510.JPG"/>
          <p:cNvPicPr>
            <a:picLocks noChangeAspect="1"/>
          </p:cNvPicPr>
          <p:nvPr/>
        </p:nvPicPr>
        <p:blipFill rotWithShape="1">
          <a:blip r:embed="rId2" cstate="screen">
            <a:lum bright="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32039" y="1347124"/>
            <a:ext cx="3860511" cy="2344864"/>
          </a:xfrm>
          <a:prstGeom prst="rect">
            <a:avLst/>
          </a:prstGeom>
          <a:ln w="9525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Рисунок 5" descr="IMGP1508.JPG"/>
          <p:cNvPicPr>
            <a:picLocks noChangeAspect="1"/>
          </p:cNvPicPr>
          <p:nvPr/>
        </p:nvPicPr>
        <p:blipFill rotWithShape="1">
          <a:blip r:embed="rId3" cstate="print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99445" y="3789040"/>
            <a:ext cx="3828838" cy="2917452"/>
          </a:xfrm>
          <a:prstGeom prst="rect">
            <a:avLst/>
          </a:prstGeom>
          <a:ln w="9525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8" name="Рисунок 7" descr="IMGP1504.JPG"/>
          <p:cNvPicPr>
            <a:picLocks noChangeAspect="1"/>
          </p:cNvPicPr>
          <p:nvPr/>
        </p:nvPicPr>
        <p:blipFill>
          <a:blip r:embed="rId4" cstate="screen">
            <a:lum bright="10000" contras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991" y="1409807"/>
            <a:ext cx="4736526" cy="2664296"/>
          </a:xfrm>
          <a:prstGeom prst="rect">
            <a:avLst/>
          </a:prstGeom>
          <a:ln w="9525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" name="Рисунок 2" descr="IMGP1507.JPG"/>
          <p:cNvPicPr>
            <a:picLocks noChangeAspect="1"/>
          </p:cNvPicPr>
          <p:nvPr/>
        </p:nvPicPr>
        <p:blipFill>
          <a:blip r:embed="rId5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533" y="4114204"/>
            <a:ext cx="4480499" cy="2520280"/>
          </a:xfrm>
          <a:prstGeom prst="rect">
            <a:avLst/>
          </a:prstGeom>
          <a:ln w="6350" cap="sq">
            <a:solidFill>
              <a:srgbClr val="FFFF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9" name="Скругленный прямоугольник 8"/>
          <p:cNvSpPr/>
          <p:nvPr/>
        </p:nvSpPr>
        <p:spPr>
          <a:xfrm>
            <a:off x="683568" y="210491"/>
            <a:ext cx="7216804" cy="10801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Технологии развивающего обучения:</a:t>
            </a:r>
            <a:endParaRPr lang="ru-RU" sz="2800" dirty="0">
              <a:ln>
                <a:solidFill>
                  <a:srgbClr val="FF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800" dirty="0" smtClean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Квадрат </a:t>
            </a:r>
            <a:r>
              <a:rPr lang="ru-RU" sz="2800" dirty="0" err="1" smtClean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В.В.Воскобовича</a:t>
            </a:r>
            <a:endParaRPr lang="ru-RU" sz="2400" dirty="0">
              <a:ln>
                <a:solidFill>
                  <a:srgbClr val="FF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GP1511.JPG"/>
          <p:cNvPicPr>
            <a:picLocks noChangeAspect="1"/>
          </p:cNvPicPr>
          <p:nvPr/>
        </p:nvPicPr>
        <p:blipFill>
          <a:blip r:embed="rId2" cstate="screen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280" y="1058207"/>
            <a:ext cx="5040560" cy="2835316"/>
          </a:xfrm>
          <a:prstGeom prst="rect">
            <a:avLst/>
          </a:prstGeom>
        </p:spPr>
      </p:pic>
      <p:pic>
        <p:nvPicPr>
          <p:cNvPr id="5" name="Рисунок 4" descr="IMGP1512.JPG"/>
          <p:cNvPicPr>
            <a:picLocks noChangeAspect="1"/>
          </p:cNvPicPr>
          <p:nvPr/>
        </p:nvPicPr>
        <p:blipFill>
          <a:blip r:embed="rId3" cstate="screen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504" y="3776873"/>
            <a:ext cx="5018958" cy="2952328"/>
          </a:xfrm>
          <a:prstGeom prst="rect">
            <a:avLst/>
          </a:prstGeom>
        </p:spPr>
      </p:pic>
      <p:pic>
        <p:nvPicPr>
          <p:cNvPr id="7" name="Рисунок 6" descr="IMGP1514.JPG"/>
          <p:cNvPicPr>
            <a:picLocks noChangeAspect="1"/>
          </p:cNvPicPr>
          <p:nvPr/>
        </p:nvPicPr>
        <p:blipFill rotWithShape="1">
          <a:blip r:embed="rId4" cstate="screen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17769" y="1196752"/>
            <a:ext cx="3754476" cy="2945436"/>
          </a:xfrm>
          <a:prstGeom prst="rect">
            <a:avLst/>
          </a:prstGeom>
        </p:spPr>
      </p:pic>
      <p:pic>
        <p:nvPicPr>
          <p:cNvPr id="9" name="Рисунок 8" descr="IMGP1516.JPG"/>
          <p:cNvPicPr>
            <a:picLocks noChangeAspect="1"/>
          </p:cNvPicPr>
          <p:nvPr/>
        </p:nvPicPr>
        <p:blipFill>
          <a:blip r:embed="rId5" cstate="screen">
            <a:lum bright="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7719" y="4293096"/>
            <a:ext cx="3712412" cy="2088232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/>
        </p:nvSpPr>
        <p:spPr>
          <a:xfrm>
            <a:off x="2267744" y="404664"/>
            <a:ext cx="4752528" cy="57627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400" dirty="0" smtClean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Логические </a:t>
            </a:r>
            <a:r>
              <a:rPr lang="ru-RU" sz="2400" dirty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блоки </a:t>
            </a:r>
            <a:r>
              <a:rPr lang="ru-RU" sz="2400" dirty="0" err="1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З.Дьенеша</a:t>
            </a:r>
            <a:endParaRPr lang="ru-RU" sz="2000" dirty="0">
              <a:ln>
                <a:solidFill>
                  <a:srgbClr val="FF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sun9-9.userapi.com/c845418/v845418651/145016/LeVWawsVQm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60647"/>
            <a:ext cx="3312368" cy="4516865"/>
          </a:xfrm>
          <a:prstGeom prst="rect">
            <a:avLst/>
          </a:prstGeom>
          <a:noFill/>
        </p:spPr>
      </p:pic>
      <p:pic>
        <p:nvPicPr>
          <p:cNvPr id="4" name="Рисунок 3" descr="Изображение выглядит как внутренний, человек, ребенок, мальчик&#10;&#10;Автоматически созданное описание">
            <a:extLst>
              <a:ext uri="{FF2B5EF4-FFF2-40B4-BE49-F238E27FC236}">
                <a16:creationId xmlns:a16="http://schemas.microsoft.com/office/drawing/2014/main" xmlns="" id="{FAFABD49-6419-454C-A358-A8BFF242352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2429" y="353228"/>
            <a:ext cx="4104456" cy="4424284"/>
          </a:xfrm>
          <a:prstGeom prst="rect">
            <a:avLst/>
          </a:prstGeom>
        </p:spPr>
      </p:pic>
      <p:pic>
        <p:nvPicPr>
          <p:cNvPr id="6" name="Рисунок 5" descr="Изображение выглядит как внутренний, стол, человек, ребенок&#10;&#10;Автоматически созданное описание">
            <a:extLst>
              <a:ext uri="{FF2B5EF4-FFF2-40B4-BE49-F238E27FC236}">
                <a16:creationId xmlns:a16="http://schemas.microsoft.com/office/drawing/2014/main" xmlns="" id="{8E10A7B8-C89C-47EE-B67C-03A814DD477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382748" y="3429000"/>
            <a:ext cx="3024336" cy="3121165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83235" y="5949280"/>
            <a:ext cx="3330174" cy="79208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1100" dirty="0">
              <a:ln>
                <a:solidFill>
                  <a:srgbClr val="FF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dirty="0" smtClean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КУБИКИ </a:t>
            </a:r>
            <a:r>
              <a:rPr lang="ru-RU" sz="2000" dirty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НИКИТИНА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4" descr="sj-xDfl0j3Y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140968"/>
            <a:ext cx="3214534" cy="3528392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4" descr="TW2Lx2UkgQU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09" y="260647"/>
            <a:ext cx="4992556" cy="3744417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Рисунок 1" descr="IMG_20191107_17055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64088" y="188640"/>
            <a:ext cx="3470970" cy="2808311"/>
          </a:xfrm>
          <a:prstGeom prst="rect">
            <a:avLst/>
          </a:prstGeom>
          <a:ln w="38100" cap="sq">
            <a:solidFill>
              <a:srgbClr val="FF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IMG_20191107_170648.jpg"/>
          <p:cNvPicPr>
            <a:picLocks noChangeAspect="1"/>
          </p:cNvPicPr>
          <p:nvPr/>
        </p:nvPicPr>
        <p:blipFill>
          <a:blip r:embed="rId5" cstate="screen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0665" y="4188198"/>
            <a:ext cx="4482244" cy="2576420"/>
          </a:xfrm>
          <a:prstGeom prst="rect">
            <a:avLst/>
          </a:prstGeom>
          <a:ln w="38100" cap="sq">
            <a:solidFill>
              <a:srgbClr val="00B05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1331640" y="4068668"/>
            <a:ext cx="2664296" cy="62688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200" dirty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ТАНГРАМ</a:t>
            </a:r>
            <a:endParaRPr lang="ru-RU" sz="2800" dirty="0">
              <a:ln>
                <a:solidFill>
                  <a:srgbClr val="FF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01004n59-40cb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3761" y="157000"/>
            <a:ext cx="792087" cy="783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 descr="https://cf.ppt-online.org/files/slide/p/pDBaLCwSvjTqK8JbGF1dZe5O3cH4xiVrgo2W9f/slide-6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16632"/>
            <a:ext cx="864096" cy="86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un9-20.userapi.com/c845520/v845520641/1e52ce/atZK_VmWcJk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517" y="666787"/>
            <a:ext cx="3989498" cy="2992123"/>
          </a:xfrm>
          <a:prstGeom prst="rect">
            <a:avLst/>
          </a:prstGeom>
          <a:noFill/>
        </p:spPr>
      </p:pic>
      <p:pic>
        <p:nvPicPr>
          <p:cNvPr id="3" name="Рисунок 2" descr="Изображение выглядит как фотография, игрушка, элементы, много&#10;&#10;Автоматически созданное описание">
            <a:extLst>
              <a:ext uri="{FF2B5EF4-FFF2-40B4-BE49-F238E27FC236}">
                <a16:creationId xmlns:a16="http://schemas.microsoft.com/office/drawing/2014/main" xmlns="" id="{742952D2-9204-4402-91AB-C0C898304ED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059" y="3784363"/>
            <a:ext cx="4208415" cy="3016948"/>
          </a:xfrm>
          <a:prstGeom prst="rect">
            <a:avLst/>
          </a:prstGeom>
        </p:spPr>
      </p:pic>
      <p:pic>
        <p:nvPicPr>
          <p:cNvPr id="5" name="Рисунок 4" descr="Изображение выглядит как человек, фотография, девочка, стоит&#10;&#10;Автоматически созданное описание">
            <a:extLst>
              <a:ext uri="{FF2B5EF4-FFF2-40B4-BE49-F238E27FC236}">
                <a16:creationId xmlns:a16="http://schemas.microsoft.com/office/drawing/2014/main" xmlns="" id="{DB8749F9-7157-42DB-A8DA-6A43AD4EC2F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5988" y="940745"/>
            <a:ext cx="4316139" cy="3126973"/>
          </a:xfrm>
          <a:prstGeom prst="rect">
            <a:avLst/>
          </a:prstGeom>
        </p:spPr>
      </p:pic>
      <p:pic>
        <p:nvPicPr>
          <p:cNvPr id="6" name="Рисунок 5" descr="IMGP1519.JPG"/>
          <p:cNvPicPr>
            <a:picLocks noChangeAspect="1"/>
          </p:cNvPicPr>
          <p:nvPr/>
        </p:nvPicPr>
        <p:blipFill>
          <a:blip r:embed="rId5" cstate="screen">
            <a:lum bright="1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4067718"/>
            <a:ext cx="4355976" cy="24502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64088" y="6473017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Исследование тканей</a:t>
            </a:r>
            <a:endParaRPr lang="ru-RU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71486" y="297354"/>
            <a:ext cx="5688632" cy="50265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00" dirty="0">
              <a:ln>
                <a:solidFill>
                  <a:srgbClr val="FF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n>
                  <a:solidFill>
                    <a:srgbClr val="FF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Технология исследовательской деятельности</a:t>
            </a:r>
            <a:endParaRPr lang="ru-RU" dirty="0">
              <a:ln>
                <a:solidFill>
                  <a:srgbClr val="FF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Другая 1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1476</TotalTime>
  <Words>198</Words>
  <Application>Microsoft Office PowerPoint</Application>
  <PresentationFormat>Экран (4:3)</PresentationFormat>
  <Paragraphs>41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Инновационные образовательные  технологии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USER</cp:lastModifiedBy>
  <cp:revision>183</cp:revision>
  <dcterms:created xsi:type="dcterms:W3CDTF">2014-08-08T16:01:14Z</dcterms:created>
  <dcterms:modified xsi:type="dcterms:W3CDTF">2019-12-21T14:11:41Z</dcterms:modified>
</cp:coreProperties>
</file>