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73" r:id="rId6"/>
    <p:sldId id="263" r:id="rId7"/>
    <p:sldId id="262" r:id="rId8"/>
    <p:sldId id="267" r:id="rId9"/>
    <p:sldId id="266" r:id="rId10"/>
    <p:sldId id="275" r:id="rId11"/>
    <p:sldId id="277" r:id="rId12"/>
    <p:sldId id="269" r:id="rId13"/>
    <p:sldId id="278" r:id="rId14"/>
    <p:sldId id="276" r:id="rId15"/>
    <p:sldId id="271" r:id="rId16"/>
    <p:sldId id="274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3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9276E5-E7F8-42CF-BC76-0A5B9BD62CCB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58204C-E0C7-495F-A6D9-1B89B48171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0165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A58B9-F9EC-4861-8220-FA4B3C19DDBF}" type="datetime1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257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113DB-B558-4BE7-AA1D-625455833548}" type="datetime1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4186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FBA02-60C9-4C39-B351-494F1E28377B}" type="datetime1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0000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AF0E2-B7E8-4B27-8BD5-0B3557AEA572}" type="datetime1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2234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E266D-EF0C-4E0F-B4F0-C9F8EAB28B39}" type="datetime1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0074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3B0AC-53B9-4E27-9222-B4511D9FFA18}" type="datetime1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375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2702B-6FCD-4A2C-B2E4-41C6C33F44DD}" type="datetime1">
              <a:rPr lang="ru-RU" smtClean="0"/>
              <a:pPr/>
              <a:t>21.12.2019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13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79C58-BD88-40EA-93BC-448F11D6FB2B}" type="datetime1">
              <a:rPr lang="ru-RU" smtClean="0"/>
              <a:pPr/>
              <a:t>21.12.2019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542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11C37-07EC-4746-9555-0F3262AEE0E1}" type="datetime1">
              <a:rPr lang="ru-RU" smtClean="0"/>
              <a:pPr/>
              <a:t>21.12.2019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3147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527F1-B817-4756-B654-722071E906A0}" type="datetime1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051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E9ECA6-4A0C-4CC0-BD23-903B58880BC2}" type="datetime1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605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22D55A-2D01-4E42-A5F9-D62B4980E249}" type="datetime1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70417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112" y="0"/>
            <a:ext cx="9121959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Муниципальное казённое общеобразовательное учреждение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«Владимировская средняя школа»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Убинского района Новосибирской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области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районная научно - практическая конференция школьников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«Первые шаги в науку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Секция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«социально-историческая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ОСОБЕННОСТИ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ИКОНОПИСАНИЯ И ПОЧИТАНИЯ ЧУДОТВОРНЫХ ИКОН (НА ПРИМЕРЕ ИКОН КАЗАНСКОЙ БОЖЬЕЙ МАТЕРИ И МАТРОНЫ МОСКОВСКОЙ)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4035425"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Дьяченко Василиса</a:t>
            </a:r>
          </a:p>
          <a:p>
            <a:pPr marL="4035425"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МКОУ «Владимировская средняя школа», 9 класс, с. Владимировское, Убинского района  Новосибирской области</a:t>
            </a:r>
          </a:p>
          <a:p>
            <a:pPr marL="4035425"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Научный руководитель: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4035425"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Бедункович Марина Николаевна,</a:t>
            </a:r>
          </a:p>
          <a:p>
            <a:pPr marL="4035425"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учитель МХК первой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квалификационной категории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4035425" algn="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30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Изображение 26" descr="Св_Матрона_Икон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1000108"/>
            <a:ext cx="3281119" cy="4800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57158" y="1000108"/>
            <a:ext cx="507209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В 1998 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году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 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останки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 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святой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 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были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 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эксгумированы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, 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мощи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 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перевезены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 в 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Данилов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 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монастырь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, а 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затем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 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помещены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 в 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специальную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 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серебряную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 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гробницу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 в 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храме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 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на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 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территории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 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Покровского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 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женского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 </a:t>
            </a:r>
            <a:r>
              <a:rPr kumimoji="0" lang="en-US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монастыря</a:t>
            </a:r>
            <a:r>
              <a:rPr kumimoji="0" lang="en-US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.</a:t>
            </a:r>
            <a:endParaRPr kumimoji="0" lang="en-US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marL="0" marR="0" lvl="0" indent="4191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В октябре 2004 года состоялась ее </a:t>
            </a:r>
            <a:r>
              <a:rPr kumimoji="0" lang="ru-RU" altLang="zh-CN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общецерковная</a:t>
            </a:r>
            <a:r>
              <a:rPr kumimoji="0" lang="ru-RU" altLang="zh-CN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Helvetica"/>
                <a:cs typeface="Times New Roman" pitchFamily="18" charset="0"/>
              </a:rPr>
              <a:t> канонизация. У святой три дня памяти: 2 мая – день ее смерти, 22 ноября – день ее рождения и 8 марта – обретение мощей святой Матроны Московской.</a:t>
            </a:r>
            <a:endParaRPr kumimoji="0" lang="ru-RU" altLang="zh-CN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1138138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Игорь Холодков «Чудотворица». Кадры из фильма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1026" name="Picture 2" descr="http://kinodisk.com/shots/L499_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1340768"/>
            <a:ext cx="4147661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kinodisk.com/shots/L499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204" y="1340768"/>
            <a:ext cx="4147661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g1.liveinternet.ru/images/attach/d/1/131/983/131983467_coll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56" y="3789040"/>
            <a:ext cx="2975039" cy="2855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pic.rutube.ru/video/42/a0/42a02057b8053630fd9afc645385e5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5205" y="3789040"/>
            <a:ext cx="4147660" cy="2333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91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5837258"/>
              </p:ext>
            </p:extLst>
          </p:nvPr>
        </p:nvGraphicFramePr>
        <p:xfrm>
          <a:off x="285720" y="2071680"/>
          <a:ext cx="8858280" cy="4309648"/>
        </p:xfrm>
        <a:graphic>
          <a:graphicData uri="http://schemas.openxmlformats.org/drawingml/2006/table">
            <a:tbl>
              <a:tblPr/>
              <a:tblGrid>
                <a:gridCol w="7085277"/>
                <a:gridCol w="955286"/>
                <a:gridCol w="817717"/>
              </a:tblGrid>
              <a:tr h="53870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Вопросы</a:t>
                      </a:r>
                      <a:endParaRPr lang="ru-RU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Да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 b="1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Нет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70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Есть ли в вашем доме иконы?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100%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0%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70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Знаете ли вы значения красок на иконах?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20%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80%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70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Знаете ли вы о каких-нибудь чудотворных иконах?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50%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50%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70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Есть ли в вашей жизни случаи, подтверждающие чудотворство икон?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30%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70%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70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А знаете ли вы о происхождении иконы Казанской Божьей Матери?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80%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20%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70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Кого Божья Мать держит на руках?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100%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0%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706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А знаете ли вы о происхождении иконы Матроны Московской?</a:t>
                      </a:r>
                      <a:endParaRPr lang="ru-RU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75%</a:t>
                      </a:r>
                      <a:endParaRPr lang="ru-RU" sz="11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25%</a:t>
                      </a:r>
                      <a:endParaRPr lang="ru-RU" sz="11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00034" y="0"/>
            <a:ext cx="82089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58775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 ходе исследования меня заинтересовало, знают ли жители Убинского района и села Владимировское о чудотворных иконах. Я составила анкету, на которую ответило 60 человек. Оказалось, что у большинства жителей Убинского района и села </a:t>
            </a:r>
            <a:r>
              <a:rPr lang="ru-RU" altLang="zh-CN" dirty="0" err="1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Владимировского</a:t>
            </a:r>
            <a:r>
              <a:rPr lang="ru-RU" altLang="zh-CN" dirty="0"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есть чудотворные иконы, которые помогли им в тяжелых жизненных ситуациях. Ниже указан перечень вопросов, которые задавались прихожанам Храма Сергия Радонежского, расположенного с. Убинское.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6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424936" cy="3672408"/>
          </a:xfrm>
        </p:spPr>
        <p:txBody>
          <a:bodyPr>
            <a:normAutofit/>
          </a:bodyPr>
          <a:lstStyle/>
          <a:p>
            <a:pPr marL="0" indent="354013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Кроме того, мною была составлена беседа с настоятелем Храма Сергия Радонежского отцом Константином. В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ходе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нашего разговора я 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узнала, что жители нашего района посещают храм, поклоняются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иконам 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 с каждым днем количество прихожан,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увеличивается.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Вера  возрождается, люди перестали скрывать то, что они верующие. Особым почетом среди жителей пользуется икона Казанской Божьей Матери и Матроны Московской, люди верят в их помощь,  их чудотворность.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территории храма строится Воскресная школа, выделена земля на строительство нового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храма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 жители района помогают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духовно и материально.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" name="Picture 1" descr="IMG_266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8794" y="3000372"/>
            <a:ext cx="5134049" cy="3857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648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IMG_268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85728"/>
            <a:ext cx="8202366" cy="6143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74638"/>
            <a:ext cx="6480720" cy="92211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1214422"/>
            <a:ext cx="8373616" cy="5184576"/>
          </a:xfrm>
        </p:spPr>
        <p:txBody>
          <a:bodyPr>
            <a:normAutofit/>
          </a:bodyPr>
          <a:lstStyle/>
          <a:p>
            <a:pPr marL="0" indent="354013" algn="just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Подводя итоги данного исследования, стоит отметить, что иконопись – это сложное искусство, в котором все имеет особый смысл: цвета красок, жесты, позы и положения святых по отношению друг к другу. </a:t>
            </a:r>
          </a:p>
          <a:p>
            <a:pPr marL="0" indent="354013" algn="just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В ходе работы над данной темой я духовно обогатилась, чем довольно хорошо расширила свой кругозор, узнала историю создания таких прекрасных памятников искусства как икона Казанской Божьей Матери и икона Матроны Московской. Теперь я без особого труда могу расшифровать значение цветов, с помощью которых написана икона.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76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57166"/>
            <a:ext cx="8229600" cy="4525963"/>
          </a:xfrm>
        </p:spPr>
        <p:txBody>
          <a:bodyPr/>
          <a:lstStyle/>
          <a:p>
            <a:pPr indent="369888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Данное исследование вдохновило меня на творческую деятельность. Взяв за образцы оригиналы икон, я выполнила изображение Казанской Божьей Матери с помощью витражных красок, а так же вышила этот образ бисером в качестве подарка для своей бабушки. </a:t>
            </a:r>
          </a:p>
          <a:p>
            <a:endParaRPr lang="ru-RU" dirty="0"/>
          </a:p>
        </p:txBody>
      </p:sp>
      <p:pic>
        <p:nvPicPr>
          <p:cNvPr id="4" name="Рисунок 1" descr="C:\Users\Школа\Desktop\IMG_20160314_1442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024" b="7327"/>
          <a:stretch>
            <a:fillRect/>
          </a:stretch>
        </p:blipFill>
        <p:spPr bwMode="auto">
          <a:xfrm>
            <a:off x="785786" y="2357430"/>
            <a:ext cx="2986058" cy="450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Рисунок 2" descr="G:\фото\IMG_20160310_1254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528" b="14371"/>
          <a:stretch>
            <a:fillRect/>
          </a:stretch>
        </p:blipFill>
        <p:spPr bwMode="auto">
          <a:xfrm>
            <a:off x="4286248" y="2357430"/>
            <a:ext cx="3727276" cy="450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987824" y="2060848"/>
            <a:ext cx="3462807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Спасибо </a:t>
            </a:r>
          </a:p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за </a:t>
            </a:r>
          </a:p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внимание!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10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778098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Введение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5616623"/>
          </a:xfrm>
        </p:spPr>
        <p:txBody>
          <a:bodyPr>
            <a:normAutofit/>
          </a:bodyPr>
          <a:lstStyle/>
          <a:p>
            <a:pPr marL="0" indent="354013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последнее время в свете новых открытий в различных областях науки вопрос о смысле жизни и религиозности не только продолжает быть столь же насущным, как в древности, но становится острее с каждым годом. Религия народа оказывает большое влияние на его жизнь, развитие и благополучие как материальное, так 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морально-­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духовное. Русская православная икона - одно из высочайших общепризнанных достижений человеческого духа. Почитание святых икон имеет в церкви большое значение, ведь икона несёт в себе на много больше, чем просто образ, она не просто украшает храм или иллюстрирует священное писание - она является его полным соответствием, органической частью богослужебной жизни.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Объектом исследования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является русская религиозная культура.</a:t>
            </a:r>
          </a:p>
          <a:p>
            <a:pPr marL="0" indent="0" algn="just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Предмет исследования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- особенности иконописания и почитания чудотворных икон на примере икон Казанской Божьей Матери и Матроны Московской. </a:t>
            </a:r>
          </a:p>
          <a:p>
            <a:pPr marL="0" indent="0" algn="just"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Цель работы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заключается в выявлении особенностей иконописания и почитания чудотворных икон на примере икон Казанской Божьей Матери и Матроны Московской.</a:t>
            </a:r>
          </a:p>
          <a:p>
            <a:pPr marL="0" indent="354013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354013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34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6120680"/>
          </a:xfrm>
        </p:spPr>
        <p:txBody>
          <a:bodyPr>
            <a:normAutofit/>
          </a:bodyPr>
          <a:lstStyle/>
          <a:p>
            <a:pPr marL="0" lvl="0" indent="0" algn="just">
              <a:buNone/>
            </a:pPr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 - Я думаю, что образ Казанской Божьей Матери и Матроны Московской и в наше время имеет большую ценность как семейная реликвия, предмет искусства и религиозного поклонения, являясь обязательной частью православной традиции.</a:t>
            </a:r>
          </a:p>
          <a:p>
            <a:pPr marL="0" lvl="0" indent="0" algn="just">
              <a:buNone/>
            </a:pP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Для достижения поставленной цели 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я  выполнила  </a:t>
            </a: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следующие </a:t>
            </a:r>
            <a:r>
              <a:rPr lang="ru-RU" sz="2000" b="1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lvl="0" algn="just">
              <a:buFont typeface="+mj-lt"/>
              <a:buAutoNum type="arabicPeriod"/>
            </a:pP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Проанализировала </a:t>
            </a: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понятие «икона» и предпосылки возникновения иконописания;</a:t>
            </a:r>
          </a:p>
          <a:p>
            <a:pPr lvl="0" algn="just">
              <a:buFont typeface="+mj-lt"/>
              <a:buAutoNum type="arabicPeriod"/>
            </a:pP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Изучила </a:t>
            </a: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основы иконографии и </a:t>
            </a: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проанализировала </a:t>
            </a: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особенности канонов православных икон;</a:t>
            </a:r>
          </a:p>
          <a:p>
            <a:pPr lvl="0" algn="just">
              <a:buFont typeface="+mj-lt"/>
              <a:buAutoNum type="arabicPeriod"/>
            </a:pPr>
            <a:r>
              <a:rPr lang="ru-RU" sz="20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Определила </a:t>
            </a: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особенности признания икон Чудотворными и почитания на примере  икон Казанской Божьей Матери и Матроны Московской.</a:t>
            </a:r>
          </a:p>
          <a:p>
            <a:pPr lvl="0" algn="just">
              <a:buNone/>
            </a:pPr>
            <a:r>
              <a:rPr lang="ru-RU" sz="20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Методологической базой исследования являются следующие методы: метод сбора информации, аналитический, сравнительный.</a:t>
            </a:r>
          </a:p>
          <a:p>
            <a:pPr algn="just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70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7565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Глава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1. Предпосылки возникновения иконописания и основы иконографии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1.1Понятие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иконы и предпосылки возникновения иконописания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268760"/>
            <a:ext cx="8928992" cy="4525963"/>
          </a:xfrm>
        </p:spPr>
        <p:txBody>
          <a:bodyPr>
            <a:noAutofit/>
          </a:bodyPr>
          <a:lstStyle/>
          <a:p>
            <a:pPr marL="0" indent="354013" algn="just">
              <a:lnSpc>
                <a:spcPct val="80000"/>
              </a:lnSpc>
              <a:buNone/>
            </a:pPr>
            <a:r>
              <a:rPr lang="ru-RU" sz="1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Икона возникла до зарождения древнерусской культуры и получила распространение во всех православных странах. Но нигде иконопись не достигла такого развития, как на Руси, нигде не создала столько шедевров и не стала на протяжении столетий излюбленным видом изобразительного искусства целого народа.</a:t>
            </a:r>
          </a:p>
          <a:p>
            <a:pPr marL="0" indent="354013" algn="just">
              <a:lnSpc>
                <a:spcPct val="80000"/>
              </a:lnSpc>
              <a:buNone/>
            </a:pPr>
            <a:r>
              <a:rPr lang="ru-RU" sz="1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Иконы на Руси появились в результате миссионерской деятельности византийской Церкви. И в это время новообращенная Русь получила среди прочих икон, как образец православного искусства, непревзойденный шедевр – икону Богоматери</a:t>
            </a:r>
            <a:r>
              <a:rPr lang="ru-RU" sz="1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. Икона </a:t>
            </a:r>
            <a:r>
              <a:rPr lang="ru-RU" sz="1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имела глубокий смысл, она несла в себе высокую символику основ веры,  имела неразрывную связь с духовной жизнью христианина.</a:t>
            </a:r>
          </a:p>
          <a:p>
            <a:pPr marL="0" indent="354013" algn="just">
              <a:lnSpc>
                <a:spcPct val="80000"/>
              </a:lnSpc>
              <a:buNone/>
            </a:pPr>
            <a:endParaRPr lang="ru-RU" sz="18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Изображение 18" descr="eleusa-vladimirskay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34993"/>
            <a:ext cx="23241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07862" y="6570813"/>
            <a:ext cx="16434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Богоматерь </a:t>
            </a:r>
            <a:r>
              <a:rPr lang="en-US" sz="1200" dirty="0"/>
              <a:t>Казанская</a:t>
            </a:r>
            <a:endParaRPr lang="ru-RU" sz="1200" dirty="0"/>
          </a:p>
        </p:txBody>
      </p:sp>
      <p:pic>
        <p:nvPicPr>
          <p:cNvPr id="1027" name="Изображение 19" descr="210px-Тихвинская_икона_Божией_Матери_в_оклад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378990"/>
            <a:ext cx="2047123" cy="3194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27662" y="6570814"/>
            <a:ext cx="17195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Богоматерь Тихвинская</a:t>
            </a:r>
            <a:endParaRPr lang="ru-RU" sz="1200" dirty="0"/>
          </a:p>
        </p:txBody>
      </p:sp>
      <p:pic>
        <p:nvPicPr>
          <p:cNvPr id="1028" name="Изображение 25" descr="ikona-bozhiej-materi-imenuemaja-znamenie_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356992"/>
            <a:ext cx="2320778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173565" y="6570812"/>
            <a:ext cx="25740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Богоматерь </a:t>
            </a:r>
            <a:r>
              <a:rPr lang="en-US" sz="1200" dirty="0" smtClean="0"/>
              <a:t>Знамение</a:t>
            </a:r>
            <a:endParaRPr lang="ru-RU" sz="1200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54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7565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Глава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1. Предпосылки возникновения иконописания и основы иконографии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1.1Понятие 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иконы и предпосылки возникновения иконописания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268760"/>
            <a:ext cx="8928992" cy="4525963"/>
          </a:xfrm>
        </p:spPr>
        <p:txBody>
          <a:bodyPr>
            <a:noAutofit/>
          </a:bodyPr>
          <a:lstStyle/>
          <a:p>
            <a:pPr marL="0" indent="354013" algn="just">
              <a:lnSpc>
                <a:spcPct val="80000"/>
              </a:lnSpc>
              <a:buNone/>
            </a:pPr>
            <a:r>
              <a:rPr lang="ru-RU" sz="1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Революционные события в России после 1917 года повлияли на отношение общества и государства к религии, негативно отразившись в разрушении храмов или их </a:t>
            </a:r>
            <a:r>
              <a:rPr lang="ru-RU" sz="1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перефункционировании</a:t>
            </a:r>
            <a:r>
              <a:rPr lang="ru-RU" sz="1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уничтожении ценнейших атрибутов богослужения, в том числе православных </a:t>
            </a:r>
            <a:r>
              <a:rPr lang="ru-RU" sz="180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икон. Однако </a:t>
            </a:r>
            <a:r>
              <a:rPr lang="ru-RU" sz="1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часть икон, сохранившихся в этот сложный период, позволила ученым сделать важные открытия в области иконописания, его техники, </a:t>
            </a:r>
            <a:r>
              <a:rPr lang="ru-RU" sz="1800" dirty="0" err="1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колористики</a:t>
            </a:r>
            <a:r>
              <a:rPr lang="ru-RU" sz="180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, иконографии.</a:t>
            </a:r>
          </a:p>
          <a:p>
            <a:pPr marL="0" indent="354013" algn="just">
              <a:lnSpc>
                <a:spcPct val="80000"/>
              </a:lnSpc>
              <a:buNone/>
            </a:pPr>
            <a:endParaRPr lang="ru-RU" sz="18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Изображение 3" descr="rusko13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470"/>
          <a:stretch>
            <a:fillRect/>
          </a:stretch>
        </p:blipFill>
        <p:spPr bwMode="auto">
          <a:xfrm>
            <a:off x="377271" y="3093355"/>
            <a:ext cx="4035256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Изображение 6" descr="1917 разрушение храмов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1959" y="3108193"/>
            <a:ext cx="4007075" cy="3009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8899" y="6124656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dirty="0"/>
              <a:t>Разрушение храмов в период революционных событий в России после 1917 года.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92062" y="6201600"/>
            <a:ext cx="3546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/>
              <a:t>Ликвидация церковного имущества, 1925 г</a:t>
            </a:r>
            <a:r>
              <a:rPr lang="ru-RU" dirty="0"/>
              <a:t>.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310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3200" kern="12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1.2. Основы </a:t>
            </a:r>
            <a:r>
              <a:rPr lang="ru-RU" sz="3200" kern="1200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иконографии и особенности канонов православных икон</a:t>
            </a:r>
            <a:r>
              <a:rPr lang="ru-RU" sz="3200" b="1" dirty="0"/>
              <a:t/>
            </a:r>
            <a:br>
              <a:rPr lang="ru-RU" sz="3200" b="1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5040560" cy="5347756"/>
          </a:xfrm>
        </p:spPr>
        <p:txBody>
          <a:bodyPr>
            <a:normAutofit/>
          </a:bodyPr>
          <a:lstStyle/>
          <a:p>
            <a:pPr marL="0" indent="354013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Иконография (от греч.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eikon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– изображение, образ и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grapho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– пишу) - в изобразительном искусстве строго установленная система изображения каких-либо персонажей, сюжетных сцен.</a:t>
            </a:r>
          </a:p>
          <a:p>
            <a:pPr marL="0" indent="354013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       Канон (от греч. «правило») - образец или правило для воспроизведения оригинала. </a:t>
            </a:r>
          </a:p>
          <a:p>
            <a:pPr marL="0" indent="354013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Каноном закреплена символика цвета – сложная и многозначная. Цвет в иконописи это  система передачи информации с четкими и хорошо продуманными правилами.</a:t>
            </a:r>
          </a:p>
        </p:txBody>
      </p:sp>
      <p:pic>
        <p:nvPicPr>
          <p:cNvPr id="2050" name="Изображение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340768"/>
            <a:ext cx="3600400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81128" y="602128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Изображение №1. Первый иконописец - святой евангелист Лука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58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ru-RU" sz="3200" kern="1200" dirty="0" smtClean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1.2. Основы </a:t>
            </a:r>
            <a:r>
              <a:rPr lang="ru-RU" sz="3200" kern="1200" dirty="0">
                <a:solidFill>
                  <a:schemeClr val="tx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иконографии и особенности канонов православных икон</a:t>
            </a:r>
            <a:r>
              <a:rPr lang="ru-RU" sz="3200" b="1" dirty="0"/>
              <a:t/>
            </a:r>
            <a:br>
              <a:rPr lang="ru-RU" sz="3200" b="1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8928992" cy="2952328"/>
          </a:xfrm>
        </p:spPr>
        <p:txBody>
          <a:bodyPr>
            <a:normAutofit/>
          </a:bodyPr>
          <a:lstStyle/>
          <a:p>
            <a:pPr marL="0" indent="354013"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Ð¸ÐºÐ¾Ð½Ð°, Ð±Ð¾Ð¶ÑÑ Ð¼Ð°ÑÐµÑÑ, Ð½ÐµÑÐ²ÑÐ´Ð°ÐµÐ¼ÑÐ¹ ÑÐ²ÐµÑ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1785926"/>
            <a:ext cx="2534263" cy="314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ÐÐºÐ¾Ð½Ð° ÐÑÐµÑÐ²ÑÑÐ¾Ð¹ ÐÐ¾Ð³Ð¾ÑÐ¾Ð´Ð¸ÑÑ &amp;quot;ÐÐµÑÐ²ÑÐ´Ð°ÐµÐ¼ÑÐ¹ Ð¦Ð²ÐµÑ&amp;quot; (Ð.Ð¡.17*21.ÐÐ). ÐÑÐ¿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54" y="1714488"/>
            <a:ext cx="2680264" cy="3286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Ð§ÑÐ´Ð¾ÑÐ²Ð¾ÑÐ½Ð°Ñ Ð¸ÐºÐ¾Ð½Ð° &amp;quot;ÐÐµÑÐ²ÑÐ´Ð°ÐµÐ¼ÑÐ¹ Ð¦Ð²ÐµÑ&amp;quot; Ð¸ ÐÐ¾Ð¶Ð¸ÐµÐ¹ ÐÐ°ÑÐµÑÐ¸ ÐÐ¾ÑÐ°ÐµÐ²ÑÐºÐ¾Ð¹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50" y="1714488"/>
            <a:ext cx="2476219" cy="3357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98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12974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2.2. Почитание Чудотворной иконы Казанской Божьей Матери 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2880320"/>
          </a:xfrm>
        </p:spPr>
        <p:txBody>
          <a:bodyPr>
            <a:normAutofit/>
          </a:bodyPr>
          <a:lstStyle/>
          <a:p>
            <a:pPr marL="0" indent="354013" algn="just">
              <a:buNone/>
            </a:pPr>
            <a:r>
              <a:rPr lang="ru-RU" sz="1800" dirty="0"/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Почитание икон – общецерковная традиция, соединяющая сакральное (то есть имеющие отношение к божественному и религиозному) пространство храма с красным углом каждого дома. </a:t>
            </a:r>
          </a:p>
          <a:p>
            <a:pPr marL="0" indent="354013" algn="just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 христиан тверда вера, что став Владычицей мира, Богородица стала и неизменной заступницей людей.              </a:t>
            </a:r>
          </a:p>
        </p:txBody>
      </p:sp>
      <p:pic>
        <p:nvPicPr>
          <p:cNvPr id="1026" name="Изображение 18" descr="eleusa-vladimirskay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5952" y="2782223"/>
            <a:ext cx="2582888" cy="35991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2733467"/>
            <a:ext cx="62464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4013"/>
            <a:r>
              <a:rPr lang="ru-RU" dirty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 легенде икона «Богоматерь Казанская» появилась от Матроны, девятилетней дочери стрельца Онучина, вознамерившегося поставить себе новый дом на месте пожарища. Во сне к ней явилась Матерь Божья, повелевая сообщить архиепископу и градоначальникам, чтобы они извлекли из земли Ее образ, указав и место на пепелище, где надо было копать. </a:t>
            </a:r>
          </a:p>
          <a:p>
            <a:pPr indent="354013"/>
            <a:r>
              <a:rPr lang="ru-RU" dirty="0">
                <a:latin typeface="Times New Roman" pitchFamily="18" charset="0"/>
                <a:cs typeface="Times New Roman" pitchFamily="18" charset="0"/>
              </a:rPr>
              <a:t>Так как никто не обращал внимания на слова ребенка, Матерь Божья явилась вторично, а на третий раз девочка во сне увидела саму икону, от которой исходил грозный голос: «Если не поведаешь глаголов Моих, Я явлюсь в другом месте, а ты погибнешь». Тогда мать испуганной девочки отвела дочь к воеводам и архиепископу Иеремии, но никто не поверил словам ребенка.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7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2.3.Почитание Чудотворной иконы Матроны Московской 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42984"/>
            <a:ext cx="4000496" cy="3071810"/>
          </a:xfrm>
        </p:spPr>
        <p:txBody>
          <a:bodyPr>
            <a:normAutofit/>
          </a:bodyPr>
          <a:lstStyle/>
          <a:p>
            <a:pPr marL="0" indent="354013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Легендарная Матрона Московская - одна из самых любимых в народе Святых - Чудотворица, Провидица, Целительница.</a:t>
            </a:r>
          </a:p>
          <a:p>
            <a:pPr marL="0" indent="354013"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Матрона (Матрона Дмитриевна Никонова) родилась в 1881 году в селе Себино Епифанского уезда. Родителями ее были бедные, но благочестивые крестьяне.</a:t>
            </a:r>
          </a:p>
          <a:p>
            <a:pPr marL="0" indent="354013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354013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Изображение 12" descr="12_QI9UlA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1" y="1142984"/>
            <a:ext cx="4822065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500034" y="4500570"/>
            <a:ext cx="678661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401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различных источниках указано, что еще до рождения дочери мать Матроны увидела сон: что к ней на руку села белая птица с человеческим лицом и с закрытыми глазами. Так все и вышло. Девочка родилась слепая, с сомкнутыми веками, с закрытыми глазами, глазницы как бы высохли.</a:t>
            </a:r>
          </a:p>
          <a:p>
            <a:pPr indent="354013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 Матроны был особый знак: выпуклость на груди, по виду напоминавшая нательный крест.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61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</TotalTime>
  <Words>1320</Words>
  <Application>Microsoft Office PowerPoint</Application>
  <PresentationFormat>Экран (4:3)</PresentationFormat>
  <Paragraphs>105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Введение </vt:lpstr>
      <vt:lpstr>Презентация PowerPoint</vt:lpstr>
      <vt:lpstr> Глава 1. Предпосылки возникновения иконописания и основы иконографии 1.1Понятие иконы и предпосылки возникновения иконописания </vt:lpstr>
      <vt:lpstr> Глава 1. Предпосылки возникновения иконописания и основы иконографии 1.1Понятие иконы и предпосылки возникновения иконописания </vt:lpstr>
      <vt:lpstr>1.2. Основы иконографии и особенности канонов православных икон </vt:lpstr>
      <vt:lpstr>1.2. Основы иконографии и особенности канонов православных икон </vt:lpstr>
      <vt:lpstr>2.2. Почитание Чудотворной иконы Казанской Божьей Матери  </vt:lpstr>
      <vt:lpstr>2.3.Почитание Чудотворной иконы Матроны Московской  </vt:lpstr>
      <vt:lpstr>Презентация PowerPoint</vt:lpstr>
      <vt:lpstr>Игорь Холодков «Чудотворица». Кадры из фильма</vt:lpstr>
      <vt:lpstr>Презентация PowerPoint</vt:lpstr>
      <vt:lpstr>Презентация PowerPoint</vt:lpstr>
      <vt:lpstr>Презентация PowerPoint</vt:lpstr>
      <vt:lpstr>Заключение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ADMIN-G</dc:creator>
  <cp:lastModifiedBy>Светлана</cp:lastModifiedBy>
  <cp:revision>28</cp:revision>
  <dcterms:created xsi:type="dcterms:W3CDTF">2019-01-11T11:53:38Z</dcterms:created>
  <dcterms:modified xsi:type="dcterms:W3CDTF">2019-12-21T05:40:30Z</dcterms:modified>
</cp:coreProperties>
</file>