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84" r:id="rId3"/>
    <p:sldId id="276" r:id="rId4"/>
    <p:sldId id="285" r:id="rId5"/>
    <p:sldId id="277" r:id="rId6"/>
    <p:sldId id="278" r:id="rId7"/>
    <p:sldId id="271" r:id="rId8"/>
    <p:sldId id="279" r:id="rId9"/>
    <p:sldId id="273" r:id="rId10"/>
    <p:sldId id="275" r:id="rId11"/>
    <p:sldId id="281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CC0000"/>
    <a:srgbClr val="CC9900"/>
    <a:srgbClr val="007000"/>
    <a:srgbClr val="004200"/>
    <a:srgbClr val="B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1334" y="2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6736C-7946-4CD7-9F9C-BD3D28D09B4A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DF8DC-B510-42AC-A06C-1C9149F43A8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C6BFAB-6840-4A8D-96AE-43349F3CEDB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192E02-3743-49E3-94D3-E4903CA2CD54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3D1F90-C28F-4F5C-A100-E332A9D79150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1F8840-A376-4AE2-B2BE-3E0A77731BA7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C6ED9F-3394-4E79-8554-ED554014B30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33CCEE-760C-4ABF-8AB3-0D25846E462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2EA1BC-6D67-450F-96DC-105CB22569C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208293-46E0-4630-A4C8-3A24D08DE10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7B634E-8F90-458F-9EB5-C75F2297DED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7EDC5377-9DE7-491E-A275-2D85E7049E7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encyclopedia.mil.ru/encyclopedia/history/more.htm?id=12000194@cmsArticle" TargetMode="External"/><Relationship Id="rId3" Type="http://schemas.openxmlformats.org/officeDocument/2006/relationships/hyperlink" Target="https://ru.wikipedia.org/wiki/" TargetMode="External"/><Relationship Id="rId7" Type="http://schemas.openxmlformats.org/officeDocument/2006/relationships/hyperlink" Target="https://yandex.ru/images/" TargetMode="External"/><Relationship Id="rId2" Type="http://schemas.openxmlformats.org/officeDocument/2006/relationships/hyperlink" Target="https://obrazovaka.ru/mikhail-kalashnikov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ria.ru/20121110/910264283.html" TargetMode="External"/><Relationship Id="rId5" Type="http://schemas.openxmlformats.org/officeDocument/2006/relationships/hyperlink" Target="https://pochta-polevaya.ru/aboutarmy/heroes/heroes_russia/27289.html" TargetMode="External"/><Relationship Id="rId10" Type="http://schemas.openxmlformats.org/officeDocument/2006/relationships/hyperlink" Target="https://www.britannica.com/biography/Mikhail-Timofeyevich-Kalashnikov" TargetMode="External"/><Relationship Id="rId4" Type="http://schemas.openxmlformats.org/officeDocument/2006/relationships/hyperlink" Target="https://www.youtube.com/watch?time_continue=72&amp;v=6uS_uM0deyc" TargetMode="External"/><Relationship Id="rId9" Type="http://schemas.openxmlformats.org/officeDocument/2006/relationships/hyperlink" Target="https://russiapedia.rt.com/prominent-russians/science-and-technology/mikhail-kalashnikov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6"/>
          <p:cNvSpPr>
            <a:spLocks noChangeArrowheads="1"/>
          </p:cNvSpPr>
          <p:nvPr/>
        </p:nvSpPr>
        <p:spPr bwMode="auto">
          <a:xfrm>
            <a:off x="570406" y="1074802"/>
            <a:ext cx="45085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 err="1">
                <a:solidFill>
                  <a:srgbClr val="FF0000"/>
                </a:solidFill>
              </a:rPr>
              <a:t>Born</a:t>
            </a:r>
            <a:r>
              <a:rPr lang="en-US" sz="2400" b="1" dirty="0">
                <a:solidFill>
                  <a:srgbClr val="FF0000"/>
                </a:solidFill>
              </a:rPr>
              <a:t>: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ru-RU" sz="2400" dirty="0"/>
              <a:t>10 </a:t>
            </a:r>
            <a:r>
              <a:rPr lang="ru-RU" sz="2400" dirty="0" err="1"/>
              <a:t>November</a:t>
            </a:r>
            <a:r>
              <a:rPr lang="ru-RU" sz="2400" dirty="0"/>
              <a:t> 1919</a:t>
            </a:r>
          </a:p>
          <a:p>
            <a:r>
              <a:rPr lang="ru-RU" sz="2400" dirty="0" err="1"/>
              <a:t>Kurya</a:t>
            </a:r>
            <a:r>
              <a:rPr lang="ru-RU" sz="2400" dirty="0"/>
              <a:t>, </a:t>
            </a:r>
            <a:r>
              <a:rPr lang="ru-RU" sz="2400" dirty="0" err="1"/>
              <a:t>Altai</a:t>
            </a:r>
            <a:r>
              <a:rPr lang="ru-RU" sz="2400" dirty="0"/>
              <a:t> </a:t>
            </a:r>
            <a:r>
              <a:rPr lang="ru-RU" sz="2400" dirty="0" err="1"/>
              <a:t>Krai</a:t>
            </a:r>
            <a:r>
              <a:rPr lang="ru-RU" sz="2400" dirty="0"/>
              <a:t>, </a:t>
            </a:r>
            <a:r>
              <a:rPr lang="ru-RU" sz="2400" dirty="0" err="1"/>
              <a:t>Russian</a:t>
            </a:r>
            <a:r>
              <a:rPr lang="ru-RU" sz="2400" dirty="0"/>
              <a:t> SFSR</a:t>
            </a:r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err="1" smtClean="0">
                <a:solidFill>
                  <a:srgbClr val="FF0000"/>
                </a:solidFill>
              </a:rPr>
              <a:t>Died</a:t>
            </a:r>
            <a:r>
              <a:rPr lang="ru-RU" sz="2400" b="1" dirty="0">
                <a:solidFill>
                  <a:srgbClr val="FF0000"/>
                </a:solidFill>
              </a:rPr>
              <a:t>:</a:t>
            </a:r>
            <a:r>
              <a:rPr lang="ru-RU" sz="2400" dirty="0">
                <a:solidFill>
                  <a:srgbClr val="FF0000"/>
                </a:solidFill>
              </a:rPr>
              <a:t> </a:t>
            </a:r>
            <a:r>
              <a:rPr lang="ru-RU" sz="2400" dirty="0"/>
              <a:t>23 </a:t>
            </a:r>
            <a:r>
              <a:rPr lang="ru-RU" sz="2400" dirty="0" err="1"/>
              <a:t>December</a:t>
            </a:r>
            <a:r>
              <a:rPr lang="ru-RU" sz="2400" dirty="0"/>
              <a:t> </a:t>
            </a:r>
            <a:r>
              <a:rPr lang="ru-RU" sz="2400" dirty="0" smtClean="0"/>
              <a:t>2013</a:t>
            </a:r>
            <a:endParaRPr lang="en-US" sz="2400" dirty="0" smtClean="0"/>
          </a:p>
          <a:p>
            <a:r>
              <a:rPr lang="ru-RU" sz="2400" dirty="0" smtClean="0"/>
              <a:t>(</a:t>
            </a:r>
            <a:r>
              <a:rPr lang="ru-RU" sz="2400" dirty="0" err="1"/>
              <a:t>aged</a:t>
            </a:r>
            <a:r>
              <a:rPr lang="ru-RU" sz="2400" dirty="0"/>
              <a:t> 94</a:t>
            </a:r>
            <a:r>
              <a:rPr lang="ru-RU" sz="2400" dirty="0" smtClean="0"/>
              <a:t>)</a:t>
            </a:r>
            <a:r>
              <a:rPr lang="en-US" sz="2400" dirty="0" smtClean="0"/>
              <a:t> in </a:t>
            </a:r>
            <a:r>
              <a:rPr lang="ru-RU" sz="2400" dirty="0" err="1" smtClean="0"/>
              <a:t>Izhevsk</a:t>
            </a:r>
            <a:r>
              <a:rPr lang="ru-RU" sz="2400" dirty="0"/>
              <a:t>, </a:t>
            </a:r>
            <a:r>
              <a:rPr lang="ru-RU" sz="2400" dirty="0" err="1" smtClean="0"/>
              <a:t>Udmurtia</a:t>
            </a:r>
            <a:r>
              <a:rPr lang="ru-RU" sz="2400" dirty="0" smtClean="0"/>
              <a:t> </a:t>
            </a:r>
            <a:endParaRPr lang="en-US" sz="2400" dirty="0" smtClean="0"/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err="1" smtClean="0">
                <a:solidFill>
                  <a:srgbClr val="FF0000"/>
                </a:solidFill>
              </a:rPr>
              <a:t>Nationality</a:t>
            </a:r>
            <a:r>
              <a:rPr lang="en-US" sz="2400" b="1" dirty="0">
                <a:solidFill>
                  <a:srgbClr val="FF0000"/>
                </a:solidFill>
              </a:rPr>
              <a:t>: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ru-RU" sz="2400" dirty="0" err="1"/>
              <a:t>Russian</a:t>
            </a:r>
            <a:endParaRPr lang="ru-RU" sz="2400" dirty="0"/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err="1" smtClean="0">
                <a:solidFill>
                  <a:srgbClr val="FF0000"/>
                </a:solidFill>
              </a:rPr>
              <a:t>Occupation</a:t>
            </a:r>
            <a:r>
              <a:rPr lang="en-US" sz="2400" b="1" dirty="0">
                <a:solidFill>
                  <a:srgbClr val="FF0000"/>
                </a:solidFill>
              </a:rPr>
              <a:t>: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ru-RU" sz="2400" dirty="0" err="1"/>
              <a:t>Small</a:t>
            </a:r>
            <a:r>
              <a:rPr lang="ru-RU" sz="2400" dirty="0"/>
              <a:t> </a:t>
            </a:r>
            <a:r>
              <a:rPr lang="ru-RU" sz="2400" dirty="0" err="1"/>
              <a:t>arms</a:t>
            </a:r>
            <a:r>
              <a:rPr lang="ru-RU" sz="2400" dirty="0"/>
              <a:t> </a:t>
            </a:r>
            <a:r>
              <a:rPr lang="ru-RU" sz="2400" dirty="0" err="1"/>
              <a:t>designer</a:t>
            </a:r>
            <a:endParaRPr lang="ru-RU" sz="2400" dirty="0"/>
          </a:p>
          <a:p>
            <a:endParaRPr lang="en-US" sz="2400" b="1" dirty="0" smtClean="0">
              <a:solidFill>
                <a:srgbClr val="FF0000"/>
              </a:solidFill>
            </a:endParaRPr>
          </a:p>
          <a:p>
            <a:r>
              <a:rPr lang="ru-RU" sz="2400" b="1" dirty="0" err="1" smtClean="0">
                <a:solidFill>
                  <a:srgbClr val="FF0000"/>
                </a:solidFill>
              </a:rPr>
              <a:t>Known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r>
              <a:rPr lang="ru-RU" sz="2400" b="1" dirty="0" err="1">
                <a:solidFill>
                  <a:srgbClr val="FF0000"/>
                </a:solidFill>
              </a:rPr>
              <a:t>for</a:t>
            </a:r>
            <a:r>
              <a:rPr lang="en-US" sz="2400" b="1" dirty="0">
                <a:solidFill>
                  <a:srgbClr val="FF0000"/>
                </a:solidFill>
              </a:rPr>
              <a:t>: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ru-RU" sz="2400" dirty="0" err="1"/>
              <a:t>Designer</a:t>
            </a:r>
            <a:r>
              <a:rPr lang="ru-RU" sz="2400" dirty="0"/>
              <a:t> </a:t>
            </a:r>
            <a:r>
              <a:rPr lang="ru-RU" sz="2400" dirty="0" err="1"/>
              <a:t>of</a:t>
            </a:r>
            <a:r>
              <a:rPr lang="ru-RU" sz="2400" dirty="0"/>
              <a:t> </a:t>
            </a:r>
            <a:r>
              <a:rPr lang="ru-RU" sz="2400" dirty="0" err="1"/>
              <a:t>the</a:t>
            </a:r>
            <a:r>
              <a:rPr lang="ru-RU" sz="2400" dirty="0"/>
              <a:t> AK-47, AK-74 </a:t>
            </a:r>
            <a:r>
              <a:rPr lang="ru-RU" sz="2400" dirty="0" err="1"/>
              <a:t>and</a:t>
            </a:r>
            <a:r>
              <a:rPr lang="ru-RU" sz="2400" dirty="0"/>
              <a:t> RPK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8052" y="816680"/>
            <a:ext cx="3574215" cy="504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01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itd1.mycdn.me/image?id=854042774910&amp;t=20&amp;plc=WEB&amp;tkn=*NMg-LPi2FliXf9BXwKbY627hT9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922" y="1772817"/>
            <a:ext cx="7362825" cy="4470822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339" name="Прямоугольник 1"/>
          <p:cNvSpPr>
            <a:spLocks noChangeArrowheads="1"/>
          </p:cNvSpPr>
          <p:nvPr/>
        </p:nvSpPr>
        <p:spPr bwMode="auto">
          <a:xfrm>
            <a:off x="683569" y="692696"/>
            <a:ext cx="765117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ru-RU" sz="2800" dirty="0"/>
              <a:t>Mikhail </a:t>
            </a:r>
            <a:r>
              <a:rPr lang="en-US" altLang="ru-RU" sz="2800" dirty="0" err="1"/>
              <a:t>Timofeyevich</a:t>
            </a:r>
            <a:r>
              <a:rPr lang="en-US" altLang="ru-RU" sz="2800" dirty="0"/>
              <a:t> </a:t>
            </a:r>
            <a:r>
              <a:rPr lang="en-US" altLang="ru-RU" sz="2800" dirty="0" smtClean="0"/>
              <a:t>died on Dec</a:t>
            </a:r>
            <a:r>
              <a:rPr lang="en-US" altLang="ru-RU" sz="2800" dirty="0"/>
              <a:t>. 23, 2013, </a:t>
            </a:r>
            <a:endParaRPr lang="en-US" altLang="ru-RU" sz="2800" dirty="0" smtClean="0"/>
          </a:p>
          <a:p>
            <a:r>
              <a:rPr lang="en-US" altLang="ru-RU" sz="2800" dirty="0" smtClean="0"/>
              <a:t>in Izhevsk.</a:t>
            </a:r>
            <a:endParaRPr lang="ru-RU" altLang="ru-RU" sz="28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908050"/>
            <a:ext cx="8208912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dirty="0"/>
              <a:t>Источники</a:t>
            </a:r>
            <a:r>
              <a:rPr lang="ru-RU" sz="2400" b="1" dirty="0" smtClean="0"/>
              <a:t>:</a:t>
            </a:r>
            <a:endParaRPr lang="en-US" sz="2400" b="1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000" u="sng" dirty="0" smtClean="0">
                <a:solidFill>
                  <a:srgbClr val="800000"/>
                </a:solidFill>
                <a:hlinkClick r:id="rId2"/>
              </a:rPr>
              <a:t>https</a:t>
            </a:r>
            <a:r>
              <a:rPr lang="ru-RU" sz="2000" u="sng" dirty="0">
                <a:solidFill>
                  <a:srgbClr val="800000"/>
                </a:solidFill>
                <a:hlinkClick r:id="rId2"/>
              </a:rPr>
              <a:t>://obrazovaka.ru/mikhail-kalashnikov.html</a:t>
            </a:r>
            <a:endParaRPr lang="ru-RU" sz="2000" dirty="0">
              <a:solidFill>
                <a:srgbClr val="8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000" u="sng" dirty="0">
                <a:solidFill>
                  <a:srgbClr val="800000"/>
                </a:solidFill>
                <a:hlinkClick r:id="rId3"/>
              </a:rPr>
              <a:t>https://ru.wikipedia.org/wiki/</a:t>
            </a:r>
            <a:endParaRPr lang="ru-RU" sz="2000" dirty="0">
              <a:solidFill>
                <a:srgbClr val="8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000" u="sng" dirty="0">
                <a:solidFill>
                  <a:srgbClr val="800000"/>
                </a:solidFill>
                <a:hlinkClick r:id="rId4"/>
              </a:rPr>
              <a:t>https://www.youtube.com/watch?time_continue=72&amp;v=6uS_uM0deyc</a:t>
            </a:r>
            <a:endParaRPr lang="ru-RU" sz="2000" dirty="0">
              <a:solidFill>
                <a:srgbClr val="8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000" u="sng" dirty="0">
                <a:solidFill>
                  <a:srgbClr val="800000"/>
                </a:solidFill>
                <a:hlinkClick r:id="rId5"/>
              </a:rPr>
              <a:t>https://pochta-polevaya.ru/aboutarmy/heroes/heroes_russia/27289.html</a:t>
            </a:r>
            <a:endParaRPr lang="ru-RU" sz="2000" dirty="0">
              <a:solidFill>
                <a:srgbClr val="8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000" u="sng" dirty="0">
                <a:solidFill>
                  <a:srgbClr val="800000"/>
                </a:solidFill>
                <a:hlinkClick r:id="rId6"/>
              </a:rPr>
              <a:t>https://ria.ru/20121110/910264283.html</a:t>
            </a:r>
            <a:endParaRPr lang="ru-RU" sz="2000" dirty="0">
              <a:solidFill>
                <a:srgbClr val="8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sz="2000" u="sng" dirty="0">
                <a:solidFill>
                  <a:srgbClr val="800000"/>
                </a:solidFill>
                <a:hlinkClick r:id="rId7"/>
              </a:rPr>
              <a:t>https://yandex.ru/images</a:t>
            </a:r>
            <a:r>
              <a:rPr lang="ru-RU" sz="2000" u="sng" dirty="0" smtClean="0">
                <a:solidFill>
                  <a:srgbClr val="800000"/>
                </a:solidFill>
                <a:hlinkClick r:id="rId7"/>
              </a:rPr>
              <a:t>/</a:t>
            </a:r>
            <a:endParaRPr lang="en-US" sz="2000" u="sng" dirty="0" smtClean="0">
              <a:solidFill>
                <a:srgbClr val="8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u="sng" dirty="0" smtClean="0">
                <a:solidFill>
                  <a:srgbClr val="800000"/>
                </a:solidFill>
              </a:rPr>
              <a:t>https</a:t>
            </a:r>
            <a:r>
              <a:rPr lang="en-US" sz="2000" u="sng" dirty="0">
                <a:solidFill>
                  <a:srgbClr val="800000"/>
                </a:solidFill>
              </a:rPr>
              <a:t>://yandex.ru/video/preview?filmId=5782146497666961809&amp;text=Kalashnikov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u="sng" dirty="0" smtClean="0">
                <a:solidFill>
                  <a:srgbClr val="800000"/>
                </a:solidFill>
              </a:rPr>
              <a:t>https</a:t>
            </a:r>
            <a:r>
              <a:rPr lang="en-US" sz="2000" u="sng" dirty="0">
                <a:solidFill>
                  <a:srgbClr val="800000"/>
                </a:solidFill>
              </a:rPr>
              <a:t>://videouroki.net/blog/vidieourok-posviashchionnyi-100-lietiiu-so-dnia-rozhdieniia-mikhaila-timofieievicha-kalashnikova.html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sz="2000" u="sng" dirty="0" smtClean="0">
                <a:solidFill>
                  <a:srgbClr val="800000"/>
                </a:solidFill>
                <a:hlinkClick r:id="rId8"/>
              </a:rPr>
              <a:t>https</a:t>
            </a:r>
            <a:r>
              <a:rPr lang="en-US" sz="2000" u="sng" dirty="0">
                <a:solidFill>
                  <a:srgbClr val="800000"/>
                </a:solidFill>
                <a:hlinkClick r:id="rId8"/>
              </a:rPr>
              <a:t>://</a:t>
            </a:r>
            <a:r>
              <a:rPr lang="en-US" sz="2000" u="sng" dirty="0" smtClean="0">
                <a:solidFill>
                  <a:srgbClr val="800000"/>
                </a:solidFill>
                <a:hlinkClick r:id="rId8"/>
              </a:rPr>
              <a:t>encyclopedia.mil.ru/encyclopedia/history/more.htm?id=12000194%40cmsArticle</a:t>
            </a:r>
            <a:endParaRPr lang="en-US" sz="2000" u="sng" dirty="0" smtClean="0">
              <a:solidFill>
                <a:srgbClr val="8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ru-RU" u="sng" dirty="0">
                <a:hlinkClick r:id="rId9"/>
              </a:rPr>
              <a:t>https://</a:t>
            </a:r>
            <a:r>
              <a:rPr lang="ru-RU" u="sng" dirty="0" smtClean="0">
                <a:hlinkClick r:id="rId9"/>
              </a:rPr>
              <a:t>russiapedia.rt.com/prominent-russians/science-and-technology/mikhail-kalashnikov/</a:t>
            </a:r>
            <a:endParaRPr lang="en-US" u="sng" dirty="0" smtClean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u="sng" dirty="0" smtClean="0">
                <a:hlinkClick r:id="rId10"/>
              </a:rPr>
              <a:t>https</a:t>
            </a:r>
            <a:r>
              <a:rPr lang="en-US" u="sng" dirty="0">
                <a:hlinkClick r:id="rId10"/>
              </a:rPr>
              <a:t>://www.britannica.com/biography/Mikhail-Timofeyevich-Kalashnikov</a:t>
            </a:r>
            <a:endParaRPr lang="ru-RU" dirty="0"/>
          </a:p>
          <a:p>
            <a:r>
              <a:rPr lang="en-US" dirty="0"/>
              <a:t> </a:t>
            </a:r>
            <a:endParaRPr lang="ru-RU" dirty="0"/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en-US" sz="2000" u="sng" dirty="0">
              <a:solidFill>
                <a:srgbClr val="800000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endParaRPr lang="ru-RU" sz="2400" u="sng" dirty="0" smtClean="0"/>
          </a:p>
          <a:p>
            <a:pPr>
              <a:defRPr/>
            </a:pP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6"/>
          <p:cNvSpPr>
            <a:spLocks noChangeArrowheads="1"/>
          </p:cNvSpPr>
          <p:nvPr/>
        </p:nvSpPr>
        <p:spPr bwMode="auto">
          <a:xfrm>
            <a:off x="3987800" y="931863"/>
            <a:ext cx="4508500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dirty="0" err="1"/>
              <a:t>Kalashnikov</a:t>
            </a:r>
            <a:r>
              <a:rPr lang="ru-RU" sz="2800" dirty="0"/>
              <a:t> </a:t>
            </a:r>
            <a:r>
              <a:rPr lang="ru-RU" sz="2800" dirty="0" err="1"/>
              <a:t>was</a:t>
            </a:r>
            <a:r>
              <a:rPr lang="ru-RU" sz="2800" dirty="0"/>
              <a:t>, </a:t>
            </a:r>
            <a:r>
              <a:rPr lang="ru-RU" sz="2800" dirty="0" err="1"/>
              <a:t>according</a:t>
            </a:r>
            <a:r>
              <a:rPr lang="ru-RU" sz="2800" dirty="0"/>
              <a:t> </a:t>
            </a:r>
            <a:r>
              <a:rPr lang="ru-RU" sz="2800" dirty="0" err="1"/>
              <a:t>to</a:t>
            </a:r>
            <a:r>
              <a:rPr lang="ru-RU" sz="2800" dirty="0"/>
              <a:t> </a:t>
            </a:r>
            <a:r>
              <a:rPr lang="ru-RU" sz="2800" dirty="0" err="1"/>
              <a:t>himself</a:t>
            </a:r>
            <a:r>
              <a:rPr lang="ru-RU" sz="2800" dirty="0"/>
              <a:t>, a </a:t>
            </a:r>
            <a:r>
              <a:rPr lang="ru-RU" sz="2800" dirty="0" err="1"/>
              <a:t>self-taught</a:t>
            </a:r>
            <a:r>
              <a:rPr lang="ru-RU" sz="2800" dirty="0"/>
              <a:t> </a:t>
            </a:r>
            <a:r>
              <a:rPr lang="ru-RU" sz="2800" dirty="0" err="1"/>
              <a:t>tinkerer</a:t>
            </a:r>
            <a:r>
              <a:rPr lang="ru-RU" sz="2800" dirty="0"/>
              <a:t> </a:t>
            </a:r>
            <a:r>
              <a:rPr lang="ru-RU" sz="2800" dirty="0" err="1" smtClean="0"/>
              <a:t>who</a:t>
            </a:r>
            <a:r>
              <a:rPr lang="ru-RU" sz="2800" dirty="0" smtClean="0"/>
              <a:t> </a:t>
            </a:r>
            <a:r>
              <a:rPr lang="ru-RU" sz="2800" dirty="0" err="1"/>
              <a:t>combined</a:t>
            </a:r>
            <a:r>
              <a:rPr lang="ru-RU" sz="2800" dirty="0"/>
              <a:t> innate</a:t>
            </a:r>
            <a:r>
              <a:rPr lang="en-US" sz="2800" dirty="0"/>
              <a:t> </a:t>
            </a:r>
            <a:r>
              <a:rPr lang="ru-RU" sz="2800" dirty="0" smtClean="0"/>
              <a:t> </a:t>
            </a:r>
            <a:r>
              <a:rPr lang="ru-RU" sz="2800" dirty="0" err="1"/>
              <a:t>mechanical</a:t>
            </a:r>
            <a:r>
              <a:rPr lang="ru-RU" sz="2800" dirty="0"/>
              <a:t> </a:t>
            </a:r>
            <a:r>
              <a:rPr lang="ru-RU" sz="2800" dirty="0" err="1"/>
              <a:t>skills</a:t>
            </a:r>
            <a:r>
              <a:rPr lang="ru-RU" sz="2800" dirty="0"/>
              <a:t> </a:t>
            </a:r>
            <a:r>
              <a:rPr lang="ru-RU" sz="2800" dirty="0" err="1"/>
              <a:t>with</a:t>
            </a:r>
            <a:r>
              <a:rPr lang="ru-RU" sz="2800" dirty="0"/>
              <a:t> </a:t>
            </a:r>
            <a:r>
              <a:rPr lang="ru-RU" sz="2800" dirty="0" err="1"/>
              <a:t>the</a:t>
            </a:r>
            <a:r>
              <a:rPr lang="ru-RU" sz="2800" dirty="0"/>
              <a:t> </a:t>
            </a:r>
            <a:r>
              <a:rPr lang="ru-RU" sz="2800" dirty="0" err="1"/>
              <a:t>study</a:t>
            </a:r>
            <a:r>
              <a:rPr lang="ru-RU" sz="2800" dirty="0"/>
              <a:t> </a:t>
            </a:r>
            <a:r>
              <a:rPr lang="ru-RU" sz="2800" dirty="0" err="1"/>
              <a:t>of</a:t>
            </a:r>
            <a:r>
              <a:rPr lang="ru-RU" sz="2800" dirty="0"/>
              <a:t> </a:t>
            </a:r>
            <a:r>
              <a:rPr lang="ru-RU" sz="2800" dirty="0" err="1"/>
              <a:t>weaponry</a:t>
            </a:r>
            <a:r>
              <a:rPr lang="ru-RU" sz="2800" dirty="0"/>
              <a:t> </a:t>
            </a:r>
            <a:r>
              <a:rPr lang="ru-RU" sz="2800" dirty="0" err="1"/>
              <a:t>to</a:t>
            </a:r>
            <a:r>
              <a:rPr lang="ru-RU" sz="2800" dirty="0"/>
              <a:t> </a:t>
            </a:r>
            <a:r>
              <a:rPr lang="ru-RU" sz="2800" dirty="0" err="1"/>
              <a:t>design</a:t>
            </a:r>
            <a:r>
              <a:rPr lang="ru-RU" sz="2800" dirty="0"/>
              <a:t> </a:t>
            </a:r>
            <a:r>
              <a:rPr lang="ru-RU" sz="2800" dirty="0" err="1" smtClean="0"/>
              <a:t>arms</a:t>
            </a:r>
            <a:r>
              <a:rPr lang="ru-RU" sz="2800" dirty="0" smtClean="0"/>
              <a:t>. </a:t>
            </a:r>
            <a:endParaRPr lang="en-US" sz="2800" dirty="0" smtClean="0"/>
          </a:p>
          <a:p>
            <a:endParaRPr lang="en-US" sz="2800" dirty="0"/>
          </a:p>
          <a:p>
            <a:endParaRPr lang="en-US" sz="2400" dirty="0" smtClean="0"/>
          </a:p>
          <a:p>
            <a:r>
              <a:rPr lang="ru-RU" sz="2400" b="1" dirty="0" err="1" smtClean="0"/>
              <a:t>tinkerer</a:t>
            </a:r>
            <a:r>
              <a:rPr lang="ru-RU" sz="2400" b="1" dirty="0" smtClean="0"/>
              <a:t> </a:t>
            </a:r>
            <a:r>
              <a:rPr lang="en-US" sz="2400" dirty="0" smtClean="0"/>
              <a:t>- c</a:t>
            </a:r>
            <a:r>
              <a:rPr lang="ru-RU" sz="2400" dirty="0" err="1" smtClean="0"/>
              <a:t>амоучка</a:t>
            </a:r>
            <a:endParaRPr lang="en-US" sz="2400" dirty="0" smtClean="0"/>
          </a:p>
          <a:p>
            <a:r>
              <a:rPr lang="ru-RU" sz="2400" b="1" dirty="0"/>
              <a:t>innate</a:t>
            </a:r>
            <a:r>
              <a:rPr lang="ru-RU" sz="2400" dirty="0"/>
              <a:t> </a:t>
            </a:r>
            <a:r>
              <a:rPr lang="en-US" sz="2400" dirty="0" smtClean="0"/>
              <a:t>- </a:t>
            </a:r>
            <a:r>
              <a:rPr lang="ru-RU" sz="2400" dirty="0" smtClean="0"/>
              <a:t>врожденный</a:t>
            </a:r>
            <a:endParaRPr lang="ru-RU" sz="2400" dirty="0"/>
          </a:p>
        </p:txBody>
      </p:sp>
      <p:pic>
        <p:nvPicPr>
          <p:cNvPr id="3075" name="Picture 5" descr="http://itd0.mycdn.me/image?id=871796667951&amp;t=20&amp;plc=WEB&amp;tkn=*v1g8bbDyWvSsNdrGFzo3quhFG9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8163" y="815975"/>
            <a:ext cx="3449637" cy="45370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6044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http://www.iz-article.ru/images1/kalasha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836613"/>
            <a:ext cx="3558863" cy="47611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Прямоугольник 5"/>
          <p:cNvSpPr>
            <a:spLocks noChangeArrowheads="1"/>
          </p:cNvSpPr>
          <p:nvPr/>
        </p:nvSpPr>
        <p:spPr bwMode="auto">
          <a:xfrm>
            <a:off x="515938" y="836613"/>
            <a:ext cx="4572000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ru-RU" sz="2800" dirty="0"/>
              <a:t>Kalashnikov was born in </a:t>
            </a:r>
            <a:r>
              <a:rPr lang="en-US" altLang="ru-RU" sz="2800" dirty="0" err="1"/>
              <a:t>Kurya</a:t>
            </a:r>
            <a:r>
              <a:rPr lang="en-US" altLang="ru-RU" sz="2800" dirty="0" smtClean="0"/>
              <a:t>, </a:t>
            </a:r>
            <a:r>
              <a:rPr lang="en-US" altLang="ru-RU" sz="2800" dirty="0"/>
              <a:t>now Altai </a:t>
            </a:r>
            <a:r>
              <a:rPr lang="en-US" altLang="ru-RU" sz="2800" dirty="0" err="1"/>
              <a:t>Krai</a:t>
            </a:r>
            <a:r>
              <a:rPr lang="en-US" altLang="ru-RU" sz="2800" dirty="0"/>
              <a:t>, Russia, as the seventeenth child of the 19 children of Aleksandra </a:t>
            </a:r>
            <a:r>
              <a:rPr lang="en-US" altLang="ru-RU" sz="2800" dirty="0" err="1"/>
              <a:t>Frolovna</a:t>
            </a:r>
            <a:r>
              <a:rPr lang="en-US" altLang="ru-RU" sz="2800" dirty="0"/>
              <a:t> </a:t>
            </a:r>
            <a:r>
              <a:rPr lang="en-US" altLang="ru-RU" sz="2800" dirty="0" err="1" smtClean="0"/>
              <a:t>Kalashnikova</a:t>
            </a:r>
            <a:r>
              <a:rPr lang="en-US" altLang="ru-RU" sz="2800" dirty="0" smtClean="0"/>
              <a:t> </a:t>
            </a:r>
            <a:r>
              <a:rPr lang="en-US" altLang="ru-RU" sz="2800" dirty="0"/>
              <a:t>and Timofey </a:t>
            </a:r>
            <a:r>
              <a:rPr lang="en-US" altLang="ru-RU" sz="2800" dirty="0" err="1"/>
              <a:t>Aleksandrovich</a:t>
            </a:r>
            <a:r>
              <a:rPr lang="en-US" altLang="ru-RU" sz="2800" dirty="0"/>
              <a:t> Kalashnikov, who were peasants. </a:t>
            </a:r>
            <a:endParaRPr lang="en-US" altLang="ru-RU" sz="2800" dirty="0" smtClean="0"/>
          </a:p>
          <a:p>
            <a:endParaRPr lang="en-US" altLang="ru-RU" sz="2400" dirty="0"/>
          </a:p>
          <a:p>
            <a:endParaRPr lang="en-US" altLang="ru-RU" sz="2400" dirty="0" smtClean="0"/>
          </a:p>
          <a:p>
            <a:r>
              <a:rPr lang="en-US" altLang="ru-RU" sz="2400" b="1" dirty="0" smtClean="0"/>
              <a:t>peasant</a:t>
            </a:r>
            <a:r>
              <a:rPr lang="en-US" altLang="ru-RU" sz="2400" dirty="0" smtClean="0"/>
              <a:t> - </a:t>
            </a:r>
            <a:r>
              <a:rPr lang="ru-RU" altLang="ru-RU" sz="2400" dirty="0" smtClean="0"/>
              <a:t>крестьянин</a:t>
            </a:r>
            <a:endParaRPr lang="ru-RU" alt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6"/>
          <p:cNvSpPr>
            <a:spLocks noChangeArrowheads="1"/>
          </p:cNvSpPr>
          <p:nvPr/>
        </p:nvSpPr>
        <p:spPr bwMode="auto">
          <a:xfrm>
            <a:off x="611560" y="1409049"/>
            <a:ext cx="3384376" cy="347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dirty="0"/>
              <a:t>He was attracted to all kinds of machinery, but also wrote poetry, dreaming of becoming a poet. He </a:t>
            </a:r>
            <a:r>
              <a:rPr lang="en-US" sz="2800" dirty="0" smtClean="0"/>
              <a:t>continued </a:t>
            </a:r>
            <a:r>
              <a:rPr lang="en-US" sz="2800" dirty="0"/>
              <a:t>to write poetry all of his life. </a:t>
            </a:r>
          </a:p>
          <a:p>
            <a:endParaRPr lang="en-US" sz="2400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9992" y="908720"/>
            <a:ext cx="4432176" cy="396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3023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Прямоугольник 1"/>
          <p:cNvSpPr>
            <a:spLocks noChangeArrowheads="1"/>
          </p:cNvSpPr>
          <p:nvPr/>
        </p:nvSpPr>
        <p:spPr bwMode="auto">
          <a:xfrm>
            <a:off x="755649" y="476250"/>
            <a:ext cx="7648121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ru-RU" sz="2400" dirty="0"/>
              <a:t>In 1930, his father and most of his family were deprived of property and deported to the village of </a:t>
            </a:r>
            <a:r>
              <a:rPr lang="en-US" altLang="ru-RU" sz="2400" dirty="0" err="1"/>
              <a:t>Nizhnyaya</a:t>
            </a:r>
            <a:r>
              <a:rPr lang="en-US" altLang="ru-RU" sz="2400" dirty="0"/>
              <a:t> </a:t>
            </a:r>
            <a:r>
              <a:rPr lang="en-US" altLang="ru-RU" sz="2400" dirty="0" err="1"/>
              <a:t>Mokhovaya</a:t>
            </a:r>
            <a:r>
              <a:rPr lang="en-US" altLang="ru-RU" sz="2400" dirty="0"/>
              <a:t>, Tomsk Oblast. After completing seventh grade, </a:t>
            </a:r>
            <a:r>
              <a:rPr lang="en-US" altLang="ru-RU" sz="2400" dirty="0" smtClean="0"/>
              <a:t>Mikhail </a:t>
            </a:r>
            <a:r>
              <a:rPr lang="en-US" altLang="ru-RU" sz="2400" dirty="0"/>
              <a:t>left his family and returned to </a:t>
            </a:r>
            <a:r>
              <a:rPr lang="en-US" altLang="ru-RU" sz="2400" dirty="0" err="1"/>
              <a:t>Kurya</a:t>
            </a:r>
            <a:r>
              <a:rPr lang="en-US" altLang="ru-RU" sz="2400" dirty="0"/>
              <a:t>, hitchhiking for nearly 1,000 km. In </a:t>
            </a:r>
            <a:r>
              <a:rPr lang="en-US" altLang="ru-RU" sz="2400" dirty="0" err="1"/>
              <a:t>Kurya</a:t>
            </a:r>
            <a:r>
              <a:rPr lang="en-US" altLang="ru-RU" sz="2400" dirty="0"/>
              <a:t> he found a job in mechanics at a tractor station and developed a passion for weaponry. </a:t>
            </a:r>
            <a:endParaRPr lang="ru-RU" altLang="ru-RU" sz="24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2784574"/>
            <a:ext cx="4680520" cy="35103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1"/>
          <p:cNvSpPr>
            <a:spLocks noChangeArrowheads="1"/>
          </p:cNvSpPr>
          <p:nvPr/>
        </p:nvSpPr>
        <p:spPr bwMode="auto">
          <a:xfrm>
            <a:off x="755576" y="3861048"/>
            <a:ext cx="7273925" cy="2831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altLang="ru-RU" sz="2800" dirty="0" smtClean="0"/>
              <a:t>In </a:t>
            </a:r>
            <a:r>
              <a:rPr lang="en-US" altLang="ru-RU" sz="2800" dirty="0"/>
              <a:t>1938, Mikhail was conscripted into the Red Army. Because of his small size and engineering skills he was assigned as a tank mechanic, and later became a tank commander. </a:t>
            </a:r>
            <a:r>
              <a:rPr lang="ru-RU" altLang="ru-RU" sz="2800" dirty="0"/>
              <a:t> </a:t>
            </a:r>
            <a:endParaRPr lang="en-US" altLang="ru-RU" sz="2800" dirty="0" smtClean="0"/>
          </a:p>
          <a:p>
            <a:pPr algn="just"/>
            <a:endParaRPr lang="ru-RU" altLang="ru-RU" sz="2200" b="1" dirty="0" smtClean="0"/>
          </a:p>
          <a:p>
            <a:pPr algn="just"/>
            <a:r>
              <a:rPr lang="ru-RU" altLang="ru-RU" sz="2200" b="1" dirty="0" smtClean="0"/>
              <a:t>с</a:t>
            </a:r>
            <a:r>
              <a:rPr lang="en-US" altLang="ru-RU" sz="2200" b="1" dirty="0" err="1" smtClean="0"/>
              <a:t>onscrip</a:t>
            </a:r>
            <a:r>
              <a:rPr lang="en-US" altLang="ru-RU" sz="2200" b="1" dirty="0" smtClean="0"/>
              <a:t> </a:t>
            </a:r>
            <a:r>
              <a:rPr lang="en-US" altLang="ru-RU" sz="2200" dirty="0" smtClean="0"/>
              <a:t>– </a:t>
            </a:r>
            <a:r>
              <a:rPr lang="ru-RU" altLang="ru-RU" sz="2200" dirty="0" smtClean="0"/>
              <a:t>призвать на военную службу</a:t>
            </a:r>
            <a:endParaRPr lang="en-US" altLang="ru-RU" sz="2200" dirty="0" smtClean="0"/>
          </a:p>
          <a:p>
            <a:pPr algn="just"/>
            <a:endParaRPr lang="ru-RU" altLang="ru-RU" sz="2200" dirty="0"/>
          </a:p>
        </p:txBody>
      </p:sp>
      <p:pic>
        <p:nvPicPr>
          <p:cNvPr id="6147" name="Picture 2" descr="http://www.polkmoskva.ru/upload/ft/tpic/1090778w290h393aut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32656"/>
            <a:ext cx="2882215" cy="352839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warspot-asset.s3.amazonaws.com/articles/pictures/000/016/420/content/03-a035ddc32b613257f448f2d48effd99f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74063" y="764704"/>
            <a:ext cx="6797675" cy="43195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Box 4"/>
          <p:cNvSpPr txBox="1">
            <a:spLocks noChangeArrowheads="1"/>
          </p:cNvSpPr>
          <p:nvPr/>
        </p:nvSpPr>
        <p:spPr bwMode="auto">
          <a:xfrm>
            <a:off x="1008168" y="5115686"/>
            <a:ext cx="712946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n-US" altLang="ru-RU" sz="2800" dirty="0"/>
              <a:t>Kalashnikov served on the T-34s of the 24th Tank </a:t>
            </a:r>
            <a:r>
              <a:rPr lang="en-US" altLang="ru-RU" sz="2800" dirty="0" smtClean="0"/>
              <a:t>Regiment</a:t>
            </a:r>
            <a:r>
              <a:rPr lang="ru-RU" altLang="ru-RU" sz="2800" dirty="0"/>
              <a:t>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Прямоугольник 2"/>
          <p:cNvSpPr>
            <a:spLocks noChangeArrowheads="1"/>
          </p:cNvSpPr>
          <p:nvPr/>
        </p:nvSpPr>
        <p:spPr bwMode="auto">
          <a:xfrm>
            <a:off x="971600" y="4293096"/>
            <a:ext cx="698477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ru-RU" sz="2400" dirty="0"/>
              <a:t>His winning entry, the "</a:t>
            </a:r>
            <a:r>
              <a:rPr lang="en-US" altLang="ru-RU" sz="2400" dirty="0" err="1"/>
              <a:t>Mikhtim</a:t>
            </a:r>
            <a:r>
              <a:rPr lang="en-US" altLang="ru-RU" sz="2400" dirty="0"/>
              <a:t>" (so named by taking the first letters of his name and patronymic, Mikhail </a:t>
            </a:r>
            <a:r>
              <a:rPr lang="en-US" altLang="ru-RU" sz="2400" dirty="0" err="1"/>
              <a:t>Timofeyevich</a:t>
            </a:r>
            <a:r>
              <a:rPr lang="en-US" altLang="ru-RU" sz="2400" dirty="0"/>
              <a:t>) became the prototype for the development of a family of prototype rifles. </a:t>
            </a:r>
            <a:endParaRPr lang="ru-RU" altLang="ru-RU" sz="2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60" y="740060"/>
            <a:ext cx="8016935" cy="352989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Прямоугольник 1"/>
          <p:cNvSpPr>
            <a:spLocks noChangeArrowheads="1"/>
          </p:cNvSpPr>
          <p:nvPr/>
        </p:nvSpPr>
        <p:spPr bwMode="auto">
          <a:xfrm>
            <a:off x="755576" y="4293096"/>
            <a:ext cx="763334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ru-RU" sz="2800" dirty="0"/>
              <a:t>This process culminated in 1947, when he designed the AK-47 (standing for Avtomat </a:t>
            </a:r>
            <a:r>
              <a:rPr lang="en-US" altLang="ru-RU" sz="2800" dirty="0" err="1"/>
              <a:t>Kalashnikova</a:t>
            </a:r>
            <a:r>
              <a:rPr lang="en-US" altLang="ru-RU" sz="2800" dirty="0"/>
              <a:t> model 1947). </a:t>
            </a:r>
            <a:endParaRPr lang="ru-RU" alt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692696"/>
            <a:ext cx="4734589" cy="32232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9 мая_07">
  <a:themeElements>
    <a:clrScheme name="9 мая_07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9 мая_07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 мая_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9 мая_07</Template>
  <TotalTime>225</TotalTime>
  <Words>359</Words>
  <Application>Microsoft Office PowerPoint</Application>
  <PresentationFormat>Экран (4:3)</PresentationFormat>
  <Paragraphs>44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Times New Roman</vt:lpstr>
      <vt:lpstr>9 мая_07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31</cp:revision>
  <dcterms:created xsi:type="dcterms:W3CDTF">2013-03-14T01:24:37Z</dcterms:created>
  <dcterms:modified xsi:type="dcterms:W3CDTF">2019-12-21T20:37:50Z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586117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