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82" r:id="rId3"/>
    <p:sldId id="283" r:id="rId4"/>
    <p:sldId id="284" r:id="rId5"/>
    <p:sldId id="258" r:id="rId6"/>
    <p:sldId id="259" r:id="rId7"/>
    <p:sldId id="256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81" r:id="rId16"/>
    <p:sldId id="267" r:id="rId17"/>
    <p:sldId id="268" r:id="rId18"/>
    <p:sldId id="269" r:id="rId19"/>
    <p:sldId id="270" r:id="rId20"/>
    <p:sldId id="272" r:id="rId21"/>
    <p:sldId id="273" r:id="rId22"/>
    <p:sldId id="274" r:id="rId23"/>
    <p:sldId id="271" r:id="rId24"/>
    <p:sldId id="275" r:id="rId25"/>
    <p:sldId id="276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09687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bg2"/>
                          </a:solidFill>
                        </a:rPr>
                        <a:t>«</a:t>
                      </a:r>
                      <a:r>
                        <a:rPr lang="ru-RU" sz="2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МУЗЕЙНАЯ ПЕДАГОГИКА 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КАК ФОРМА НРАВСТЕННО-ПАТРИОТИЧЕСКОГО ВОСПИТАНИЯ ДОШКОЛЬНИКОВ</a:t>
                      </a:r>
                      <a:r>
                        <a:rPr lang="ru-RU" sz="2800" b="1" dirty="0" smtClean="0">
                          <a:solidFill>
                            <a:schemeClr val="bg2"/>
                          </a:solidFill>
                        </a:rPr>
                        <a:t>»</a:t>
                      </a:r>
                    </a:p>
                    <a:p>
                      <a:pPr algn="ctr"/>
                      <a:r>
                        <a:rPr lang="ru-RU" sz="2800" b="1" i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(консультация для педагогов)</a:t>
                      </a:r>
                    </a:p>
                    <a:p>
                      <a:pPr algn="ctr"/>
                      <a:endParaRPr lang="ru-RU" sz="28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ctr"/>
                      <a:endParaRPr lang="ru-RU" sz="2800" b="1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r"/>
                      <a:endParaRPr lang="ru-RU" sz="2000" b="1" dirty="0" smtClean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Подготовила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: </a:t>
                      </a:r>
                    </a:p>
                    <a:p>
                      <a:pPr algn="r"/>
                      <a:r>
                        <a:rPr lang="ru-RU" sz="2000" b="1" dirty="0" err="1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Ступакова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В.И.,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старший воспитатель 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ГБДОУ № 85 </a:t>
                      </a:r>
                    </a:p>
                    <a:p>
                      <a:pPr algn="r"/>
                      <a:r>
                        <a:rPr lang="ru-RU" sz="20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Приморского района </a:t>
                      </a:r>
                    </a:p>
                    <a:p>
                      <a:pPr algn="r"/>
                      <a:endParaRPr lang="ru-RU" sz="2800" b="1" dirty="0" smtClean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algn="r"/>
                      <a:r>
                        <a:rPr lang="ru-RU" sz="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Санкт-Петербург</a:t>
                      </a:r>
                    </a:p>
                    <a:p>
                      <a:pPr algn="ctr"/>
                      <a:r>
                        <a:rPr lang="ru-RU" sz="1800" b="1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2019г.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User\Desktop\qclIJwDqu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708920"/>
            <a:ext cx="4387277" cy="294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899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481761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Образовательная деятельность с детьми должна решать следующие задачи: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Формировать понимание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взаимосвязи исторических эпох и своей причастности к иному времени, другой культуре посредством общения с памятниками истории и культуры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Формировать способность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 воссозданию образа соответствующей эпохи на основе общения с культурным наследием, художественное восприятие действительности;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Формировать устойчивую потребность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навыки общения  с музеем;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способность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 сопереживанию;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Формировать уважение к другим культурам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готовность понимать и принимать систему иных ценностей;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Развивать потребность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самостоятельном освоении окружающего мира путем изучения культурного наследия разных эпох и народов.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27528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847754"/>
              </p:ext>
            </p:extLst>
          </p:nvPr>
        </p:nvGraphicFramePr>
        <p:xfrm>
          <a:off x="438150" y="457200"/>
          <a:ext cx="8315325" cy="63093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В современных исследованиях, посвященных проблеме использования средств музейной педагогики в развитии детей одной из приоритетных задач является развитие интереса к культуре и истории родного края.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Наряду с обогащением представлений познавательного характера, приобретением начального опыта музейной коммуникации, принципиально важным является формирование у детей эмоционального отклика на предмет, желания узнавать, воспринимать информацию, развитие интереса к восприятию и познанию предмета в условиях музея.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Изобразительная деятельность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детей после посещения музея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является результатом личностного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развития и одновременно средой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развития ребенка, источником его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социализации.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4" name="Picture 4" descr="C:\Users\User\Desktop\detsad-76386-149504108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705" y="4221088"/>
            <a:ext cx="3494335" cy="2548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376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002408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784976"/>
              </a:tblGrid>
              <a:tr h="6480720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Оценивать результаты детского творчества следует с позиции сформированности у ребенка основ музейной культуры. В своих работах, ответах дети должны проявить следующие умения и навыки: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Видеть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предметах окружающей действительности широкий историко-культурный контекст;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Выявлять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предметы музейного значения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дома, в детском саду, на улице,  в окружающем мире;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Проявлять устойчивый интерес к музею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как к уникальному феномену культуры; 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Эмоционально воспринимать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культурное наследие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различных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формах его существования;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Обладать навыками общения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 культурным наследием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уметь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вести себя в музее, на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выставке,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иметь навык пристального разглядывания объекта, вещи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 descr="C:\Users\User\Desktop\дети в музе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01008"/>
            <a:ext cx="3699842" cy="2676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545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52251"/>
              </p:ext>
            </p:extLst>
          </p:nvPr>
        </p:nvGraphicFramePr>
        <p:xfrm>
          <a:off x="438150" y="457200"/>
          <a:ext cx="8454330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454330"/>
              </a:tblGrid>
              <a:tr h="6086475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Музейно-педагогическая деятельность может осуществляться как в условиях музейной среды, так и в любом ином пространстве – детском саду, дома, на улице, среди живой природы и т.д.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Музеи в детском саду называют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«мини-музеями».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Важная особенность мини-музеев — участие в их создании детей и родителей.  Они могут: участвовать в обсуждении его тематики, приносить из дома экспонаты, ребята из старших групп проводить экскурсии для младших, пополнять их своими рисунками.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В настоящих музеях трогать ничего нельзя, а  в мини-музеях не только можно, но и нужно! Их можно посещать каждый день, самому менять, переставлять экспонаты, брать их в руки и рассматривать. В обычном музее ребенок — лишь пассивный созерцатель, а здесь он — соавтор, творец экспозиции. Причем не только он сам, но и его папа, мама, бабушка и дедушка. 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53580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918782"/>
              </p:ext>
            </p:extLst>
          </p:nvPr>
        </p:nvGraphicFramePr>
        <p:xfrm>
          <a:off x="179512" y="457200"/>
          <a:ext cx="8784976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784976"/>
              </a:tblGrid>
              <a:tr h="6086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Содержание, оформление и назначение мини-музея обязательно должны отражать специфику возраста детей данной группы. Так, например, музей книги может появиться в подготовительной группе, а для малышей создается мини-музей игрушек-забав. </a:t>
                      </a:r>
                    </a:p>
                    <a:p>
                      <a:pPr algn="ctr"/>
                      <a:endParaRPr lang="ru-RU" sz="800" b="1" i="1" dirty="0" smtClean="0"/>
                    </a:p>
                    <a:p>
                      <a:pPr algn="ctr"/>
                      <a:r>
                        <a:rPr lang="ru-RU" b="1" i="1" u="sng" dirty="0" smtClean="0"/>
                        <a:t> </a:t>
                      </a:r>
                      <a:endParaRPr lang="ru-RU" sz="2400" b="1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0" name="Picture 2" descr="C:\Users\User\Desktop\мини-музе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710" y="1988840"/>
            <a:ext cx="3672408" cy="2751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esktop\мини-музей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88840"/>
            <a:ext cx="3496989" cy="4662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мини-музей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320166"/>
            <a:ext cx="4155355" cy="2335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User\Desktop\c9452299cfbdf0cb9b643e3da1b31ee7.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5164"/>
            <a:ext cx="2160240" cy="2883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User\Desktop\b19b01c5de232687176fd66a136539ff.jp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689" y="1988840"/>
            <a:ext cx="1907021" cy="2545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User\Desktop\c9452299cfbdf0cb9b643e3da1b31ee7.jp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65" y="4137894"/>
            <a:ext cx="2044067" cy="272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079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6223634"/>
              </p:ext>
            </p:extLst>
          </p:nvPr>
        </p:nvGraphicFramePr>
        <p:xfrm>
          <a:off x="251520" y="457200"/>
          <a:ext cx="8640960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0"/>
              </a:tblGrid>
              <a:tr h="60864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b="1" i="1" u="sng" dirty="0" smtClean="0"/>
                        <a:t>ЭТАПЫ СОЗДАНИЯ МИНИ-МУЗЕЯ В ГРУППЕ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i="1" u="sng" dirty="0" smtClean="0"/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Первый этап, подготовительный 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 «Планирование мини-музеев».</a:t>
                      </a:r>
                    </a:p>
                    <a:p>
                      <a:pPr algn="ctr"/>
                      <a:endParaRPr lang="ru-RU" sz="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реализации:</a:t>
                      </a: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Предметность и наглядность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обеспечивающие развитие познавательного интереса, эмоционального восприятия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lvl="0" indent="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Интерактивность и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полифункциональность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музейного пространства, дает возможность использовать музейные экспозиции для организации разнообразной деятельности детей и решения, различных воспитательно - образовательных задач (в том числе комплексно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endParaRPr lang="ru-RU" sz="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Психологическая комфортность и безопасность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деятельности.</a:t>
                      </a:r>
                      <a:endParaRPr lang="ru-RU" sz="24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146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3570012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Второй этап, поисковый - «Создание мини-музея».</a:t>
                      </a:r>
                      <a:endParaRPr lang="ru-RU" sz="2400" u="sng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</a:t>
                      </a:r>
                      <a:r>
                        <a:rPr lang="ru-RU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реализации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Планирование системы работы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 блокам.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Например: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«Мои корни»,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«Любимый город, в котором я живу», 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«Культура и традиции», 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«Не забыть нам даты этой» (экспозиции в течение года могут изменяться).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Определение места размещения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мини-музея: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месторасположение мини-музея  с учетом принципов интерактивности  и </a:t>
                      </a:r>
                      <a:r>
                        <a:rPr lang="ru-RU" sz="24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полифункциональности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музейного 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пространства,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-психологической комфортности и безопасности.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Планирование экспозиций мини-музея в ДОУ (группе)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могут располагать постоянными и сменными экспозициями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43389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552641"/>
              </p:ext>
            </p:extLst>
          </p:nvPr>
        </p:nvGraphicFramePr>
        <p:xfrm>
          <a:off x="438150" y="457200"/>
          <a:ext cx="8315325" cy="63093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Выбор дизайна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оформления мини-музея.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Подбор экспонатов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</a:p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 размещение экспонатов в разной плоскости,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размещение материала на настенных полочках,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использование ширм, стендов,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размещение мелкого материала на сухих или искусственных ветках деревьев.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Разработка форм работы с экспозициями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мини-музеев: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занятия-экскурсии,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экскурсии для родителей,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исследовательская деятельность, </a:t>
                      </a:r>
                    </a:p>
                    <a:p>
                      <a:pPr marL="285750" lvl="0" indent="-285750">
                        <a:buFontTx/>
                        <a:buChar char="-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продуктивная деятельность.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Составление каталога экспонатов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 плана работы.</a:t>
                      </a: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Третий этап- «Представление мини-музея».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этом этапе проходит презентации мини-музея  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4.   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Четвертый этап, </a:t>
                      </a:r>
                      <a:r>
                        <a:rPr lang="ru-RU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деятельностный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 «Функционирование мини-музея».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3454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9155672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ПРИМЕРЫ МИНИ-МУЗЕЕВ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«Мои корни»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Экспозиции</a:t>
                      </a:r>
                      <a:r>
                        <a:rPr lang="ru-RU" sz="24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«Игрушки наших родителей»; 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«Такие разные куклы»;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«Имя с большой буквы»;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«Герб семьи»;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«Любимый город, в котором я живу»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Экспозиции</a:t>
                      </a:r>
                      <a:r>
                        <a:rPr lang="ru-RU" sz="24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«С Днем рождения,  любимый город»;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«Куклы в национальных костюмах»;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«Профессии нашего города»;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«Достопримечательности нашего города»;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591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615319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Культура и традиции»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Экспозиции</a:t>
                      </a:r>
                      <a:r>
                        <a:rPr lang="ru-RU" sz="24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: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«Бабушкин сундучок»;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«Обереги»;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«Народные приметы»;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ПРИМЕРЫ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МИНИ-МУЗЕЕВ В ДОУ: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         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Русская изба»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 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«Золотой петушок»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</a:t>
                      </a:r>
                      <a:r>
                        <a:rPr lang="ru-RU" sz="2400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«Чудо-дерево»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 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«Волшебница-вода»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 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«Книжки-малышки, книжки- игрушки»;  </a:t>
                      </a:r>
                      <a:endParaRPr lang="ru-RU" sz="2400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 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«Театральные куклы»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 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«Куклы-неваляшки»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•         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«Волшебный мир ракушки»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ru-RU" sz="24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265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100559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 smtClean="0">
                          <a:solidFill>
                            <a:schemeClr val="bg1"/>
                          </a:solidFill>
                        </a:rPr>
                        <a:t>Сегодня</a:t>
                      </a: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 посещением музея никого не удивишь. Картинные галереи, краеведческие музеи, музеи искусства, науки и многие другие стали неотъемлемой часть нашей культурной жизни. Музеи активно осуществляют свою культурную и просветительскую деятельность. В мире насчитывается не один десяток тысяч музеев больших и маленьких. Свой музей есть почти в каждом городе планеты. Они очень разные и необычные.</a:t>
                      </a:r>
                    </a:p>
                    <a:p>
                      <a:pPr marL="457200" indent="-45720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</a:rPr>
                        <a:t>Самым большим музеем в мире </a:t>
                      </a:r>
                      <a:r>
                        <a:rPr lang="ru-RU" sz="2800" b="1" baseline="0" dirty="0" smtClean="0">
                          <a:solidFill>
                            <a:schemeClr val="bg1"/>
                          </a:solidFill>
                        </a:rPr>
                        <a:t>считается парижский Лувр (пл.=60 </a:t>
                      </a:r>
                      <a:r>
                        <a:rPr lang="ru-RU" sz="2800" b="1" baseline="0" dirty="0" err="1" smtClean="0">
                          <a:solidFill>
                            <a:schemeClr val="bg1"/>
                          </a:solidFill>
                        </a:rPr>
                        <a:t>тыс</a:t>
                      </a:r>
                      <a:r>
                        <a:rPr lang="ru-RU" sz="2800" b="1" baseline="0" dirty="0" smtClean="0">
                          <a:solidFill>
                            <a:schemeClr val="bg1"/>
                          </a:solidFill>
                        </a:rPr>
                        <a:t> кв. метров</a:t>
                      </a:r>
                      <a:r>
                        <a:rPr lang="ru-RU" sz="2800" b="1" baseline="0" dirty="0" smtClean="0">
                          <a:solidFill>
                            <a:schemeClr val="bg2"/>
                          </a:solidFill>
                        </a:rPr>
                        <a:t>)</a:t>
                      </a:r>
                      <a:endParaRPr lang="ru-RU" sz="1800" b="1" dirty="0" smtClean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218" name="Picture 2" descr="C:\Users\User\Desktop\imgpreview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923" y="4381500"/>
            <a:ext cx="571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694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408003"/>
              </p:ext>
            </p:extLst>
          </p:nvPr>
        </p:nvGraphicFramePr>
        <p:xfrm>
          <a:off x="251520" y="260648"/>
          <a:ext cx="8640960" cy="6264696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0"/>
              </a:tblGrid>
              <a:tr h="6264696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СХЕМА ОПИСАНИЯ ЭКСПОНАТОВ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МНИ-МУЗЕЯ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457200" indent="-457200" fontAlgn="t">
                        <a:buAutoNum type="arabicPeriod"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Рисунок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(фотография) экспоната</a:t>
                      </a:r>
                    </a:p>
                    <a:p>
                      <a:pPr marL="0" indent="0" fontAlgn="t">
                        <a:buNone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Название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(Указываются научные, бытовые, народные названия. 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Можно подчеркнуть, почему именно так называется.) </a:t>
                      </a:r>
                      <a:b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Где собран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(Указывается место сбора, его особенности: 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например, Урал — горы;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страна (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если это не Россия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); среда: водная 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(растет в воде),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наземно-воздушная 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(летает), наземная, почвенная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 </a:t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</a:t>
                      </a:r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Кем собран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(Фамилия, имя, отчество «дарителя». 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Можно выделить семейные экспонаты, указав не только фамилию семьи, но и имена взрослых и детей.) </a:t>
                      </a:r>
                      <a:b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Краткая информация об экспонате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(Где встречается, почему имеет такое название, особенности: </a:t>
                      </a:r>
                      <a:r>
                        <a:rPr lang="ru-RU" sz="20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например, листья, цветки, плоды у растений; цвет, форма у камней; как используется человеком; проблемы охраны; связи с другими компонентами природы — например, кто питается этим растением, животным, из каких растений сделано гнездо.) </a:t>
                      </a:r>
                      <a:endParaRPr lang="ru-RU" sz="20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4700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3706241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fontAlgn="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b="1" i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fontAlgn="t"/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6.Как использовать в работе с детьми</a:t>
                      </a:r>
                      <a:r>
                        <a:rPr lang="ru-RU" sz="240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 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(При изучении каких блоков программы «Наш дом — природа» используется экспонат; на что обратить внимание при работе с детьми; какие виды деятельности можно использовать (экспериментирование, рисование, моделирование).</a:t>
                      </a:r>
                    </a:p>
                    <a:p>
                      <a:pPr fontAlgn="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Дополнительная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литература</a:t>
                      </a:r>
                      <a:r>
                        <a:rPr lang="ru-RU" sz="24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b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(Перечисляется литература для педагогов; литература для детей, в которой описывается этот объект, энциклопедии, справочники, в которых есть иллюстрации с его изображением и с изображением мест его обитания и связанных с ним объектов.)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6544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6184389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СОДЕРЖАНИЕ   ПАСПОРТА МИНИ-МУЗЕЯ</a:t>
                      </a:r>
                    </a:p>
                    <a:p>
                      <a:pPr algn="ctr"/>
                      <a:endParaRPr lang="ru-RU" sz="1100" b="1" dirty="0" smtClean="0"/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dirty="0" smtClean="0"/>
                        <a:t>Название мини-музея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dirty="0" smtClean="0"/>
                        <a:t>Автор</a:t>
                      </a:r>
                      <a:r>
                        <a:rPr lang="ru-RU" sz="2800" b="1" baseline="0" dirty="0" smtClean="0"/>
                        <a:t> (авторский коллектив)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Место расположения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Цель создания мини-музея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Задачи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Адресность (для кого предназначен)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Направление деятельности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Наглядность (экспозиции)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Интерактивность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Содержание работы (как используется)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ru-RU" sz="2800" b="1" baseline="0" dirty="0" smtClean="0"/>
                        <a:t>План работы (можно на год)</a:t>
                      </a:r>
                      <a:endParaRPr lang="ru-RU" sz="2800" b="1" dirty="0" smtClean="0"/>
                    </a:p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78111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616032"/>
              </p:ext>
            </p:extLst>
          </p:nvPr>
        </p:nvGraphicFramePr>
        <p:xfrm>
          <a:off x="438150" y="457200"/>
          <a:ext cx="8315325" cy="621792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 – музеи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созданные руками педагогов, воспитанников и их родителей, становятся интерактивными, а значит близкими и понятными каждому ребенку. Постепенно ребенок понимает, что он – частица большого коллектива: детского сада, класса, школы, а затем и всей станы. Все это позволяет воспитывать в дошкольниках чувство гордости за общее дело, свою группу, детский сад, семью, малую и большую Родину.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Общественная направленность поступков постепенно становится основой воспитания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гражданских чувств и патриотизма.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Но, чтобы закрепить эту основу,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нужно постоянно пополнять опыт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участия детей в общих делах,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упражнять их в нравственных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поступках. 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4" name="Picture 2" descr="C:\Users\User\Desktop\detsad-437241-155344446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77072"/>
            <a:ext cx="3744416" cy="262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6342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8834459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800" b="0" dirty="0" smtClean="0">
                          <a:effectLst/>
                          <a:latin typeface="+mn-lt"/>
                          <a:ea typeface="Times New Roman"/>
                        </a:rPr>
                        <a:t>    Таким образом, </a:t>
                      </a:r>
                      <a:r>
                        <a:rPr lang="ru-RU" sz="2800" b="1" dirty="0" smtClean="0">
                          <a:effectLst/>
                          <a:latin typeface="+mn-lt"/>
                          <a:ea typeface="Times New Roman"/>
                        </a:rPr>
                        <a:t>музейная педагогика </a:t>
                      </a:r>
                      <a:r>
                        <a:rPr lang="ru-RU" sz="2800" b="0" dirty="0" smtClean="0">
                          <a:effectLst/>
                          <a:latin typeface="+mn-lt"/>
                          <a:ea typeface="Times New Roman"/>
                        </a:rPr>
                        <a:t>значительно расширяет возможности воспитателя в решении задач, связанных с историческим, культурологическим образованием, нравственно-патриотическим воспитанием. Она направлена на повышение внимания детей к окружающей действительности, помогает обнаруживать вокруг себя реалии музейного значения, раритеты, ценить подлинные вещи ушедших эпох, семейные реликвии. Все это делает жизнь ребенка более насыщенной и интересной, поднимает его культуру, нравственность, формирует патриотические чувства, дает ему в руки новый инструмент для познания мира.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4053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9436488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СПАСИБО ЗА ВНИМАНИЕ!</a:t>
                      </a:r>
                      <a:endParaRPr lang="ru-RU" sz="40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7473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238952"/>
              </p:ext>
            </p:extLst>
          </p:nvPr>
        </p:nvGraphicFramePr>
        <p:xfrm>
          <a:off x="179512" y="188640"/>
          <a:ext cx="8784976" cy="648072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8784976"/>
              </a:tblGrid>
              <a:tr h="6480720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Самый маленький</a:t>
                      </a:r>
                      <a:r>
                        <a:rPr lang="ru-RU" sz="2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– в Литве (д. </a:t>
                      </a:r>
                      <a:r>
                        <a:rPr lang="ru-RU" sz="2800" b="0" baseline="0" dirty="0" err="1" smtClean="0">
                          <a:solidFill>
                            <a:schemeClr val="bg1"/>
                          </a:solidFill>
                        </a:rPr>
                        <a:t>Биетай</a:t>
                      </a: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), </a:t>
                      </a: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называется «</a:t>
                      </a:r>
                      <a:r>
                        <a:rPr lang="ru-RU" sz="2400" b="0" baseline="0" dirty="0" err="1" smtClean="0">
                          <a:solidFill>
                            <a:schemeClr val="bg1"/>
                          </a:solidFill>
                        </a:rPr>
                        <a:t>Баублис</a:t>
                      </a: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», размещается в дупле старого дуба диаметром 2 м. Среди экспонатов: кости мамонта, древнее оружие, рыцарские панцири, коллекция старинных монет и библиотека из 200 книг</a:t>
                      </a:r>
                      <a:r>
                        <a:rPr lang="ru-RU" sz="2400" b="0" baseline="0" dirty="0" smtClean="0">
                          <a:solidFill>
                            <a:schemeClr val="bg2"/>
                          </a:solidFill>
                        </a:rPr>
                        <a:t>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</a:rPr>
                        <a:t>Самый старый музей </a:t>
                      </a: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мира – Британский музей в Лондоне (1753г.). Здесь представлены сокровища римской, египетской и азиатской культуры,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богатая коллекция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Художественных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2400" b="0" baseline="0" dirty="0" smtClean="0">
                          <a:solidFill>
                            <a:schemeClr val="bg1"/>
                          </a:solidFill>
                        </a:rPr>
                        <a:t> полотен</a:t>
                      </a: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1800" b="1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42" name="Picture 2" descr="C:\Users\User\Desktop\Британский-музей-Лондон-600x2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4162" y="4581128"/>
            <a:ext cx="5454327" cy="198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esktop\a35d1335def8458964601762e01864b7_2014-12-19_12-31-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51" y="1988840"/>
            <a:ext cx="3024336" cy="1729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fae60e3015f72808fa7871bc4cfc16fc_i-110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54689"/>
            <a:ext cx="2664296" cy="1998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User\Desktop\clip_image0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716831"/>
            <a:ext cx="1800200" cy="2273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296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243526"/>
              </p:ext>
            </p:extLst>
          </p:nvPr>
        </p:nvGraphicFramePr>
        <p:xfrm>
          <a:off x="438150" y="457200"/>
          <a:ext cx="8315325" cy="6248400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Единственный в мире </a:t>
                      </a:r>
                      <a:r>
                        <a:rPr lang="ru-RU" sz="2800" b="0" dirty="0" smtClean="0">
                          <a:solidFill>
                            <a:schemeClr val="bg1"/>
                          </a:solidFill>
                        </a:rPr>
                        <a:t>музей мыши, посвященный этому сказочному персонажу находится</a:t>
                      </a: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 в г. Мышкин Ярославской области.</a:t>
                      </a:r>
                      <a:r>
                        <a:rPr lang="ru-RU" sz="2800" b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endParaRPr lang="ru-RU" sz="28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ru-RU" sz="4000" b="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Char char="•"/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Самые необычные музеи: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ru-RU" sz="2800" b="1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lang="ru-RU" sz="2800" b="1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Музей школьных наказаний (Уругвай);</a:t>
                      </a:r>
                    </a:p>
                    <a:p>
                      <a:pPr marL="457200" indent="-457200" algn="l">
                        <a:buFontTx/>
                        <a:buChar char="-"/>
                      </a:pP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Музей шпаргалок (Болгария);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Музей суеверий (Углич) (Ярославская область);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Музей дошкольного воспитания(Финляндия);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Музей спичек (Швеция);</a:t>
                      </a:r>
                    </a:p>
                    <a:p>
                      <a:pPr marL="285750" indent="-285750" algn="l">
                        <a:buFontTx/>
                        <a:buChar char="-"/>
                      </a:pPr>
                      <a:r>
                        <a:rPr lang="ru-RU" sz="2800" b="0" baseline="0" dirty="0" smtClean="0">
                          <a:solidFill>
                            <a:schemeClr val="bg1"/>
                          </a:solidFill>
                        </a:rPr>
                        <a:t>Музей мусора (Южная Корея) и др.</a:t>
                      </a:r>
                      <a:endParaRPr lang="ru-RU" sz="1800" b="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266" name="Picture 2" descr="C:\Users\User\Desktop\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2873896" cy="191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esktop\дом-мыш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762157"/>
            <a:ext cx="2925848" cy="192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User\Desktop\mushi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762157"/>
            <a:ext cx="3102269" cy="1914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955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273523"/>
              </p:ext>
            </p:extLst>
          </p:nvPr>
        </p:nvGraphicFramePr>
        <p:xfrm>
          <a:off x="438150" y="457200"/>
          <a:ext cx="8315325" cy="621792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В наше время научного прогресса остро стоит вопрос о нравственно-патриотическом воспитании детей. Нравственность, традиции, любовь часто становятся лишь отвлеченными понятиями.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           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 помощь взрослым пришла довольно молодая отрасль педагогической науки –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музейная педагогика.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Именно музейная педагогика – помощник в решении воспитания культурной личности ребенка.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Слово "музей" происходит от греческого и латинского слов - храм муз, место, посвященное наукам и искусствам.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Музей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учреждение,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которое занимается собиранием,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изучением, хранением 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показом предметов и документов,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характеризующих развитие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природы и человеческого общества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7" name="Picture 3" descr="C:\Users\User\Desktop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37112"/>
            <a:ext cx="3672408" cy="225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202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032964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Активное использование музейной педагогики в образовательном процессе помогает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приобщать детей к истокам народной и национальной культуры,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способствует сохранению народных традиций, воспитанию чувства патриотизма и духовности,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учит правилам общения,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развивает творческий потенциал ребенка, т. к. музей располагает тем, что выше всякой конкуренции,  истинными ценностями.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Музей,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хранитель подлинных свидетельств прошлого,   по-прежнему остается уникальным, незаменимым проводником в мир истории и культуры, а музейная педагогика со своими методами и средствами способна усилить воздействие музея на любознательную душу ребенка. 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334254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35692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algn="just"/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музейной педагогике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важно дать детям представление о том, что процесс становления и развития окружающего мира сложен и длителен, но не менее сложен и интересен путь его познания.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Активное использование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музейной педагогики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образовательном процессе помогает приобщать детей к истокам народной и национальной культуры, способствует сохранению народных традиций, воспитанию чувства патриотизма и духовности, научит правилам общения, разовьет творческий потенциал ребенка, т. к. 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располагает тем, что выше всей конкуренции, - истинными ценностями.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C:\Users\User\Desktop\Главная-300x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898513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Krymskiy-etnograficheskiy-muze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844026"/>
            <a:ext cx="5400600" cy="201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130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6059526"/>
              </p:ext>
            </p:extLst>
          </p:nvPr>
        </p:nvGraphicFramePr>
        <p:xfrm>
          <a:off x="438150" y="457200"/>
          <a:ext cx="8315325" cy="630936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Включение музеев в образовательно-воспитательный процесс – дело не такое простое.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Педагоги, родители могут водить своих воспитанников в музей едва ли не каждый месяц, а ожидаемый результат всё не достигается – дети продолжают скучать. Дело вовсе не в частоте посещений, а в степени подготовленности ребёнка к восприятию предметного, условного музейного языка.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Задача педагогов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 том и состоит, чтобы помочь маленькому человеку в этой непростой очень важной деятельности.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Освоение окружающего мира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начинается с малого.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«путешествия» по своей комнате,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квартире, с нового взгляда на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привычные вещи. Мир обыкновенных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вещей более доступен и близок детям.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Педагогу   отводится роль проводника в этот мир. 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074" name="Picture 2" descr="C:\Users\User\Desktop\detsad-145053-14446752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64656"/>
            <a:ext cx="3436540" cy="2292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983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338166"/>
              </p:ext>
            </p:extLst>
          </p:nvPr>
        </p:nvGraphicFramePr>
        <p:xfrm>
          <a:off x="438150" y="457200"/>
          <a:ext cx="8315325" cy="6086475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315325"/>
              </a:tblGrid>
              <a:tr h="60864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На предваряющей музейное посещение образовательной деятельности в детском саду педагог должен раскрыть детям смысл такого непростого феномена, как </a:t>
                      </a:r>
                      <a:r>
                        <a:rPr lang="ru-RU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музей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познакомить со  смыслами и значениями предметов из окружающего мира как знаков культуры. В стенах музея воспитанники вместе с музейным педагогом продолжают начатый в детском саду разговор, опираясь на материал музейной экспозиции. </a:t>
                      </a:r>
                    </a:p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Широкий спектр методов музейной педагогики определяет неограниченный набор всевозможных приёмов и форм работы: </a:t>
                      </a:r>
                      <a:r>
                        <a:rPr lang="ru-RU" sz="2400" b="1" i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викторины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кроссворды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шарады,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ребусы</a:t>
                      </a: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24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командные соревнования, а также,  творческие задания, праздники, театральные постановки и т.п.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Они тесно взаимосвязаны между собой, поэтому их можно применять в разнообразных комбинациях. 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098" name="Picture 2" descr="C:\Users\User\Desktop\detsad-295566-14211435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05" y="4902662"/>
            <a:ext cx="2940744" cy="195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detsad-225141-15002774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0013" y="4902662"/>
            <a:ext cx="2612939" cy="195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IMG_789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2952" y="4899264"/>
            <a:ext cx="2880320" cy="192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876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410</TotalTime>
  <Words>1391</Words>
  <Application>Microsoft Office PowerPoint</Application>
  <PresentationFormat>Экран (4:3)</PresentationFormat>
  <Paragraphs>209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30</cp:revision>
  <dcterms:created xsi:type="dcterms:W3CDTF">2019-12-06T14:03:53Z</dcterms:created>
  <dcterms:modified xsi:type="dcterms:W3CDTF">2019-12-21T10:24:15Z</dcterms:modified>
</cp:coreProperties>
</file>