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72" r:id="rId2"/>
    <p:sldId id="256" r:id="rId3"/>
    <p:sldId id="257" r:id="rId4"/>
    <p:sldId id="261" r:id="rId5"/>
    <p:sldId id="260" r:id="rId6"/>
    <p:sldId id="258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35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7D61A57B-6E5B-4FC5-A9B2-49DE22A73965}" type="datetimeFigureOut">
              <a:rPr lang="ru-RU"/>
              <a:pPr>
                <a:defRPr/>
              </a:pPr>
              <a:t>21.12.2019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A6C5D2E1-53B6-4ED0-A359-0E93934DFB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C0C08D-388A-4F87-853B-AB9F96D14539}" type="datetimeFigureOut">
              <a:rPr lang="en-US"/>
              <a:pPr>
                <a:defRPr/>
              </a:pPr>
              <a:t>12/21/2019</a:t>
            </a:fld>
            <a:endParaRPr lang="en-US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1E535-646B-440B-91A2-54541C02FB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86462-A460-4D63-88DA-EEBAD2ED12D5}" type="datetimeFigureOut">
              <a:rPr lang="en-US"/>
              <a:pPr>
                <a:defRPr/>
              </a:pPr>
              <a:t>12/21/2019</a:t>
            </a:fld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13EEC-DB9F-4691-AF52-2A4934F25E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74637-308D-46F5-91C8-2DB0E3FFC7F3}" type="datetimeFigureOut">
              <a:rPr lang="en-US"/>
              <a:pPr>
                <a:defRPr/>
              </a:pPr>
              <a:t>12/21/2019</a:t>
            </a:fld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AA475-A2AA-42C1-B757-FA9DBEBFA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BB71C5-909D-4E94-90CF-2DC782E545E1}" type="datetimeFigureOut">
              <a:rPr lang="en-US"/>
              <a:pPr>
                <a:defRPr/>
              </a:pPr>
              <a:t>12/21/2019</a:t>
            </a:fld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9C5B6C-6017-4606-B9B2-DD76C6E104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FE4B38-2BC6-413E-9070-FACD2CAC21F6}" type="datetimeFigureOut">
              <a:rPr lang="en-US"/>
              <a:pPr>
                <a:defRPr/>
              </a:pPr>
              <a:t>12/21/2019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9B75F-8F2C-4784-BF27-7B5C6FB8F4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01A90B-25FE-417F-809F-F379118A85C5}" type="datetimeFigureOut">
              <a:rPr lang="en-US"/>
              <a:pPr>
                <a:defRPr/>
              </a:pPr>
              <a:t>12/21/2019</a:t>
            </a:fld>
            <a:endParaRPr lang="en-US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DB9F0-4ACA-4376-9F40-DCF1CF5D32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3F75C8-EE41-43F5-A42C-EB65FEBDA3AE}" type="datetimeFigureOut">
              <a:rPr lang="en-US"/>
              <a:pPr>
                <a:defRPr/>
              </a:pPr>
              <a:t>12/21/2019</a:t>
            </a:fld>
            <a:endParaRPr lang="en-US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90307-D684-4D57-AE82-83FCB42A96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75BB4-4022-4DC0-A152-79EDFD6F1E47}" type="datetimeFigureOut">
              <a:rPr lang="en-US"/>
              <a:pPr>
                <a:defRPr/>
              </a:pPr>
              <a:t>12/21/2019</a:t>
            </a:fld>
            <a:endParaRPr lang="en-US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DF281-5A65-4A72-B589-38CE8EE708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5D3F1-6ECA-4F7C-9462-4D88CF4EF575}" type="datetimeFigureOut">
              <a:rPr lang="en-US"/>
              <a:pPr>
                <a:defRPr/>
              </a:pPr>
              <a:t>12/21/2019</a:t>
            </a:fld>
            <a:endParaRPr lang="en-US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EDFB9-5592-40D2-B2A6-4506F1C922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2A5B02-D56E-4C06-BD8B-34B0627025B5}" type="datetimeFigureOut">
              <a:rPr lang="en-US"/>
              <a:pPr>
                <a:defRPr/>
              </a:pPr>
              <a:t>12/21/2019</a:t>
            </a:fld>
            <a:endParaRPr lang="en-US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10F01-6AFA-4D39-BC9D-EE0C021E8E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D8D9A7-AB21-418F-A6C9-01CA9E6CD677}" type="datetimeFigureOut">
              <a:rPr lang="en-US"/>
              <a:pPr>
                <a:defRPr/>
              </a:pPr>
              <a:t>12/21/2019</a:t>
            </a:fld>
            <a:endParaRPr lang="en-US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243DDB-749E-497C-BEE4-D5B2151616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A2CEB1D-09E5-41D6-BF5F-105F04D41A0B}" type="datetimeFigureOut">
              <a:rPr lang="en-US"/>
              <a:pPr>
                <a:defRPr/>
              </a:pPr>
              <a:t>12/21/2019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D2FFEDB-B305-433A-92BE-398A96C0BE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89" r:id="rId2"/>
    <p:sldLayoutId id="2147483698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9" r:id="rId9"/>
    <p:sldLayoutId id="2147483695" r:id="rId10"/>
    <p:sldLayoutId id="214748369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00ADDC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\\fileserver\groups\13.43.21\&#1050;&#1080;&#1088;&#1087;&#1080;&#1083;&#1105;&#1074;&#1072;%20&#1045;&#1083;&#1077;&#1085;&#1072;%20&#1040;&#1083;&#1077;&#1082;&#1089;&#1072;&#1085;&#1076;&#1088;&#1086;&#1074;&#1085;&#1072;\&#1042;&#1067;&#1055;&#1059;&#1057;&#1050;&#1053;&#1040;&#1071;%20&#1055;&#1040;&#1055;&#1050;&#1040;\009%20F.Goya%20-%20I%20call%20to%20say%20i%20love%20you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552700"/>
            <a:ext cx="8229600" cy="12954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5400" dirty="0" smtClean="0"/>
              <a:t>Олимпийское движение. Зимние </a:t>
            </a:r>
            <a:r>
              <a:rPr lang="ru-RU" sz="5400" dirty="0" smtClean="0"/>
              <a:t>Олимпийские игры в Сочи</a:t>
            </a:r>
            <a:endParaRPr lang="ru-RU" sz="5400" dirty="0"/>
          </a:p>
        </p:txBody>
      </p:sp>
      <p:pic>
        <p:nvPicPr>
          <p:cNvPr id="4" name="009 F.Goya - I call to say i love yo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10200" y="4148435"/>
            <a:ext cx="342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</a:rPr>
              <a:t>Подготовила:</a:t>
            </a:r>
          </a:p>
          <a:p>
            <a:r>
              <a:rPr lang="ru-RU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в</a:t>
            </a:r>
            <a:r>
              <a:rPr lang="ru-RU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оспитатель высшей категории ТЮПАКОВА А.Ю.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86150" y="6019800"/>
            <a:ext cx="304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accent3">
                    <a:lumMod val="75000"/>
                  </a:schemeClr>
                </a:solidFill>
              </a:rPr>
              <a:t>Санкт-Петербург</a:t>
            </a:r>
          </a:p>
          <a:p>
            <a:pPr algn="ctr"/>
            <a:r>
              <a:rPr lang="ru-RU" sz="1600" smtClean="0">
                <a:solidFill>
                  <a:schemeClr val="accent3">
                    <a:lumMod val="75000"/>
                  </a:schemeClr>
                </a:solidFill>
              </a:rPr>
              <a:t>2014</a:t>
            </a:r>
            <a:endParaRPr lang="ru-RU" sz="1600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Box 3"/>
          <p:cNvSpPr txBox="1">
            <a:spLocks noChangeArrowheads="1"/>
          </p:cNvSpPr>
          <p:nvPr/>
        </p:nvSpPr>
        <p:spPr bwMode="auto">
          <a:xfrm>
            <a:off x="1295400" y="304800"/>
            <a:ext cx="6934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solidFill>
                  <a:srgbClr val="002060"/>
                </a:solidFill>
              </a:rPr>
              <a:t>Прыжки с трамплина</a:t>
            </a:r>
          </a:p>
        </p:txBody>
      </p:sp>
      <p:pic>
        <p:nvPicPr>
          <p:cNvPr id="15363" name="Объект 4" descr="Рисунок3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3574" t="4024" r="6285" b="9598"/>
          <a:stretch>
            <a:fillRect/>
          </a:stretch>
        </p:blipFill>
        <p:spPr>
          <a:xfrm>
            <a:off x="762000" y="1447800"/>
            <a:ext cx="7772400" cy="5257800"/>
          </a:xfrm>
        </p:spPr>
      </p:pic>
      <p:sp>
        <p:nvSpPr>
          <p:cNvPr id="15364" name="Прямоугольник 3"/>
          <p:cNvSpPr>
            <a:spLocks noChangeArrowheads="1"/>
          </p:cNvSpPr>
          <p:nvPr/>
        </p:nvSpPr>
        <p:spPr bwMode="auto">
          <a:xfrm>
            <a:off x="381000" y="838200"/>
            <a:ext cx="8458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/>
              <a:t> </a:t>
            </a:r>
            <a:r>
              <a:rPr lang="ru-RU" b="1" dirty="0" smtClean="0"/>
              <a:t>Вид </a:t>
            </a:r>
            <a:r>
              <a:rPr lang="ru-RU" b="1" dirty="0"/>
              <a:t>спорта, включающий прыжки на лыжах со специально оборудованных трамплинов.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3"/>
          <p:cNvSpPr txBox="1">
            <a:spLocks noChangeArrowheads="1"/>
          </p:cNvSpPr>
          <p:nvPr/>
        </p:nvSpPr>
        <p:spPr bwMode="auto">
          <a:xfrm>
            <a:off x="1219200" y="0"/>
            <a:ext cx="6858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solidFill>
                  <a:srgbClr val="002060"/>
                </a:solidFill>
              </a:rPr>
              <a:t>Сноубординг</a:t>
            </a:r>
          </a:p>
        </p:txBody>
      </p:sp>
      <p:pic>
        <p:nvPicPr>
          <p:cNvPr id="16387" name="Picture 2" descr="http://www.oreninform.ru/upload/iblock/589/01.06%20avgvfvhlllfqbidcbvxgjmer%2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95400"/>
            <a:ext cx="8378825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Box 3"/>
          <p:cNvSpPr txBox="1">
            <a:spLocks noChangeArrowheads="1"/>
          </p:cNvSpPr>
          <p:nvPr/>
        </p:nvSpPr>
        <p:spPr bwMode="auto">
          <a:xfrm>
            <a:off x="457200" y="685800"/>
            <a:ext cx="838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Спуск на сноуборде с горы, а также выполнение  различных трюков во время спуска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3"/>
          <p:cNvSpPr txBox="1">
            <a:spLocks noChangeArrowheads="1"/>
          </p:cNvSpPr>
          <p:nvPr/>
        </p:nvSpPr>
        <p:spPr bwMode="auto">
          <a:xfrm>
            <a:off x="838200" y="0"/>
            <a:ext cx="75438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solidFill>
                  <a:srgbClr val="002060"/>
                </a:solidFill>
              </a:rPr>
              <a:t>Санный спорт</a:t>
            </a:r>
          </a:p>
        </p:txBody>
      </p:sp>
      <p:pic>
        <p:nvPicPr>
          <p:cNvPr id="17411" name="Picture 2" descr="http://e08595.medialib.glogster.com/media/f9/f9cfec8048be0897190be3122ecd786afc1fbf605fa0bc402eeba65d1ca9b3d7/olympics-lu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0"/>
            <a:ext cx="8382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TextBox 3"/>
          <p:cNvSpPr txBox="1">
            <a:spLocks noChangeArrowheads="1"/>
          </p:cNvSpPr>
          <p:nvPr/>
        </p:nvSpPr>
        <p:spPr bwMode="auto">
          <a:xfrm>
            <a:off x="457200" y="762000"/>
            <a:ext cx="8229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Вид соревнования на котором спортсмены соревнуются в катании на санях с горы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Box 3"/>
          <p:cNvSpPr txBox="1">
            <a:spLocks noChangeArrowheads="1"/>
          </p:cNvSpPr>
          <p:nvPr/>
        </p:nvSpPr>
        <p:spPr bwMode="auto">
          <a:xfrm>
            <a:off x="1344613" y="201613"/>
            <a:ext cx="640080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solidFill>
                  <a:srgbClr val="002060"/>
                </a:solidFill>
              </a:rPr>
              <a:t>Бобслей</a:t>
            </a:r>
          </a:p>
        </p:txBody>
      </p:sp>
      <p:pic>
        <p:nvPicPr>
          <p:cNvPr id="18435" name="Picture 2" descr="http://www.meyermartinteam.com/assets/uploads/photos/bobsled-source_ck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93850"/>
            <a:ext cx="6858000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Прямоугольник 3"/>
          <p:cNvSpPr>
            <a:spLocks noChangeArrowheads="1"/>
          </p:cNvSpPr>
          <p:nvPr/>
        </p:nvSpPr>
        <p:spPr bwMode="auto">
          <a:xfrm>
            <a:off x="685800" y="990600"/>
            <a:ext cx="7543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 </a:t>
            </a:r>
            <a:r>
              <a:rPr lang="ru-RU" b="1"/>
              <a:t>Вид спорта представляющий собой спуск с горы на санях </a:t>
            </a:r>
            <a:r>
              <a:rPr lang="ru-RU"/>
              <a:t>-</a:t>
            </a:r>
            <a:r>
              <a:rPr lang="ru-RU" b="1">
                <a:solidFill>
                  <a:srgbClr val="002060"/>
                </a:solidFill>
              </a:rPr>
              <a:t> бобах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3"/>
          <p:cNvSpPr txBox="1">
            <a:spLocks noChangeArrowheads="1"/>
          </p:cNvSpPr>
          <p:nvPr/>
        </p:nvSpPr>
        <p:spPr bwMode="auto">
          <a:xfrm>
            <a:off x="1447800" y="228600"/>
            <a:ext cx="6629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solidFill>
                  <a:srgbClr val="002060"/>
                </a:solidFill>
              </a:rPr>
              <a:t>Конькобежный спорт</a:t>
            </a:r>
          </a:p>
        </p:txBody>
      </p:sp>
      <p:pic>
        <p:nvPicPr>
          <p:cNvPr id="19459" name="Picture 2" descr="http://www.tverlife.ru/img/news/41381/189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752600"/>
            <a:ext cx="73152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Прямоугольник 3"/>
          <p:cNvSpPr>
            <a:spLocks noChangeArrowheads="1"/>
          </p:cNvSpPr>
          <p:nvPr/>
        </p:nvSpPr>
        <p:spPr bwMode="auto">
          <a:xfrm>
            <a:off x="304800" y="838200"/>
            <a:ext cx="8305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/>
              <a:t>Вид спорта в котором необходимо как можно быстрее на коньках преодолевать дистанцию на ледовом стадионе по замкнутому кругу и обогнать соперника.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3"/>
          <p:cNvSpPr txBox="1">
            <a:spLocks noChangeArrowheads="1"/>
          </p:cNvSpPr>
          <p:nvPr/>
        </p:nvSpPr>
        <p:spPr bwMode="auto">
          <a:xfrm>
            <a:off x="838200" y="228600"/>
            <a:ext cx="75438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dirty="0">
                <a:solidFill>
                  <a:srgbClr val="002060"/>
                </a:solidFill>
              </a:rPr>
              <a:t>Фигурное </a:t>
            </a:r>
            <a:r>
              <a:rPr lang="ru-RU" sz="4400" dirty="0" smtClean="0">
                <a:solidFill>
                  <a:srgbClr val="002060"/>
                </a:solidFill>
              </a:rPr>
              <a:t>катание</a:t>
            </a:r>
          </a:p>
          <a:p>
            <a:pPr algn="ctr"/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20483" name="Picture 2" descr="http://zamolxismd.org/m/www.torrentsmd.com/imagestorage/1261921_d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110625"/>
            <a:ext cx="7504113" cy="544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3"/>
          <p:cNvSpPr txBox="1">
            <a:spLocks noChangeArrowheads="1"/>
          </p:cNvSpPr>
          <p:nvPr/>
        </p:nvSpPr>
        <p:spPr bwMode="auto">
          <a:xfrm>
            <a:off x="1600200" y="0"/>
            <a:ext cx="62484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rgbClr val="002060"/>
                </a:solidFill>
              </a:rPr>
              <a:t>Хоккей</a:t>
            </a:r>
          </a:p>
        </p:txBody>
      </p:sp>
      <p:pic>
        <p:nvPicPr>
          <p:cNvPr id="21507" name="Picture 2" descr="http://sfw.so/uploads/posts/2010-02/1266879064_1772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301750"/>
            <a:ext cx="8001000" cy="555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Прямоугольник 3"/>
          <p:cNvSpPr>
            <a:spLocks noChangeArrowheads="1"/>
          </p:cNvSpPr>
          <p:nvPr/>
        </p:nvSpPr>
        <p:spPr bwMode="auto">
          <a:xfrm>
            <a:off x="228600" y="609600"/>
            <a:ext cx="90678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/>
              <a:t>Вид спорта, в котором две команды стараются поразить  шайбой цель — ворота противника, используя клюшки.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533400" y="1981200"/>
            <a:ext cx="8229600" cy="14478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  <a:p>
            <a:pPr algn="ctr" eaLnBrk="1" hangingPunct="1">
              <a:buFont typeface="Wingdings 2" pitchFamily="18" charset="2"/>
              <a:buNone/>
            </a:pPr>
            <a:r>
              <a:rPr lang="ru-RU" sz="5400" dirty="0" smtClean="0">
                <a:solidFill>
                  <a:srgbClr val="002060"/>
                </a:solidFill>
              </a:rPr>
              <a:t>Вперед к победе!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1752600"/>
            <a:ext cx="3140242" cy="23865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turizm.a42.ru/img/dirs/6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Прямоугольник 2"/>
          <p:cNvSpPr>
            <a:spLocks noChangeArrowheads="1"/>
          </p:cNvSpPr>
          <p:nvPr/>
        </p:nvSpPr>
        <p:spPr bwMode="auto">
          <a:xfrm>
            <a:off x="0" y="0"/>
            <a:ext cx="8763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dirty="0">
                <a:solidFill>
                  <a:srgbClr val="C00000"/>
                </a:solidFill>
              </a:rPr>
              <a:t>Олимпийские игры</a:t>
            </a:r>
            <a:r>
              <a:rPr lang="ru-RU" b="1" i="1" dirty="0">
                <a:solidFill>
                  <a:schemeClr val="bg1"/>
                </a:solidFill>
              </a:rPr>
              <a:t>,</a:t>
            </a:r>
            <a:r>
              <a:rPr lang="en-US" b="1" i="1" dirty="0">
                <a:solidFill>
                  <a:schemeClr val="bg1"/>
                </a:solidFill>
              </a:rPr>
              <a:t> </a:t>
            </a:r>
            <a:r>
              <a:rPr lang="ru-RU" b="1" i="1" dirty="0">
                <a:solidFill>
                  <a:schemeClr val="bg1"/>
                </a:solidFill>
              </a:rPr>
              <a:t>или </a:t>
            </a:r>
            <a:r>
              <a:rPr lang="ru-RU" b="1" i="1" dirty="0">
                <a:solidFill>
                  <a:srgbClr val="C00000"/>
                </a:solidFill>
              </a:rPr>
              <a:t> Олимпиада </a:t>
            </a:r>
            <a:r>
              <a:rPr lang="ru-RU" b="1" i="1" dirty="0">
                <a:solidFill>
                  <a:schemeClr val="bg1"/>
                </a:solidFill>
              </a:rPr>
              <a:t>— самые крупные спортивные соревнования, которые проводятся каждые четыре года. Традиция проводить спортивные состязания зародилась в </a:t>
            </a:r>
            <a:r>
              <a:rPr lang="ru-RU" b="1" i="1" dirty="0">
                <a:solidFill>
                  <a:srgbClr val="C00000"/>
                </a:solidFill>
              </a:rPr>
              <a:t>Древней Греции.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http://forum.awd.ru/gallery/images/upload/433/cb9/433cb9efe40b19f68a29b6ba7060a3e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1143000"/>
            <a:ext cx="73914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Прямоугольник 2"/>
          <p:cNvSpPr>
            <a:spLocks noChangeArrowheads="1"/>
          </p:cNvSpPr>
          <p:nvPr/>
        </p:nvSpPr>
        <p:spPr bwMode="auto">
          <a:xfrm>
            <a:off x="228600" y="381000"/>
            <a:ext cx="8229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i="1"/>
              <a:t>Олимпийский огонь зажигают в Греции. </a:t>
            </a:r>
            <a:endParaRPr lang="ru-RU" sz="28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2"/>
          <p:cNvSpPr>
            <a:spLocks noChangeArrowheads="1"/>
          </p:cNvSpPr>
          <p:nvPr/>
        </p:nvSpPr>
        <p:spPr bwMode="auto">
          <a:xfrm>
            <a:off x="228600" y="1371600"/>
            <a:ext cx="32004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/>
              <a:t>Огонь на факеле передаётся от спортсмена  к спортсмену во многодневной  </a:t>
            </a:r>
            <a:r>
              <a:rPr lang="ru-RU" sz="2400" b="1" i="1" dirty="0" smtClean="0"/>
              <a:t>эстафете, </a:t>
            </a:r>
            <a:r>
              <a:rPr lang="ru-RU" sz="2400" b="1" i="1" dirty="0"/>
              <a:t>которая проходит по всем 5 континентам Земли. </a:t>
            </a:r>
            <a:endParaRPr lang="ru-RU" sz="2400" b="1" dirty="0"/>
          </a:p>
        </p:txBody>
      </p:sp>
      <p:pic>
        <p:nvPicPr>
          <p:cNvPr id="8195" name="Picture 4" descr="http://img02.rl0.ru/pgc/432x288/525b6df7-9b2c-47af-9b2c-47a06b582396.photo.0.jpg"/>
          <p:cNvPicPr>
            <a:picLocks noChangeAspect="1" noChangeArrowheads="1"/>
          </p:cNvPicPr>
          <p:nvPr/>
        </p:nvPicPr>
        <p:blipFill>
          <a:blip r:embed="rId2" cstate="print"/>
          <a:srcRect l="16667" r="29630"/>
          <a:stretch>
            <a:fillRect/>
          </a:stretch>
        </p:blipFill>
        <p:spPr bwMode="auto">
          <a:xfrm>
            <a:off x="3657600" y="228600"/>
            <a:ext cx="52578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sportas.info/images/news/1322513340_ov_degl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5" y="0"/>
            <a:ext cx="9140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Прямоугольник 2"/>
          <p:cNvSpPr>
            <a:spLocks noChangeArrowheads="1"/>
          </p:cNvSpPr>
          <p:nvPr/>
        </p:nvSpPr>
        <p:spPr bwMode="auto">
          <a:xfrm>
            <a:off x="228600" y="0"/>
            <a:ext cx="8915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Пламя олимпийского костра - символизирует начало игр. </a:t>
            </a:r>
            <a:endParaRPr lang="ru-RU" sz="2400" b="1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mousosh118.ru/wp-content/uploads/2013/09/2tTwOVBtqGs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2019300"/>
            <a:ext cx="8610600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TextBox 4"/>
          <p:cNvSpPr txBox="1">
            <a:spLocks noChangeArrowheads="1"/>
          </p:cNvSpPr>
          <p:nvPr/>
        </p:nvSpPr>
        <p:spPr bwMode="auto">
          <a:xfrm>
            <a:off x="457200" y="1600200"/>
            <a:ext cx="2286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/>
              <a:t>Европа</a:t>
            </a:r>
          </a:p>
        </p:txBody>
      </p:sp>
      <p:sp>
        <p:nvSpPr>
          <p:cNvPr id="10244" name="TextBox 5"/>
          <p:cNvSpPr txBox="1">
            <a:spLocks noChangeArrowheads="1"/>
          </p:cNvSpPr>
          <p:nvPr/>
        </p:nvSpPr>
        <p:spPr bwMode="auto">
          <a:xfrm>
            <a:off x="2209800" y="6334125"/>
            <a:ext cx="1676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/>
              <a:t>Азия</a:t>
            </a:r>
          </a:p>
        </p:txBody>
      </p:sp>
      <p:sp>
        <p:nvSpPr>
          <p:cNvPr id="10245" name="TextBox 6"/>
          <p:cNvSpPr txBox="1">
            <a:spLocks noChangeArrowheads="1"/>
          </p:cNvSpPr>
          <p:nvPr/>
        </p:nvSpPr>
        <p:spPr bwMode="auto">
          <a:xfrm>
            <a:off x="3886200" y="1600200"/>
            <a:ext cx="1600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/>
              <a:t>Африка</a:t>
            </a:r>
          </a:p>
        </p:txBody>
      </p:sp>
      <p:sp>
        <p:nvSpPr>
          <p:cNvPr id="10246" name="TextBox 7"/>
          <p:cNvSpPr txBox="1">
            <a:spLocks noChangeArrowheads="1"/>
          </p:cNvSpPr>
          <p:nvPr/>
        </p:nvSpPr>
        <p:spPr bwMode="auto">
          <a:xfrm>
            <a:off x="5181600" y="6334125"/>
            <a:ext cx="2133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/>
              <a:t>Австралия</a:t>
            </a:r>
          </a:p>
        </p:txBody>
      </p:sp>
      <p:sp>
        <p:nvSpPr>
          <p:cNvPr id="10247" name="TextBox 8"/>
          <p:cNvSpPr txBox="1">
            <a:spLocks noChangeArrowheads="1"/>
          </p:cNvSpPr>
          <p:nvPr/>
        </p:nvSpPr>
        <p:spPr bwMode="auto">
          <a:xfrm>
            <a:off x="6934200" y="1600200"/>
            <a:ext cx="1676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/>
              <a:t>Америка</a:t>
            </a:r>
          </a:p>
        </p:txBody>
      </p:sp>
      <p:sp>
        <p:nvSpPr>
          <p:cNvPr id="10248" name="Прямоугольник 7"/>
          <p:cNvSpPr>
            <a:spLocks noChangeArrowheads="1"/>
          </p:cNvSpPr>
          <p:nvPr/>
        </p:nvSpPr>
        <p:spPr bwMode="auto">
          <a:xfrm>
            <a:off x="3048000" y="0"/>
            <a:ext cx="44958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Пять колец, пять кругов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Знак пяти материков.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Знак, который означает</a:t>
            </a:r>
          </a:p>
          <a:p>
            <a:r>
              <a:rPr lang="ru-RU" b="1" dirty="0">
                <a:solidFill>
                  <a:srgbClr val="002060"/>
                </a:solidFill>
              </a:rPr>
              <a:t> То, что спорт наш общий друг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Все народы приглашает,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b="1" dirty="0">
                <a:solidFill>
                  <a:srgbClr val="002060"/>
                </a:solidFill>
              </a:rPr>
              <a:t>Во всемирный – мирный круг.</a:t>
            </a:r>
            <a:br>
              <a:rPr lang="ru-RU" b="1" dirty="0">
                <a:solidFill>
                  <a:srgbClr val="002060"/>
                </a:solidFill>
              </a:rPr>
            </a:br>
            <a:r>
              <a:rPr lang="ru-RU" dirty="0"/>
              <a:t>                                  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02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zhlife.ru/uploads/posts/2011-02/1298893009_3talism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0"/>
            <a:ext cx="8763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676400" y="609600"/>
            <a:ext cx="5867400" cy="4619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ДЕВИЗ - «Бы</a:t>
            </a:r>
            <a:r>
              <a:rPr lang="ru-RU" sz="2400" dirty="0">
                <a:solidFill>
                  <a:srgbClr val="FF0000"/>
                </a:solidFill>
              </a:rPr>
              <a:t>с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трее, выше, сильнее!»</a:t>
            </a:r>
          </a:p>
        </p:txBody>
      </p:sp>
      <p:sp>
        <p:nvSpPr>
          <p:cNvPr id="12292" name="TextBox 3"/>
          <p:cNvSpPr txBox="1">
            <a:spLocks noChangeArrowheads="1"/>
          </p:cNvSpPr>
          <p:nvPr/>
        </p:nvSpPr>
        <p:spPr bwMode="auto">
          <a:xfrm>
            <a:off x="381000" y="0"/>
            <a:ext cx="8382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2060"/>
                </a:solidFill>
              </a:rPr>
              <a:t>Талисманы Зимних олимпийских игр в Сочи</a:t>
            </a:r>
          </a:p>
        </p:txBody>
      </p:sp>
      <p:sp>
        <p:nvSpPr>
          <p:cNvPr id="12293" name="TextBox 5"/>
          <p:cNvSpPr txBox="1">
            <a:spLocks noChangeArrowheads="1"/>
          </p:cNvSpPr>
          <p:nvPr/>
        </p:nvSpPr>
        <p:spPr bwMode="auto">
          <a:xfrm>
            <a:off x="0" y="1524000"/>
            <a:ext cx="1295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2294" name="TextBox 6"/>
          <p:cNvSpPr txBox="1">
            <a:spLocks noChangeArrowheads="1"/>
          </p:cNvSpPr>
          <p:nvPr/>
        </p:nvSpPr>
        <p:spPr bwMode="auto">
          <a:xfrm>
            <a:off x="3048000" y="1600200"/>
            <a:ext cx="1295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2295" name="TextBox 7"/>
          <p:cNvSpPr txBox="1">
            <a:spLocks noChangeArrowheads="1"/>
          </p:cNvSpPr>
          <p:nvPr/>
        </p:nvSpPr>
        <p:spPr bwMode="auto">
          <a:xfrm>
            <a:off x="3276600" y="1676400"/>
            <a:ext cx="1295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2296" name="TextBox 8"/>
          <p:cNvSpPr txBox="1">
            <a:spLocks noChangeArrowheads="1"/>
          </p:cNvSpPr>
          <p:nvPr/>
        </p:nvSpPr>
        <p:spPr bwMode="auto">
          <a:xfrm>
            <a:off x="304800" y="1143000"/>
            <a:ext cx="1295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Зайка</a:t>
            </a:r>
          </a:p>
        </p:txBody>
      </p:sp>
      <p:sp>
        <p:nvSpPr>
          <p:cNvPr id="12297" name="TextBox 9"/>
          <p:cNvSpPr txBox="1">
            <a:spLocks noChangeArrowheads="1"/>
          </p:cNvSpPr>
          <p:nvPr/>
        </p:nvSpPr>
        <p:spPr bwMode="auto">
          <a:xfrm>
            <a:off x="3200400" y="1219200"/>
            <a:ext cx="152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Леопард</a:t>
            </a:r>
          </a:p>
        </p:txBody>
      </p:sp>
      <p:sp>
        <p:nvSpPr>
          <p:cNvPr id="12298" name="TextBox 10"/>
          <p:cNvSpPr txBox="1">
            <a:spLocks noChangeArrowheads="1"/>
          </p:cNvSpPr>
          <p:nvPr/>
        </p:nvSpPr>
        <p:spPr bwMode="auto">
          <a:xfrm>
            <a:off x="6096000" y="1219200"/>
            <a:ext cx="1676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Медведь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Box 4"/>
          <p:cNvSpPr txBox="1">
            <a:spLocks noChangeArrowheads="1"/>
          </p:cNvSpPr>
          <p:nvPr/>
        </p:nvSpPr>
        <p:spPr bwMode="auto">
          <a:xfrm>
            <a:off x="1066800" y="0"/>
            <a:ext cx="7086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>
                <a:solidFill>
                  <a:srgbClr val="002060"/>
                </a:solidFill>
              </a:rPr>
              <a:t>Биатлон</a:t>
            </a:r>
          </a:p>
        </p:txBody>
      </p:sp>
      <p:pic>
        <p:nvPicPr>
          <p:cNvPr id="32772" name="Picture 4" descr="http://colonystudios.com/wp-content/uploads/2012/11/22_Glavniii_sait_2119_0_281f9_f691be8b_XL.jpeg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371600"/>
            <a:ext cx="80772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Прямоугольник 4"/>
          <p:cNvSpPr>
            <a:spLocks noChangeArrowheads="1"/>
          </p:cNvSpPr>
          <p:nvPr/>
        </p:nvSpPr>
        <p:spPr bwMode="auto">
          <a:xfrm>
            <a:off x="228600" y="685800"/>
            <a:ext cx="8610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/>
              <a:t> зимний вид спорта, соединяющий в себе лыжную гонку и стрельбу из винтовки.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3"/>
          <p:cNvSpPr txBox="1">
            <a:spLocks noChangeArrowheads="1"/>
          </p:cNvSpPr>
          <p:nvPr/>
        </p:nvSpPr>
        <p:spPr bwMode="auto">
          <a:xfrm>
            <a:off x="1219200" y="228600"/>
            <a:ext cx="6934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002060"/>
                </a:solidFill>
              </a:rPr>
              <a:t>Лыжные гонки</a:t>
            </a:r>
          </a:p>
        </p:txBody>
      </p:sp>
      <p:pic>
        <p:nvPicPr>
          <p:cNvPr id="14339" name="Picture 2" descr="http://olimpblog.ru/Portals/olimpblog/0,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066800"/>
            <a:ext cx="799465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ppt/theme/themeOverride2.xml><?xml version="1.0" encoding="utf-8"?>
<a:themeOverride xmlns:a="http://schemas.openxmlformats.org/drawingml/2006/main">
  <a:clrScheme name="Метро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186</TotalTime>
  <Words>169</Words>
  <Application>Microsoft Office PowerPoint</Application>
  <PresentationFormat>Экран (4:3)</PresentationFormat>
  <Paragraphs>42</Paragraphs>
  <Slides>17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Constantia</vt:lpstr>
      <vt:lpstr>Wingdings 2</vt:lpstr>
      <vt:lpstr>Поток</vt:lpstr>
      <vt:lpstr>Олимпийское движение. Зимние Олимпийские игры в Сочи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Пользователь Windows</cp:lastModifiedBy>
  <cp:revision>30</cp:revision>
  <dcterms:created xsi:type="dcterms:W3CDTF">2013-12-08T17:02:17Z</dcterms:created>
  <dcterms:modified xsi:type="dcterms:W3CDTF">2019-12-21T18:32:32Z</dcterms:modified>
</cp:coreProperties>
</file>