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7" r:id="rId2"/>
    <p:sldId id="256" r:id="rId3"/>
    <p:sldId id="257" r:id="rId4"/>
    <p:sldId id="258" r:id="rId5"/>
    <p:sldId id="259" r:id="rId6"/>
    <p:sldId id="260" r:id="rId7"/>
    <p:sldId id="261" r:id="rId8"/>
    <p:sldId id="262" r:id="rId9"/>
    <p:sldId id="263" r:id="rId10"/>
    <p:sldId id="264" r:id="rId11"/>
    <p:sldId id="265" r:id="rId12"/>
    <p:sldId id="278" r:id="rId13"/>
    <p:sldId id="266" r:id="rId14"/>
    <p:sldId id="279" r:id="rId15"/>
    <p:sldId id="267" r:id="rId16"/>
    <p:sldId id="268" r:id="rId17"/>
    <p:sldId id="280" r:id="rId18"/>
    <p:sldId id="281" r:id="rId19"/>
    <p:sldId id="269" r:id="rId20"/>
    <p:sldId id="270" r:id="rId21"/>
    <p:sldId id="282" r:id="rId22"/>
    <p:sldId id="283" r:id="rId23"/>
    <p:sldId id="284" r:id="rId24"/>
    <p:sldId id="271" r:id="rId25"/>
    <p:sldId id="272" r:id="rId26"/>
    <p:sldId id="285" r:id="rId27"/>
    <p:sldId id="273" r:id="rId28"/>
    <p:sldId id="286" r:id="rId29"/>
    <p:sldId id="274" r:id="rId30"/>
    <p:sldId id="275" r:id="rId31"/>
    <p:sldId id="276" r:id="rId3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ACC4D929-C5C2-47C5-BC23-020143D6ABE5}" type="datetimeFigureOut">
              <a:rPr lang="ru-RU" smtClean="0"/>
              <a:pPr/>
              <a:t>05.12.2016</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4D0F953D-D9BA-4645-9333-01F35BE294DD}"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CC4D929-C5C2-47C5-BC23-020143D6ABE5}" type="datetimeFigureOut">
              <a:rPr lang="ru-RU" smtClean="0"/>
              <a:pPr/>
              <a:t>05.12.2016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D0F953D-D9BA-4645-9333-01F35BE294DD}"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ACC4D929-C5C2-47C5-BC23-020143D6ABE5}" type="datetimeFigureOut">
              <a:rPr lang="ru-RU" smtClean="0"/>
              <a:pPr/>
              <a:t>05.12.2016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D0F953D-D9BA-4645-9333-01F35BE294DD}"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ACC4D929-C5C2-47C5-BC23-020143D6ABE5}" type="datetimeFigureOut">
              <a:rPr lang="ru-RU" smtClean="0"/>
              <a:pPr/>
              <a:t>05.12.2016</a:t>
            </a:fld>
            <a:endParaRPr lang="ru-RU"/>
          </a:p>
        </p:txBody>
      </p:sp>
      <p:sp>
        <p:nvSpPr>
          <p:cNvPr id="9" name="Номер слайда 8"/>
          <p:cNvSpPr>
            <a:spLocks noGrp="1"/>
          </p:cNvSpPr>
          <p:nvPr>
            <p:ph type="sldNum" sz="quarter" idx="15"/>
          </p:nvPr>
        </p:nvSpPr>
        <p:spPr/>
        <p:txBody>
          <a:bodyPr rtlCol="0"/>
          <a:lstStyle/>
          <a:p>
            <a:fld id="{4D0F953D-D9BA-4645-9333-01F35BE294DD}"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ACC4D929-C5C2-47C5-BC23-020143D6ABE5}" type="datetimeFigureOut">
              <a:rPr lang="ru-RU" smtClean="0"/>
              <a:pPr/>
              <a:t>05.12.2016</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4D0F953D-D9BA-4645-9333-01F35BE294DD}"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ACC4D929-C5C2-47C5-BC23-020143D6ABE5}" type="datetimeFigureOut">
              <a:rPr lang="ru-RU" smtClean="0"/>
              <a:pPr/>
              <a:t>05.12.2016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D0F953D-D9BA-4645-9333-01F35BE294DD}" type="slidenum">
              <a:rPr lang="ru-RU" smtClean="0"/>
              <a:pPr/>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ACC4D929-C5C2-47C5-BC23-020143D6ABE5}" type="datetimeFigureOut">
              <a:rPr lang="ru-RU" smtClean="0"/>
              <a:pPr/>
              <a:t>05.12.2016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D0F953D-D9BA-4645-9333-01F35BE294DD}" type="slidenum">
              <a:rPr lang="ru-RU" smtClean="0"/>
              <a:pPr/>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ACC4D929-C5C2-47C5-BC23-020143D6ABE5}" type="datetimeFigureOut">
              <a:rPr lang="ru-RU" smtClean="0"/>
              <a:pPr/>
              <a:t>05.12.2016</a:t>
            </a:fld>
            <a:endParaRPr lang="ru-RU"/>
          </a:p>
        </p:txBody>
      </p:sp>
      <p:sp>
        <p:nvSpPr>
          <p:cNvPr id="7" name="Номер слайда 6"/>
          <p:cNvSpPr>
            <a:spLocks noGrp="1"/>
          </p:cNvSpPr>
          <p:nvPr>
            <p:ph type="sldNum" sz="quarter" idx="11"/>
          </p:nvPr>
        </p:nvSpPr>
        <p:spPr/>
        <p:txBody>
          <a:bodyPr rtlCol="0"/>
          <a:lstStyle/>
          <a:p>
            <a:fld id="{4D0F953D-D9BA-4645-9333-01F35BE294DD}"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CC4D929-C5C2-47C5-BC23-020143D6ABE5}" type="datetimeFigureOut">
              <a:rPr lang="ru-RU" smtClean="0"/>
              <a:pPr/>
              <a:t>05.12.2016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D0F953D-D9BA-4645-9333-01F35BE294DD}"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ACC4D929-C5C2-47C5-BC23-020143D6ABE5}" type="datetimeFigureOut">
              <a:rPr lang="ru-RU" smtClean="0"/>
              <a:pPr/>
              <a:t>05.12.2016</a:t>
            </a:fld>
            <a:endParaRPr lang="ru-RU"/>
          </a:p>
        </p:txBody>
      </p:sp>
      <p:sp>
        <p:nvSpPr>
          <p:cNvPr id="22" name="Номер слайда 21"/>
          <p:cNvSpPr>
            <a:spLocks noGrp="1"/>
          </p:cNvSpPr>
          <p:nvPr>
            <p:ph type="sldNum" sz="quarter" idx="15"/>
          </p:nvPr>
        </p:nvSpPr>
        <p:spPr/>
        <p:txBody>
          <a:bodyPr rtlCol="0"/>
          <a:lstStyle/>
          <a:p>
            <a:fld id="{4D0F953D-D9BA-4645-9333-01F35BE294DD}"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ACC4D929-C5C2-47C5-BC23-020143D6ABE5}" type="datetimeFigureOut">
              <a:rPr lang="ru-RU" smtClean="0"/>
              <a:pPr/>
              <a:t>05.12.2016</a:t>
            </a:fld>
            <a:endParaRPr lang="ru-RU"/>
          </a:p>
        </p:txBody>
      </p:sp>
      <p:sp>
        <p:nvSpPr>
          <p:cNvPr id="18" name="Номер слайда 17"/>
          <p:cNvSpPr>
            <a:spLocks noGrp="1"/>
          </p:cNvSpPr>
          <p:nvPr>
            <p:ph type="sldNum" sz="quarter" idx="11"/>
          </p:nvPr>
        </p:nvSpPr>
        <p:spPr/>
        <p:txBody>
          <a:bodyPr rtlCol="0"/>
          <a:lstStyle/>
          <a:p>
            <a:fld id="{4D0F953D-D9BA-4645-9333-01F35BE294DD}"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ACC4D929-C5C2-47C5-BC23-020143D6ABE5}" type="datetimeFigureOut">
              <a:rPr lang="ru-RU" smtClean="0"/>
              <a:pPr/>
              <a:t>05.12.2016</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4D0F953D-D9BA-4645-9333-01F35BE294DD}"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95536" y="260648"/>
            <a:ext cx="8280920" cy="6524863"/>
          </a:xfrm>
          <a:prstGeom prst="rect">
            <a:avLst/>
          </a:prstGeom>
          <a:noFill/>
        </p:spPr>
        <p:txBody>
          <a:bodyPr wrap="square" rtlCol="0">
            <a:spAutoFit/>
          </a:bodyPr>
          <a:lstStyle/>
          <a:p>
            <a:pPr algn="ctr"/>
            <a:r>
              <a:rPr lang="ru-RU" altLang="ru-RU" sz="1400" b="1" i="1" dirty="0" smtClean="0">
                <a:solidFill>
                  <a:schemeClr val="tx1"/>
                </a:solidFill>
                <a:latin typeface="Century Schoolbook" pitchFamily="18" charset="0"/>
                <a:cs typeface="Trebuchet MS" pitchFamily="34" charset="0"/>
              </a:rPr>
              <a:t>Филиал №1 Государственного бюджетного профессионального образовательного учреждения Департамента здравоохранения города Москвы «Медицинский колледж №6»</a:t>
            </a:r>
            <a:br>
              <a:rPr lang="ru-RU" altLang="ru-RU" sz="1400" b="1" i="1" dirty="0" smtClean="0">
                <a:solidFill>
                  <a:schemeClr val="tx1"/>
                </a:solidFill>
                <a:latin typeface="Century Schoolbook" pitchFamily="18" charset="0"/>
                <a:cs typeface="Trebuchet MS" pitchFamily="34" charset="0"/>
              </a:rPr>
            </a:br>
            <a:r>
              <a:rPr lang="ru-RU" altLang="ru-RU" sz="1400" b="1" i="1" dirty="0" smtClean="0">
                <a:solidFill>
                  <a:schemeClr val="tx1"/>
                </a:solidFill>
                <a:latin typeface="Century Schoolbook" pitchFamily="18" charset="0"/>
                <a:cs typeface="Trebuchet MS" pitchFamily="34" charset="0"/>
              </a:rPr>
              <a:t>(Филиал № 1 ГБПОУ ДЗМ г. Москвы «МК №6)</a:t>
            </a:r>
            <a:br>
              <a:rPr lang="ru-RU" altLang="ru-RU" sz="1400" b="1" i="1" dirty="0" smtClean="0">
                <a:solidFill>
                  <a:schemeClr val="tx1"/>
                </a:solidFill>
                <a:latin typeface="Century Schoolbook" pitchFamily="18" charset="0"/>
                <a:cs typeface="Trebuchet MS" pitchFamily="34" charset="0"/>
              </a:rPr>
            </a:br>
            <a:r>
              <a:rPr lang="ru-RU" altLang="ru-RU" i="1" dirty="0">
                <a:latin typeface="Century Schoolbook" pitchFamily="18" charset="0"/>
                <a:cs typeface="Trebuchet MS" pitchFamily="34" charset="0"/>
              </a:rPr>
              <a:t/>
            </a:r>
            <a:br>
              <a:rPr lang="ru-RU" altLang="ru-RU" i="1" dirty="0">
                <a:latin typeface="Century Schoolbook" pitchFamily="18" charset="0"/>
                <a:cs typeface="Trebuchet MS" pitchFamily="34" charset="0"/>
              </a:rPr>
            </a:br>
            <a:r>
              <a:rPr lang="ru-RU" altLang="ru-RU" i="1" dirty="0">
                <a:latin typeface="Century Schoolbook" pitchFamily="18" charset="0"/>
                <a:cs typeface="Trebuchet MS" pitchFamily="34" charset="0"/>
              </a:rPr>
              <a:t/>
            </a:r>
            <a:br>
              <a:rPr lang="ru-RU" altLang="ru-RU" i="1" dirty="0">
                <a:latin typeface="Century Schoolbook" pitchFamily="18" charset="0"/>
                <a:cs typeface="Trebuchet MS" pitchFamily="34" charset="0"/>
              </a:rPr>
            </a:br>
            <a:endParaRPr lang="ru-RU" altLang="ru-RU" i="1" dirty="0">
              <a:latin typeface="Century Schoolbook" pitchFamily="18" charset="0"/>
              <a:cs typeface="Trebuchet MS" pitchFamily="34" charset="0"/>
            </a:endParaRPr>
          </a:p>
          <a:p>
            <a:pPr algn="ctr"/>
            <a:r>
              <a:rPr lang="ru-RU" altLang="ru-RU" i="1" dirty="0" err="1">
                <a:latin typeface="Century Schoolbook" pitchFamily="18" charset="0"/>
                <a:cs typeface="Trebuchet MS" pitchFamily="34" charset="0"/>
              </a:rPr>
              <a:t>Мультимедийная</a:t>
            </a:r>
            <a:r>
              <a:rPr lang="ru-RU" altLang="ru-RU" i="1" dirty="0">
                <a:latin typeface="Century Schoolbook" pitchFamily="18" charset="0"/>
                <a:cs typeface="Trebuchet MS" pitchFamily="34" charset="0"/>
              </a:rPr>
              <a:t> презентация по дисциплине </a:t>
            </a:r>
            <a:r>
              <a:rPr lang="ru-RU" altLang="ru-RU" i="1" dirty="0" smtClean="0">
                <a:latin typeface="Century Schoolbook" pitchFamily="18" charset="0"/>
                <a:cs typeface="Trebuchet MS" pitchFamily="34" charset="0"/>
              </a:rPr>
              <a:t>Педиатрия</a:t>
            </a:r>
            <a:r>
              <a:rPr lang="ru-RU" altLang="ru-RU" i="1" dirty="0">
                <a:latin typeface="Century Schoolbook" pitchFamily="18" charset="0"/>
                <a:cs typeface="Trebuchet MS" pitchFamily="34" charset="0"/>
              </a:rPr>
              <a:t/>
            </a:r>
            <a:br>
              <a:rPr lang="ru-RU" altLang="ru-RU" i="1" dirty="0">
                <a:latin typeface="Century Schoolbook" pitchFamily="18" charset="0"/>
                <a:cs typeface="Trebuchet MS" pitchFamily="34" charset="0"/>
              </a:rPr>
            </a:br>
            <a:endParaRPr lang="ru-RU" altLang="ru-RU" i="1" dirty="0">
              <a:latin typeface="Century Schoolbook" pitchFamily="18" charset="0"/>
              <a:cs typeface="Trebuchet MS" pitchFamily="34" charset="0"/>
            </a:endParaRPr>
          </a:p>
          <a:p>
            <a:pPr algn="ctr"/>
            <a:r>
              <a:rPr lang="ru-RU" altLang="ru-RU" sz="2000" b="1" i="1" dirty="0" smtClean="0">
                <a:solidFill>
                  <a:schemeClr val="tx1"/>
                </a:solidFill>
                <a:latin typeface="Century Schoolbook" pitchFamily="18" charset="0"/>
                <a:cs typeface="Trebuchet MS" pitchFamily="34" charset="0"/>
              </a:rPr>
              <a:t>Тема: «Острые отравления»</a:t>
            </a:r>
          </a:p>
          <a:p>
            <a:pPr algn="ctr"/>
            <a:r>
              <a:rPr lang="ru-RU" altLang="ru-RU" i="1" dirty="0">
                <a:latin typeface="Century Schoolbook" pitchFamily="18" charset="0"/>
                <a:cs typeface="Trebuchet MS" pitchFamily="34" charset="0"/>
              </a:rPr>
              <a:t/>
            </a:r>
            <a:br>
              <a:rPr lang="ru-RU" altLang="ru-RU" i="1" dirty="0">
                <a:latin typeface="Century Schoolbook" pitchFamily="18" charset="0"/>
                <a:cs typeface="Trebuchet MS" pitchFamily="34" charset="0"/>
              </a:rPr>
            </a:br>
            <a:r>
              <a:rPr lang="ru-RU" altLang="ru-RU" i="1" dirty="0">
                <a:latin typeface="Century Schoolbook" pitchFamily="18" charset="0"/>
                <a:cs typeface="Trebuchet MS" pitchFamily="34" charset="0"/>
              </a:rPr>
              <a:t/>
            </a:r>
            <a:br>
              <a:rPr lang="ru-RU" altLang="ru-RU" i="1" dirty="0">
                <a:latin typeface="Century Schoolbook" pitchFamily="18" charset="0"/>
                <a:cs typeface="Trebuchet MS" pitchFamily="34" charset="0"/>
              </a:rPr>
            </a:br>
            <a:r>
              <a:rPr lang="ru-RU" altLang="ru-RU" i="1" dirty="0">
                <a:latin typeface="Century Schoolbook" pitchFamily="18" charset="0"/>
                <a:cs typeface="Trebuchet MS" pitchFamily="34" charset="0"/>
              </a:rPr>
              <a:t>Специальность 310202 Акушерское дело</a:t>
            </a:r>
            <a:br>
              <a:rPr lang="ru-RU" altLang="ru-RU" i="1" dirty="0">
                <a:latin typeface="Century Schoolbook" pitchFamily="18" charset="0"/>
                <a:cs typeface="Trebuchet MS" pitchFamily="34" charset="0"/>
              </a:rPr>
            </a:br>
            <a:r>
              <a:rPr lang="ru-RU" altLang="ru-RU" i="1" dirty="0">
                <a:latin typeface="Century Schoolbook" pitchFamily="18" charset="0"/>
                <a:cs typeface="Trebuchet MS" pitchFamily="34" charset="0"/>
              </a:rPr>
              <a:t/>
            </a:r>
            <a:br>
              <a:rPr lang="ru-RU" altLang="ru-RU" i="1" dirty="0">
                <a:latin typeface="Century Schoolbook" pitchFamily="18" charset="0"/>
                <a:cs typeface="Trebuchet MS" pitchFamily="34" charset="0"/>
              </a:rPr>
            </a:br>
            <a:r>
              <a:rPr lang="ru-RU" altLang="ru-RU" i="1" dirty="0">
                <a:latin typeface="Century Schoolbook" pitchFamily="18" charset="0"/>
                <a:cs typeface="Trebuchet MS" pitchFamily="34" charset="0"/>
              </a:rPr>
              <a:t>Семестр 3</a:t>
            </a:r>
            <a:br>
              <a:rPr lang="ru-RU" altLang="ru-RU" i="1" dirty="0">
                <a:latin typeface="Century Schoolbook" pitchFamily="18" charset="0"/>
                <a:cs typeface="Trebuchet MS" pitchFamily="34" charset="0"/>
              </a:rPr>
            </a:br>
            <a:r>
              <a:rPr lang="ru-RU" altLang="ru-RU" i="1" dirty="0">
                <a:latin typeface="Century Schoolbook" pitchFamily="18" charset="0"/>
                <a:cs typeface="Trebuchet MS" pitchFamily="34" charset="0"/>
              </a:rPr>
              <a:t>Группа 211</a:t>
            </a:r>
          </a:p>
          <a:p>
            <a:endParaRPr lang="ru-RU" i="1" dirty="0">
              <a:latin typeface="Century Schoolbook" pitchFamily="18" charset="0"/>
            </a:endParaRPr>
          </a:p>
          <a:p>
            <a:pPr algn="r">
              <a:defRPr/>
            </a:pPr>
            <a:r>
              <a:rPr lang="ru-RU" altLang="ru-RU" dirty="0"/>
              <a:t>Работу выполнила студентка: Александрова Татьяна</a:t>
            </a:r>
          </a:p>
          <a:p>
            <a:pPr algn="r">
              <a:defRPr/>
            </a:pPr>
            <a:endParaRPr lang="ru-RU" altLang="ru-RU" dirty="0"/>
          </a:p>
          <a:p>
            <a:pPr algn="r">
              <a:defRPr/>
            </a:pPr>
            <a:r>
              <a:rPr lang="ru-RU" altLang="ru-RU" dirty="0"/>
              <a:t>Работу проверила: </a:t>
            </a:r>
            <a:r>
              <a:rPr lang="ru-RU" altLang="ru-RU" dirty="0" err="1" smtClean="0"/>
              <a:t>Зонис</a:t>
            </a:r>
            <a:r>
              <a:rPr lang="ru-RU" altLang="ru-RU" dirty="0" smtClean="0"/>
              <a:t> И.Г.</a:t>
            </a:r>
            <a:endParaRPr lang="ru-RU" altLang="ru-RU" dirty="0"/>
          </a:p>
          <a:p>
            <a:pPr algn="r">
              <a:defRPr/>
            </a:pPr>
            <a:endParaRPr lang="ru-RU" altLang="ru-RU" dirty="0"/>
          </a:p>
          <a:p>
            <a:pPr algn="r">
              <a:defRPr/>
            </a:pPr>
            <a:endParaRPr lang="ru-RU" altLang="ru-RU" dirty="0"/>
          </a:p>
          <a:p>
            <a:pPr algn="r">
              <a:defRPr/>
            </a:pPr>
            <a:r>
              <a:rPr lang="ru-RU" altLang="ru-RU" dirty="0"/>
              <a:t>Оценка ______________________________________________________</a:t>
            </a:r>
            <a:endParaRPr lang="ru-RU" dirty="0"/>
          </a:p>
          <a:p>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solidFill>
                  <a:srgbClr val="FF0000"/>
                </a:solidFill>
              </a:rPr>
              <a:t>Этиология острого отравления</a:t>
            </a:r>
            <a:br>
              <a:rPr lang="ru-RU" b="1" dirty="0" smtClean="0">
                <a:solidFill>
                  <a:srgbClr val="FF0000"/>
                </a:solidFill>
              </a:rPr>
            </a:br>
            <a:endParaRPr lang="ru-RU" b="1" dirty="0">
              <a:solidFill>
                <a:srgbClr val="FF0000"/>
              </a:solidFill>
            </a:endParaRPr>
          </a:p>
        </p:txBody>
      </p:sp>
      <p:sp>
        <p:nvSpPr>
          <p:cNvPr id="3" name="Содержимое 2"/>
          <p:cNvSpPr>
            <a:spLocks noGrp="1"/>
          </p:cNvSpPr>
          <p:nvPr>
            <p:ph sz="quarter" idx="1"/>
          </p:nvPr>
        </p:nvSpPr>
        <p:spPr/>
        <p:txBody>
          <a:bodyPr>
            <a:normAutofit lnSpcReduction="10000"/>
          </a:bodyPr>
          <a:lstStyle/>
          <a:p>
            <a:r>
              <a:rPr lang="ru-RU" dirty="0" smtClean="0"/>
              <a:t>Отравление может развиться вследствие поступления яда из внешней среды (экзогенные яды) или насыщения организма токсинами, вырабатывающимися при нарушении функций органов и систем (эндогенные яды).</a:t>
            </a:r>
            <a:endParaRPr lang="ru-RU" dirty="0"/>
          </a:p>
        </p:txBody>
      </p:sp>
      <p:pic>
        <p:nvPicPr>
          <p:cNvPr id="5" name="Содержимое 4" descr="2242_35427_original.jpg"/>
          <p:cNvPicPr>
            <a:picLocks noGrp="1" noChangeAspect="1"/>
          </p:cNvPicPr>
          <p:nvPr>
            <p:ph sz="quarter" idx="2"/>
          </p:nvPr>
        </p:nvPicPr>
        <p:blipFill>
          <a:blip r:embed="rId2" cstate="print"/>
          <a:stretch>
            <a:fillRect/>
          </a:stretch>
        </p:blipFill>
        <p:spPr>
          <a:xfrm>
            <a:off x="4270375" y="2057400"/>
            <a:ext cx="3657600" cy="3657600"/>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23528" y="332656"/>
            <a:ext cx="4032448" cy="6264696"/>
          </a:xfrm>
        </p:spPr>
        <p:txBody>
          <a:bodyPr>
            <a:normAutofit fontScale="92500" lnSpcReduction="10000"/>
          </a:bodyPr>
          <a:lstStyle/>
          <a:p>
            <a:r>
              <a:rPr lang="ru-RU" dirty="0" smtClean="0"/>
              <a:t>Экзогенными ядами, вызывающими острые отравления у детей, могут быть биологически активные или химические вещества различной природы: алиментарные, бактериальные, бытовые, профессиональные, медикаментозные и др</a:t>
            </a:r>
            <a:r>
              <a:rPr lang="ru-RU" dirty="0" smtClean="0"/>
              <a:t>.</a:t>
            </a:r>
            <a:endParaRPr lang="en-US" dirty="0" smtClean="0"/>
          </a:p>
          <a:p>
            <a:r>
              <a:rPr lang="ru-RU" dirty="0" smtClean="0"/>
              <a:t/>
            </a:r>
            <a:br>
              <a:rPr lang="ru-RU" dirty="0" smtClean="0"/>
            </a:br>
            <a:r>
              <a:rPr lang="ru-RU" dirty="0" smtClean="0"/>
              <a:t>В последнее время острые отравления у детей встречаются нередко, что обусловлено все увеличивающимся использованием в быту и лечебной практике различных химических веществ. </a:t>
            </a:r>
          </a:p>
        </p:txBody>
      </p:sp>
      <p:pic>
        <p:nvPicPr>
          <p:cNvPr id="4" name="Рисунок 3" descr="residuos-700x300.jpg"/>
          <p:cNvPicPr>
            <a:picLocks noChangeAspect="1"/>
          </p:cNvPicPr>
          <p:nvPr/>
        </p:nvPicPr>
        <p:blipFill>
          <a:blip r:embed="rId2" cstate="print"/>
          <a:stretch>
            <a:fillRect/>
          </a:stretch>
        </p:blipFill>
        <p:spPr>
          <a:xfrm>
            <a:off x="4499992" y="1844824"/>
            <a:ext cx="4032449" cy="1728192"/>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23528" y="476672"/>
            <a:ext cx="3791272" cy="5976664"/>
          </a:xfrm>
        </p:spPr>
        <p:txBody>
          <a:bodyPr>
            <a:normAutofit lnSpcReduction="10000"/>
          </a:bodyPr>
          <a:lstStyle/>
          <a:p>
            <a:r>
              <a:rPr lang="ru-RU" dirty="0" smtClean="0"/>
              <a:t/>
            </a:r>
            <a:br>
              <a:rPr lang="ru-RU" dirty="0" smtClean="0"/>
            </a:br>
            <a:r>
              <a:rPr lang="ru-RU" dirty="0" smtClean="0"/>
              <a:t>Причиной отравления чаще всего является неправильное хранение бытовых химических веществ и лекарственных средств в местах, доступных для детей. </a:t>
            </a:r>
            <a:endParaRPr lang="en-US" dirty="0" smtClean="0"/>
          </a:p>
          <a:p>
            <a:r>
              <a:rPr lang="ru-RU" dirty="0" smtClean="0"/>
              <a:t>В </a:t>
            </a:r>
            <a:r>
              <a:rPr lang="ru-RU" dirty="0" smtClean="0"/>
              <a:t>связи с широкой газификацией городов и сел возможно отравление газом, при несоблюдении правил отопления - окисью углерода.</a:t>
            </a:r>
          </a:p>
          <a:p>
            <a:endParaRPr lang="ru-RU" dirty="0"/>
          </a:p>
        </p:txBody>
      </p:sp>
      <p:pic>
        <p:nvPicPr>
          <p:cNvPr id="5" name="Содержимое 4" descr="gas.jpg"/>
          <p:cNvPicPr>
            <a:picLocks noGrp="1" noChangeAspect="1"/>
          </p:cNvPicPr>
          <p:nvPr>
            <p:ph sz="quarter" idx="2"/>
          </p:nvPr>
        </p:nvPicPr>
        <p:blipFill>
          <a:blip r:embed="rId2" cstate="print"/>
          <a:stretch>
            <a:fillRect/>
          </a:stretch>
        </p:blipFill>
        <p:spPr>
          <a:xfrm>
            <a:off x="4571999" y="1556792"/>
            <a:ext cx="3816683" cy="2709845"/>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solidFill>
                  <a:srgbClr val="FF0000"/>
                </a:solidFill>
              </a:rPr>
              <a:t>Патогенез острого отравления</a:t>
            </a:r>
            <a:br>
              <a:rPr lang="ru-RU" b="1" dirty="0" smtClean="0">
                <a:solidFill>
                  <a:srgbClr val="FF0000"/>
                </a:solidFill>
              </a:rPr>
            </a:br>
            <a:endParaRPr lang="ru-RU" b="1" dirty="0">
              <a:solidFill>
                <a:srgbClr val="FF0000"/>
              </a:solidFill>
            </a:endParaRPr>
          </a:p>
        </p:txBody>
      </p:sp>
      <p:sp>
        <p:nvSpPr>
          <p:cNvPr id="3" name="Содержимое 2"/>
          <p:cNvSpPr>
            <a:spLocks noGrp="1"/>
          </p:cNvSpPr>
          <p:nvPr>
            <p:ph sz="quarter" idx="1"/>
          </p:nvPr>
        </p:nvSpPr>
        <p:spPr>
          <a:xfrm>
            <a:off x="611560" y="1196752"/>
            <a:ext cx="6624736" cy="5472608"/>
          </a:xfrm>
        </p:spPr>
        <p:txBody>
          <a:bodyPr>
            <a:normAutofit/>
          </a:bodyPr>
          <a:lstStyle/>
          <a:p>
            <a:r>
              <a:rPr lang="ru-RU" b="1" dirty="0" smtClean="0"/>
              <a:t>Яды попадают в организм различными путями: </a:t>
            </a:r>
            <a:r>
              <a:rPr lang="ru-RU" dirty="0" smtClean="0"/>
              <a:t/>
            </a:r>
            <a:br>
              <a:rPr lang="ru-RU" dirty="0" smtClean="0"/>
            </a:br>
            <a:r>
              <a:rPr lang="ru-RU" dirty="0" smtClean="0"/>
              <a:t>1) через пищевой канал (чаще через рот, реже - через прямую кишку, при введении медикаментов); </a:t>
            </a:r>
            <a:br>
              <a:rPr lang="ru-RU" dirty="0" smtClean="0"/>
            </a:br>
            <a:r>
              <a:rPr lang="ru-RU" dirty="0" smtClean="0"/>
              <a:t>2) через дыхательные пути (вдыхание ядовитых паров); </a:t>
            </a:r>
            <a:br>
              <a:rPr lang="ru-RU" dirty="0" smtClean="0"/>
            </a:br>
            <a:r>
              <a:rPr lang="ru-RU" dirty="0" smtClean="0"/>
              <a:t>3) непосредственно в кровь (</a:t>
            </a:r>
            <a:r>
              <a:rPr lang="ru-RU" dirty="0" err="1" smtClean="0"/>
              <a:t>парентерально</a:t>
            </a:r>
            <a:r>
              <a:rPr lang="ru-RU" dirty="0" smtClean="0"/>
              <a:t>); </a:t>
            </a:r>
            <a:br>
              <a:rPr lang="ru-RU" dirty="0" smtClean="0"/>
            </a:br>
            <a:r>
              <a:rPr lang="ru-RU" dirty="0" smtClean="0"/>
              <a:t>4) через незащищенную кожу.</a:t>
            </a:r>
          </a:p>
          <a:p>
            <a:r>
              <a:rPr lang="ru-RU" dirty="0" smtClean="0"/>
              <a:t/>
            </a:r>
            <a:br>
              <a:rPr lang="ru-RU" dirty="0" smtClean="0"/>
            </a:br>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764704"/>
            <a:ext cx="4762872" cy="5407496"/>
          </a:xfrm>
        </p:spPr>
        <p:txBody>
          <a:bodyPr>
            <a:normAutofit/>
          </a:bodyPr>
          <a:lstStyle/>
          <a:p>
            <a:r>
              <a:rPr lang="ru-RU" dirty="0" smtClean="0"/>
              <a:t>Воздействие на организм ядов и токсинов может проявляться по-разному в зависимости от ряда факторов: дозы ядовитого вещества и его свойств, пути введения, индивидуальных особенностей организма, состояния внутренних органов и совместного действия нескольких ядов, особенно потенцирующих токсический эффект друг друга.</a:t>
            </a:r>
          </a:p>
          <a:p>
            <a:endParaRPr lang="ru-RU" dirty="0"/>
          </a:p>
        </p:txBody>
      </p:sp>
      <p:pic>
        <p:nvPicPr>
          <p:cNvPr id="5" name="Содержимое 4" descr="9508224504480866_3240aabc.jpg"/>
          <p:cNvPicPr>
            <a:picLocks noGrp="1" noChangeAspect="1"/>
          </p:cNvPicPr>
          <p:nvPr>
            <p:ph sz="quarter" idx="2"/>
          </p:nvPr>
        </p:nvPicPr>
        <p:blipFill>
          <a:blip r:embed="rId2" cstate="print"/>
          <a:stretch>
            <a:fillRect/>
          </a:stretch>
        </p:blipFill>
        <p:spPr>
          <a:xfrm>
            <a:off x="5333028" y="1422896"/>
            <a:ext cx="3271420" cy="2726184"/>
          </a:xfr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image001.jpg"/>
          <p:cNvPicPr>
            <a:picLocks noChangeAspect="1"/>
          </p:cNvPicPr>
          <p:nvPr/>
        </p:nvPicPr>
        <p:blipFill>
          <a:blip r:embed="rId2" cstate="print"/>
          <a:stretch>
            <a:fillRect/>
          </a:stretch>
        </p:blipFill>
        <p:spPr>
          <a:xfrm>
            <a:off x="467544" y="764704"/>
            <a:ext cx="8147053" cy="4705081"/>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179512" y="476672"/>
            <a:ext cx="4968552" cy="6192688"/>
          </a:xfrm>
        </p:spPr>
        <p:txBody>
          <a:bodyPr>
            <a:normAutofit/>
          </a:bodyPr>
          <a:lstStyle/>
          <a:p>
            <a:r>
              <a:rPr lang="ru-RU" b="1" dirty="0" smtClean="0"/>
              <a:t>В зависимости от воздействия на организм различают яды: </a:t>
            </a:r>
          </a:p>
          <a:p>
            <a:pPr>
              <a:buNone/>
            </a:pPr>
            <a:r>
              <a:rPr lang="ru-RU" dirty="0" smtClean="0"/>
              <a:t/>
            </a:r>
            <a:br>
              <a:rPr lang="ru-RU" dirty="0" smtClean="0"/>
            </a:br>
            <a:r>
              <a:rPr lang="ru-RU" dirty="0" smtClean="0"/>
              <a:t>1) преимущественно местного действия - серная, азотная, соляная кислоты, едкие щелочи, едкие металлические соли (сулема, калия перманганат);</a:t>
            </a:r>
            <a:br>
              <a:rPr lang="ru-RU" dirty="0" smtClean="0"/>
            </a:br>
            <a:endParaRPr lang="ru-RU" dirty="0"/>
          </a:p>
        </p:txBody>
      </p:sp>
      <p:pic>
        <p:nvPicPr>
          <p:cNvPr id="5" name="Содержимое 4" descr="i.jpg"/>
          <p:cNvPicPr>
            <a:picLocks noGrp="1" noChangeAspect="1"/>
          </p:cNvPicPr>
          <p:nvPr>
            <p:ph sz="quarter" idx="2"/>
          </p:nvPr>
        </p:nvPicPr>
        <p:blipFill>
          <a:blip r:embed="rId2" cstate="print"/>
          <a:stretch>
            <a:fillRect/>
          </a:stretch>
        </p:blipFill>
        <p:spPr>
          <a:xfrm>
            <a:off x="5652120" y="1916832"/>
            <a:ext cx="2796157" cy="1821738"/>
          </a:xfr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908720"/>
            <a:ext cx="3657600" cy="5263480"/>
          </a:xfrm>
        </p:spPr>
        <p:txBody>
          <a:bodyPr>
            <a:normAutofit/>
          </a:bodyPr>
          <a:lstStyle/>
          <a:p>
            <a:r>
              <a:rPr lang="ru-RU" dirty="0" smtClean="0"/>
              <a:t>2) общего действия после всасывания: </a:t>
            </a:r>
            <a:r>
              <a:rPr lang="ru-RU" dirty="0" err="1" smtClean="0"/>
              <a:t>бертолетовая</a:t>
            </a:r>
            <a:r>
              <a:rPr lang="ru-RU" dirty="0" smtClean="0"/>
              <a:t> соль, ядовитые грибы, окись углерода, углекислота, сероводород, цианистые соединения, сердечные гликозиды, фосфор, синильная кислота, опий, морфий и др.; </a:t>
            </a:r>
            <a:br>
              <a:rPr lang="ru-RU" dirty="0" smtClean="0"/>
            </a:br>
            <a:endParaRPr lang="ru-RU" dirty="0" smtClean="0"/>
          </a:p>
          <a:p>
            <a:endParaRPr lang="ru-RU" dirty="0"/>
          </a:p>
        </p:txBody>
      </p:sp>
      <p:pic>
        <p:nvPicPr>
          <p:cNvPr id="5" name="Содержимое 4" descr="My+friend+introduced+me+to+these+amazing+diet+pills+i+ve+_f899c8054275933b3e6a39c8ae2af1af.jpg"/>
          <p:cNvPicPr>
            <a:picLocks noGrp="1" noChangeAspect="1"/>
          </p:cNvPicPr>
          <p:nvPr>
            <p:ph sz="quarter" idx="2"/>
          </p:nvPr>
        </p:nvPicPr>
        <p:blipFill>
          <a:blip r:embed="rId2" cstate="print"/>
          <a:stretch>
            <a:fillRect/>
          </a:stretch>
        </p:blipFill>
        <p:spPr>
          <a:xfrm>
            <a:off x="4355976" y="1340768"/>
            <a:ext cx="3657600" cy="3657600"/>
          </a:xfr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908720"/>
            <a:ext cx="3657600" cy="5263480"/>
          </a:xfrm>
        </p:spPr>
        <p:txBody>
          <a:bodyPr/>
          <a:lstStyle/>
          <a:p>
            <a:r>
              <a:rPr lang="ru-RU" dirty="0" smtClean="0"/>
              <a:t>3) местного действия до и общего действия после всасывания-. аммиак, пары азотистой кислоты, карболовая кислота (лизол), ртуть, соли меди, мышьяк, свинец, уксусная и щавелевая кислоты и др.</a:t>
            </a:r>
            <a:endParaRPr lang="ru-RU" dirty="0"/>
          </a:p>
        </p:txBody>
      </p:sp>
      <p:pic>
        <p:nvPicPr>
          <p:cNvPr id="5" name="Содержимое 4" descr="39746_1_big.jpg"/>
          <p:cNvPicPr>
            <a:picLocks noGrp="1" noChangeAspect="1"/>
          </p:cNvPicPr>
          <p:nvPr>
            <p:ph sz="quarter" idx="2"/>
          </p:nvPr>
        </p:nvPicPr>
        <p:blipFill>
          <a:blip r:embed="rId2" cstate="print"/>
          <a:stretch>
            <a:fillRect/>
          </a:stretch>
        </p:blipFill>
        <p:spPr>
          <a:xfrm>
            <a:off x="4716016" y="908720"/>
            <a:ext cx="3439014" cy="4572000"/>
          </a:xfr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img5.jpg"/>
          <p:cNvPicPr>
            <a:picLocks noChangeAspect="1"/>
          </p:cNvPicPr>
          <p:nvPr/>
        </p:nvPicPr>
        <p:blipFill>
          <a:blip r:embed="rId2" cstate="print"/>
          <a:stretch>
            <a:fillRect/>
          </a:stretch>
        </p:blipFill>
        <p:spPr>
          <a:xfrm>
            <a:off x="347531" y="260648"/>
            <a:ext cx="8544949" cy="6408712"/>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Содержимое 6"/>
          <p:cNvSpPr>
            <a:spLocks noGrp="1"/>
          </p:cNvSpPr>
          <p:nvPr>
            <p:ph sz="quarter" idx="1"/>
          </p:nvPr>
        </p:nvSpPr>
        <p:spPr>
          <a:xfrm>
            <a:off x="251520" y="476672"/>
            <a:ext cx="4752528" cy="6120680"/>
          </a:xfrm>
        </p:spPr>
        <p:txBody>
          <a:bodyPr>
            <a:normAutofit fontScale="85000" lnSpcReduction="20000"/>
          </a:bodyPr>
          <a:lstStyle/>
          <a:p>
            <a:r>
              <a:rPr lang="ru-RU" b="1" dirty="0" smtClean="0"/>
              <a:t>Отравление</a:t>
            </a:r>
            <a:r>
              <a:rPr lang="ru-RU" dirty="0" smtClean="0"/>
              <a:t> — это патологический процесс, сопровождающийся нарушением физиологических функций организма вследствие попадания из окружающей среды одного или нескольких токсических веществ. Подавляющее число отравлений у детей носит случайный характер и приходится на ранний и дошкольный возраст. Отмечается зависимость острых отравлений от времени года. Их число увеличивается весной и осенью, уменьшаясь зимой и особенно, летом. </a:t>
            </a:r>
          </a:p>
          <a:p>
            <a:r>
              <a:rPr lang="ru-RU" dirty="0" smtClean="0"/>
              <a:t>В течение суток наибольшее количество отравлений приходится на период от 18 до 22 часов с максимумом в 20 часов. По дням недели наименьшее число отравлений наблюдается в пятницу, наибольшее - в субботу и воскресенье.</a:t>
            </a:r>
            <a:endParaRPr lang="ru-RU" dirty="0"/>
          </a:p>
        </p:txBody>
      </p:sp>
      <p:pic>
        <p:nvPicPr>
          <p:cNvPr id="9" name="Содержимое 8" descr="ngodoctp_dc843.jpg"/>
          <p:cNvPicPr>
            <a:picLocks noGrp="1" noChangeAspect="1"/>
          </p:cNvPicPr>
          <p:nvPr>
            <p:ph sz="quarter" idx="2"/>
          </p:nvPr>
        </p:nvPicPr>
        <p:blipFill>
          <a:blip r:embed="rId2" cstate="print"/>
          <a:stretch>
            <a:fillRect/>
          </a:stretch>
        </p:blipFill>
        <p:spPr>
          <a:xfrm>
            <a:off x="5220072" y="1844824"/>
            <a:ext cx="3240732" cy="2013309"/>
          </a:xfr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611560" y="404664"/>
            <a:ext cx="7920880" cy="6768752"/>
          </a:xfrm>
        </p:spPr>
        <p:txBody>
          <a:bodyPr>
            <a:normAutofit/>
          </a:bodyPr>
          <a:lstStyle/>
          <a:p>
            <a:r>
              <a:rPr lang="ru-RU" dirty="0" smtClean="0"/>
              <a:t>Клиническая классификация предусматривает выделение </a:t>
            </a:r>
            <a:r>
              <a:rPr lang="ru-RU" b="1" dirty="0" smtClean="0">
                <a:solidFill>
                  <a:srgbClr val="FF0000"/>
                </a:solidFill>
              </a:rPr>
              <a:t>четырех периодов острых отравлений</a:t>
            </a:r>
            <a:r>
              <a:rPr lang="ru-RU" dirty="0" smtClean="0"/>
              <a:t>: латентный (скрытый), </a:t>
            </a:r>
            <a:r>
              <a:rPr lang="ru-RU" dirty="0" err="1" smtClean="0"/>
              <a:t>токсикогенный</a:t>
            </a:r>
            <a:r>
              <a:rPr lang="ru-RU" dirty="0" smtClean="0"/>
              <a:t> (резорбтивный), соматогенный (период поздних осложнений) и восстановительный.</a:t>
            </a:r>
          </a:p>
          <a:p>
            <a:r>
              <a:rPr lang="ru-RU" b="1" u="sng" dirty="0" smtClean="0"/>
              <a:t>Латентный период</a:t>
            </a:r>
            <a:r>
              <a:rPr lang="ru-RU" dirty="0" smtClean="0"/>
              <a:t> — время от момента приема яда до появления первых симптомов </a:t>
            </a:r>
            <a:r>
              <a:rPr lang="ru-RU" dirty="0" err="1" smtClean="0"/>
              <a:t>токсикогенного</a:t>
            </a:r>
            <a:r>
              <a:rPr lang="ru-RU" dirty="0" smtClean="0"/>
              <a:t> эффекта. Он отсутствует при проникновении яда через кожу, слизистые оболочки или </a:t>
            </a:r>
            <a:r>
              <a:rPr lang="ru-RU" dirty="0" err="1" smtClean="0"/>
              <a:t>ингаляционно</a:t>
            </a:r>
            <a:r>
              <a:rPr lang="ru-RU" dirty="0" smtClean="0"/>
              <a:t> (</a:t>
            </a:r>
            <a:r>
              <a:rPr lang="ru-RU" dirty="0" err="1" smtClean="0"/>
              <a:t>салицилаты</a:t>
            </a:r>
            <a:r>
              <a:rPr lang="ru-RU" dirty="0" smtClean="0"/>
              <a:t>, СО, летучие углеводороды, спирты, эфиры и др.) и при воздействии на организм прижигающих веществ (кислоты, щелочи, окислители).</a:t>
            </a:r>
          </a:p>
          <a:p>
            <a:endParaRPr lang="ru-RU"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764704"/>
            <a:ext cx="7355160" cy="5407496"/>
          </a:xfrm>
        </p:spPr>
        <p:txBody>
          <a:bodyPr>
            <a:normAutofit/>
          </a:bodyPr>
          <a:lstStyle/>
          <a:p>
            <a:r>
              <a:rPr lang="ru-RU" b="1" u="sng" dirty="0" err="1" smtClean="0"/>
              <a:t>Токсикогенный</a:t>
            </a:r>
            <a:r>
              <a:rPr lang="ru-RU" b="1" u="sng" dirty="0" smtClean="0"/>
              <a:t> период</a:t>
            </a:r>
            <a:r>
              <a:rPr lang="ru-RU" dirty="0" smtClean="0"/>
              <a:t> соответствует периоду резорбции яда и характеризуется появлением специфических признаков отравления, которые отражают избирательную токсичность вещества на определенные органы и системы. Продолжительность этого периода определяется прежде всего особенностями </a:t>
            </a:r>
            <a:r>
              <a:rPr lang="ru-RU" dirty="0" err="1" smtClean="0"/>
              <a:t>токсикодинамики</a:t>
            </a:r>
            <a:r>
              <a:rPr lang="ru-RU" dirty="0" smtClean="0"/>
              <a:t> вещества и состоянием организма ребенка.</a:t>
            </a:r>
          </a:p>
          <a:p>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539552" y="692696"/>
            <a:ext cx="7344816" cy="5479504"/>
          </a:xfrm>
        </p:spPr>
        <p:txBody>
          <a:bodyPr>
            <a:normAutofit/>
          </a:bodyPr>
          <a:lstStyle/>
          <a:p>
            <a:r>
              <a:rPr lang="ru-RU" b="1" u="sng" dirty="0" smtClean="0"/>
              <a:t>Соматогенный период </a:t>
            </a:r>
            <a:r>
              <a:rPr lang="ru-RU" dirty="0" smtClean="0"/>
              <a:t>начинается после элиминации яда из организма и сопровождается развитием вторичных осложнений в виде «специфических» для данного токсина патологических синдромов и заболеваний: острой пневмонии при отравлении бензином, керосином, прижигающими ядами, острой почечной недостаточности при отравлении солями тяжелых металлов, печеночной недостаточности при отравлении бледной поганкой и др</a:t>
            </a:r>
            <a:r>
              <a:rPr lang="ru-RU" dirty="0" smtClean="0"/>
              <a:t>.</a:t>
            </a:r>
            <a:endParaRPr lang="ru-RU" dirty="0"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908720"/>
            <a:ext cx="7571184" cy="5263480"/>
          </a:xfrm>
        </p:spPr>
        <p:txBody>
          <a:bodyPr>
            <a:normAutofit/>
          </a:bodyPr>
          <a:lstStyle/>
          <a:p>
            <a:r>
              <a:rPr lang="ru-RU" b="1" u="sng" dirty="0" smtClean="0"/>
              <a:t>Восстановительный период</a:t>
            </a:r>
            <a:r>
              <a:rPr lang="ru-RU" dirty="0" smtClean="0"/>
              <a:t> – это период клинического выздоровления после острого отравления. Для него характерно сохранение остаточных признаков повреждения в виде недостаточности нервной, вегетативной, эндокринной, иммунной систем ребёнка, что делает необходимым проведения реабилитации и наблюдения детей, переносимых отравление.</a:t>
            </a:r>
          </a:p>
          <a:p>
            <a:endParaRPr lang="ru-RU" dirty="0" smtClean="0"/>
          </a:p>
          <a:p>
            <a:endParaRPr lang="ru-RU"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23528" y="476672"/>
            <a:ext cx="4824536" cy="6120680"/>
          </a:xfrm>
        </p:spPr>
        <p:txBody>
          <a:bodyPr>
            <a:normAutofit lnSpcReduction="10000"/>
          </a:bodyPr>
          <a:lstStyle/>
          <a:p>
            <a:r>
              <a:rPr lang="ru-RU" dirty="0" smtClean="0"/>
              <a:t>У детей, в острой стадии интоксикации лекарственными средствами и ядами, расстройства кислотно-основного состояния проявляются преимущественно в виде метаболического ацидоза. </a:t>
            </a:r>
            <a:endParaRPr lang="en-US" dirty="0" smtClean="0"/>
          </a:p>
          <a:p>
            <a:r>
              <a:rPr lang="ru-RU" dirty="0" smtClean="0"/>
              <a:t>В </a:t>
            </a:r>
            <a:r>
              <a:rPr lang="ru-RU" dirty="0" smtClean="0"/>
              <a:t>связи с незрелостью защитных механизмов детского организма, при тяжелом течении острых отравлений, чаще, чем у взрослых, развиваются почечная и печеночная недостаточность, водно-электролитные нарушения. </a:t>
            </a:r>
          </a:p>
        </p:txBody>
      </p:sp>
      <p:pic>
        <p:nvPicPr>
          <p:cNvPr id="5" name="Содержимое 4" descr="tmp602f19_thumb.png"/>
          <p:cNvPicPr>
            <a:picLocks noGrp="1" noChangeAspect="1"/>
          </p:cNvPicPr>
          <p:nvPr>
            <p:ph sz="quarter" idx="2"/>
          </p:nvPr>
        </p:nvPicPr>
        <p:blipFill>
          <a:blip r:embed="rId2" cstate="print"/>
          <a:stretch>
            <a:fillRect/>
          </a:stretch>
        </p:blipFill>
        <p:spPr>
          <a:xfrm>
            <a:off x="5292725" y="2069461"/>
            <a:ext cx="2635250" cy="1611002"/>
          </a:xfr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95536" y="620688"/>
            <a:ext cx="3719264" cy="6048672"/>
          </a:xfrm>
        </p:spPr>
        <p:txBody>
          <a:bodyPr>
            <a:normAutofit/>
          </a:bodyPr>
          <a:lstStyle/>
          <a:p>
            <a:r>
              <a:rPr lang="ru-RU" dirty="0" smtClean="0"/>
              <a:t>У детей чаще возникают осложнения как во время самой острой интоксикации, так и в процессе оказания неотложной помощи. </a:t>
            </a:r>
          </a:p>
          <a:p>
            <a:endParaRPr lang="ru-RU" dirty="0" smtClean="0"/>
          </a:p>
        </p:txBody>
      </p:sp>
      <p:pic>
        <p:nvPicPr>
          <p:cNvPr id="5" name="Содержимое 4" descr="deti_2-768x420.jpg"/>
          <p:cNvPicPr>
            <a:picLocks noGrp="1" noChangeAspect="1"/>
          </p:cNvPicPr>
          <p:nvPr>
            <p:ph sz="quarter" idx="2"/>
          </p:nvPr>
        </p:nvPicPr>
        <p:blipFill>
          <a:blip r:embed="rId2" cstate="print"/>
          <a:stretch>
            <a:fillRect/>
          </a:stretch>
        </p:blipFill>
        <p:spPr>
          <a:xfrm>
            <a:off x="4283968" y="1628800"/>
            <a:ext cx="4160497" cy="2275271"/>
          </a:xfr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95536" y="692696"/>
            <a:ext cx="4176464" cy="5832648"/>
          </a:xfrm>
        </p:spPr>
        <p:txBody>
          <a:bodyPr>
            <a:normAutofit lnSpcReduction="10000"/>
          </a:bodyPr>
          <a:lstStyle/>
          <a:p>
            <a:r>
              <a:rPr lang="ru-RU" dirty="0" smtClean="0"/>
              <a:t>Наиболее частыми осложнениями являются: вторичная эндогенная интоксикация продуктами нарушенного обмена веществ, метаболические поражения миокарда, флебит, бронхопневмония, </a:t>
            </a:r>
            <a:r>
              <a:rPr lang="ru-RU" dirty="0" err="1" smtClean="0"/>
              <a:t>цистоуретрит</a:t>
            </a:r>
            <a:r>
              <a:rPr lang="ru-RU" dirty="0" smtClean="0"/>
              <a:t>, гастрит, энтероколит, токсические </a:t>
            </a:r>
            <a:r>
              <a:rPr lang="ru-RU" dirty="0" err="1" smtClean="0"/>
              <a:t>гепато-и</a:t>
            </a:r>
            <a:r>
              <a:rPr lang="ru-RU" dirty="0" smtClean="0"/>
              <a:t> нефропатия, поражение кроветворных органов и нервной системы.</a:t>
            </a:r>
          </a:p>
          <a:p>
            <a:endParaRPr lang="ru-RU" dirty="0"/>
          </a:p>
        </p:txBody>
      </p:sp>
      <p:pic>
        <p:nvPicPr>
          <p:cNvPr id="5" name="Содержимое 4" descr="view_567866_508419.jpg"/>
          <p:cNvPicPr>
            <a:picLocks noGrp="1" noChangeAspect="1"/>
          </p:cNvPicPr>
          <p:nvPr>
            <p:ph sz="quarter" idx="2"/>
          </p:nvPr>
        </p:nvPicPr>
        <p:blipFill>
          <a:blip r:embed="rId2" cstate="print"/>
          <a:stretch>
            <a:fillRect/>
          </a:stretch>
        </p:blipFill>
        <p:spPr>
          <a:xfrm>
            <a:off x="4572000" y="1268760"/>
            <a:ext cx="3996444" cy="2664296"/>
          </a:xfr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634082"/>
          </a:xfrm>
        </p:spPr>
        <p:txBody>
          <a:bodyPr/>
          <a:lstStyle/>
          <a:p>
            <a:pPr algn="ctr"/>
            <a:r>
              <a:rPr lang="ru-RU" b="1" dirty="0" smtClean="0">
                <a:solidFill>
                  <a:srgbClr val="FF0000"/>
                </a:solidFill>
              </a:rPr>
              <a:t>Диагностика</a:t>
            </a:r>
            <a:endParaRPr lang="ru-RU" b="1" dirty="0">
              <a:solidFill>
                <a:srgbClr val="FF0000"/>
              </a:solidFill>
            </a:endParaRPr>
          </a:p>
        </p:txBody>
      </p:sp>
      <p:sp>
        <p:nvSpPr>
          <p:cNvPr id="3" name="Содержимое 2"/>
          <p:cNvSpPr>
            <a:spLocks noGrp="1"/>
          </p:cNvSpPr>
          <p:nvPr>
            <p:ph sz="quarter" idx="1"/>
          </p:nvPr>
        </p:nvSpPr>
        <p:spPr>
          <a:xfrm>
            <a:off x="179512" y="1124744"/>
            <a:ext cx="4608512" cy="5544616"/>
          </a:xfrm>
        </p:spPr>
        <p:txBody>
          <a:bodyPr>
            <a:normAutofit/>
          </a:bodyPr>
          <a:lstStyle/>
          <a:p>
            <a:r>
              <a:rPr lang="ru-RU" dirty="0" smtClean="0"/>
              <a:t>Диагностика острых отравлений у детей основывается на данных анамнеза, результатах осмотра места происшествия и изучения клинической картины заболевания. </a:t>
            </a:r>
            <a:endParaRPr lang="ru-RU" dirty="0"/>
          </a:p>
        </p:txBody>
      </p:sp>
      <p:pic>
        <p:nvPicPr>
          <p:cNvPr id="5" name="Содержимое 4" descr="Himiko-toksikologicheskiy-analiz-mochi-300x300.jpg"/>
          <p:cNvPicPr>
            <a:picLocks noGrp="1" noChangeAspect="1"/>
          </p:cNvPicPr>
          <p:nvPr>
            <p:ph sz="quarter" idx="2"/>
          </p:nvPr>
        </p:nvPicPr>
        <p:blipFill>
          <a:blip r:embed="rId2" cstate="print"/>
          <a:stretch>
            <a:fillRect/>
          </a:stretch>
        </p:blipFill>
        <p:spPr>
          <a:xfrm>
            <a:off x="5047456" y="1600200"/>
            <a:ext cx="2836863" cy="2836863"/>
          </a:xfr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764704"/>
            <a:ext cx="7571184" cy="5407496"/>
          </a:xfrm>
        </p:spPr>
        <p:txBody>
          <a:bodyPr>
            <a:normAutofit/>
          </a:bodyPr>
          <a:lstStyle/>
          <a:p>
            <a:r>
              <a:rPr lang="ru-RU" dirty="0" smtClean="0"/>
              <a:t>Для подтверждения или выявления токсического вещества, вызвавшего отравление, большое значение имеют лабораторная токсикологическая экспресс-диагностика, методы качественного и количественного (тонкослойная хроматография, газожидкостная хроматография, </a:t>
            </a:r>
            <a:r>
              <a:rPr lang="ru-RU" dirty="0" err="1" smtClean="0"/>
              <a:t>спектрофотометрия</a:t>
            </a:r>
            <a:r>
              <a:rPr lang="ru-RU" dirty="0" smtClean="0"/>
              <a:t>) определения токсических веществ в биологических средах организма (в крови, моче, спинномозговой жидкости) в условиях специализированного токсикологического центра.</a:t>
            </a:r>
          </a:p>
          <a:p>
            <a:endParaRPr lang="ru-RU"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836712"/>
            <a:ext cx="8075240" cy="5335488"/>
          </a:xfrm>
        </p:spPr>
        <p:txBody>
          <a:bodyPr>
            <a:normAutofit fontScale="92500"/>
          </a:bodyPr>
          <a:lstStyle/>
          <a:p>
            <a:r>
              <a:rPr lang="ru-RU" dirty="0" smtClean="0"/>
              <a:t>При сборе анамнеза необходимо попытаться установить точное время и путь попадания яда в организм, количество принятого вещества и его характер. Важно учитывать возраст ребенка, наличие сопутствующих заболеваний, особенно печени, почек, ЖКТ, которые могут изменить характер клинического течения острого отравления.</a:t>
            </a:r>
          </a:p>
          <a:p>
            <a:r>
              <a:rPr lang="ru-RU" dirty="0" smtClean="0"/>
              <a:t>Осмотр места происшествия должен быть направлен на поиски вещественных доказательств отравления (остатки принятого вещества, упаковки, запах химических веществ, характер рвотных масс). Нередко диагноз удается установить по специфическому запаху химического вещества, рвотных масс или промывных вод желудка (отравления алкоголем, бензином, керосином, фенолами, формалином, ацетоном и др.)</a:t>
            </a:r>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23528" y="404664"/>
            <a:ext cx="7704856" cy="6120680"/>
          </a:xfrm>
        </p:spPr>
        <p:txBody>
          <a:bodyPr>
            <a:normAutofit/>
          </a:bodyPr>
          <a:lstStyle/>
          <a:p>
            <a:r>
              <a:rPr lang="ru-RU" dirty="0" smtClean="0"/>
              <a:t>Общепринятой классификации отравлений нет. В медицинской практике используют классификацию по социальной причине отравлений, согласно которой выделяют: преднамеренные (суицидальные, криминальные), непреднамеренные; по способу поступления яда в организм: </a:t>
            </a:r>
            <a:r>
              <a:rPr lang="ru-RU" dirty="0" err="1" smtClean="0"/>
              <a:t>пероральные</a:t>
            </a:r>
            <a:r>
              <a:rPr lang="ru-RU" dirty="0" smtClean="0"/>
              <a:t>, </a:t>
            </a:r>
            <a:r>
              <a:rPr lang="ru-RU" dirty="0" err="1" smtClean="0"/>
              <a:t>перкутанные</a:t>
            </a:r>
            <a:r>
              <a:rPr lang="ru-RU" dirty="0" smtClean="0"/>
              <a:t>, ингаляционные и инъекционные.</a:t>
            </a:r>
          </a:p>
          <a:p>
            <a:r>
              <a:rPr lang="ru-RU" dirty="0" smtClean="0"/>
              <a:t>В педиатрической токсикологии наибольшую практическую значимость имеет классификация ядов по целям применения веществ, согласно которой </a:t>
            </a:r>
            <a:r>
              <a:rPr lang="ru-RU" b="1" dirty="0" smtClean="0">
                <a:solidFill>
                  <a:srgbClr val="FF0000"/>
                </a:solidFill>
              </a:rPr>
              <a:t>выделяют:</a:t>
            </a:r>
            <a:endParaRPr lang="ru-RU" b="1" dirty="0">
              <a:solidFill>
                <a:srgbClr val="FF0000"/>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51520" y="260648"/>
            <a:ext cx="4248472" cy="6408712"/>
          </a:xfrm>
        </p:spPr>
        <p:txBody>
          <a:bodyPr>
            <a:normAutofit lnSpcReduction="10000"/>
          </a:bodyPr>
          <a:lstStyle/>
          <a:p>
            <a:r>
              <a:rPr lang="ru-RU" dirty="0" smtClean="0"/>
              <a:t>Объективное обследование должно включать, прежде всего, </a:t>
            </a:r>
            <a:r>
              <a:rPr lang="ru-RU" dirty="0" err="1" smtClean="0"/>
              <a:t>физикальный</a:t>
            </a:r>
            <a:r>
              <a:rPr lang="ru-RU" dirty="0" smtClean="0"/>
              <a:t> скрининг – осмотр, направленный на выявление признаков декомпенсации витальных функций, при необходимости их замещение или поддержания, а также общую оценку тяжести пострадавшего. По клиническим проявлениям ведущего токсического синдрома определяют возможный характер отравляющего вещества.</a:t>
            </a:r>
          </a:p>
          <a:p>
            <a:endParaRPr lang="ru-RU" dirty="0"/>
          </a:p>
        </p:txBody>
      </p:sp>
      <p:pic>
        <p:nvPicPr>
          <p:cNvPr id="5" name="Содержимое 4" descr="kakimi-zabolevaniyami-zhkt-stradayut-deti5.jpg"/>
          <p:cNvPicPr>
            <a:picLocks noGrp="1" noChangeAspect="1"/>
          </p:cNvPicPr>
          <p:nvPr>
            <p:ph sz="quarter" idx="2"/>
          </p:nvPr>
        </p:nvPicPr>
        <p:blipFill>
          <a:blip r:embed="rId2" cstate="print"/>
          <a:stretch>
            <a:fillRect/>
          </a:stretch>
        </p:blipFill>
        <p:spPr>
          <a:xfrm>
            <a:off x="4716016" y="1628800"/>
            <a:ext cx="3657600" cy="2438400"/>
          </a:xfr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1.png"/>
          <p:cNvPicPr>
            <a:picLocks noChangeAspect="1"/>
          </p:cNvPicPr>
          <p:nvPr/>
        </p:nvPicPr>
        <p:blipFill>
          <a:blip r:embed="rId2" cstate="print"/>
          <a:stretch>
            <a:fillRect/>
          </a:stretch>
        </p:blipFill>
        <p:spPr>
          <a:xfrm>
            <a:off x="323528" y="692696"/>
            <a:ext cx="8391847" cy="5688632"/>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57200" y="1600200"/>
            <a:ext cx="3178696" cy="4572000"/>
          </a:xfrm>
        </p:spPr>
        <p:txBody>
          <a:bodyPr/>
          <a:lstStyle/>
          <a:p>
            <a:r>
              <a:rPr lang="ru-RU" dirty="0" smtClean="0"/>
              <a:t>Препараты бытовой химии и нефтепродукты</a:t>
            </a:r>
            <a:endParaRPr lang="ru-RU" dirty="0"/>
          </a:p>
        </p:txBody>
      </p:sp>
      <p:pic>
        <p:nvPicPr>
          <p:cNvPr id="5" name="Содержимое 4" descr="14-03-16-21_2.jpg"/>
          <p:cNvPicPr>
            <a:picLocks noGrp="1" noChangeAspect="1"/>
          </p:cNvPicPr>
          <p:nvPr>
            <p:ph sz="quarter" idx="2"/>
          </p:nvPr>
        </p:nvPicPr>
        <p:blipFill>
          <a:blip r:embed="rId2" cstate="print"/>
          <a:stretch>
            <a:fillRect/>
          </a:stretch>
        </p:blipFill>
        <p:spPr>
          <a:xfrm>
            <a:off x="4499992" y="1700808"/>
            <a:ext cx="3657600" cy="3206187"/>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p:txBody>
          <a:bodyPr/>
          <a:lstStyle/>
          <a:p>
            <a:r>
              <a:rPr lang="ru-RU" dirty="0" smtClean="0"/>
              <a:t>Промышленные яды</a:t>
            </a:r>
            <a:endParaRPr lang="ru-RU" dirty="0"/>
          </a:p>
        </p:txBody>
      </p:sp>
      <p:pic>
        <p:nvPicPr>
          <p:cNvPr id="5" name="Содержимое 4" descr="yadi2.jpg"/>
          <p:cNvPicPr>
            <a:picLocks noGrp="1" noChangeAspect="1"/>
          </p:cNvPicPr>
          <p:nvPr>
            <p:ph sz="quarter" idx="2"/>
          </p:nvPr>
        </p:nvPicPr>
        <p:blipFill>
          <a:blip r:embed="rId2" cstate="print"/>
          <a:stretch>
            <a:fillRect/>
          </a:stretch>
        </p:blipFill>
        <p:spPr>
          <a:xfrm>
            <a:off x="4572000" y="1124744"/>
            <a:ext cx="3657600" cy="3657600"/>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p:txBody>
          <a:bodyPr/>
          <a:lstStyle/>
          <a:p>
            <a:r>
              <a:rPr lang="ru-RU" dirty="0" smtClean="0"/>
              <a:t>Лекарственные препараты</a:t>
            </a:r>
            <a:endParaRPr lang="ru-RU" dirty="0"/>
          </a:p>
        </p:txBody>
      </p:sp>
      <p:pic>
        <p:nvPicPr>
          <p:cNvPr id="5" name="Содержимое 4" descr="detskiy_travmatizma_otravleniya.jpg"/>
          <p:cNvPicPr>
            <a:picLocks noGrp="1" noChangeAspect="1"/>
          </p:cNvPicPr>
          <p:nvPr>
            <p:ph sz="quarter" idx="2"/>
          </p:nvPr>
        </p:nvPicPr>
        <p:blipFill>
          <a:blip r:embed="rId2" cstate="print"/>
          <a:stretch>
            <a:fillRect/>
          </a:stretch>
        </p:blipFill>
        <p:spPr>
          <a:xfrm>
            <a:off x="4067944" y="1268760"/>
            <a:ext cx="4242228" cy="2839556"/>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p:txBody>
          <a:bodyPr/>
          <a:lstStyle/>
          <a:p>
            <a:r>
              <a:rPr lang="ru-RU" dirty="0" smtClean="0"/>
              <a:t>Алкоголь и его суррогаты</a:t>
            </a:r>
            <a:endParaRPr lang="ru-RU" dirty="0"/>
          </a:p>
        </p:txBody>
      </p:sp>
      <p:pic>
        <p:nvPicPr>
          <p:cNvPr id="5" name="Содержимое 4" descr="m.radiovesti.ru_.jpg"/>
          <p:cNvPicPr>
            <a:picLocks noGrp="1" noChangeAspect="1"/>
          </p:cNvPicPr>
          <p:nvPr>
            <p:ph sz="quarter" idx="2"/>
          </p:nvPr>
        </p:nvPicPr>
        <p:blipFill>
          <a:blip r:embed="rId2" cstate="print"/>
          <a:stretch>
            <a:fillRect/>
          </a:stretch>
        </p:blipFill>
        <p:spPr>
          <a:xfrm>
            <a:off x="3923928" y="1556792"/>
            <a:ext cx="4451516" cy="2965823"/>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p:txBody>
          <a:bodyPr/>
          <a:lstStyle/>
          <a:p>
            <a:r>
              <a:rPr lang="ru-RU" dirty="0" smtClean="0"/>
              <a:t>Ядовитые растения и грибы</a:t>
            </a:r>
            <a:endParaRPr lang="ru-RU" dirty="0"/>
          </a:p>
        </p:txBody>
      </p:sp>
      <p:pic>
        <p:nvPicPr>
          <p:cNvPr id="5" name="Содержимое 4" descr="111163.jpg"/>
          <p:cNvPicPr>
            <a:picLocks noGrp="1" noChangeAspect="1"/>
          </p:cNvPicPr>
          <p:nvPr>
            <p:ph sz="quarter" idx="2"/>
          </p:nvPr>
        </p:nvPicPr>
        <p:blipFill>
          <a:blip r:embed="rId2" cstate="print"/>
          <a:stretch>
            <a:fillRect/>
          </a:stretch>
        </p:blipFill>
        <p:spPr>
          <a:xfrm>
            <a:off x="4572000" y="1556792"/>
            <a:ext cx="3657600" cy="2054831"/>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0" y="476672"/>
            <a:ext cx="5076056" cy="6192688"/>
          </a:xfrm>
        </p:spPr>
        <p:txBody>
          <a:bodyPr>
            <a:normAutofit lnSpcReduction="10000"/>
          </a:bodyPr>
          <a:lstStyle/>
          <a:p>
            <a:r>
              <a:rPr lang="ru-RU" dirty="0" smtClean="0"/>
              <a:t>Возрастная чувствительность детского организма к лекарственным и других химических агентов обусловлена прежде всего возрастными </a:t>
            </a:r>
            <a:r>
              <a:rPr lang="ru-RU" dirty="0" err="1" smtClean="0"/>
              <a:t>анатомо-физио-логическими</a:t>
            </a:r>
            <a:r>
              <a:rPr lang="ru-RU" dirty="0" smtClean="0"/>
              <a:t> особенностями органов и систем, их функциональной незрелостью, в частности тех, которые обеспечивают элиминацию </a:t>
            </a:r>
            <a:r>
              <a:rPr lang="ru-RU" dirty="0" err="1" smtClean="0"/>
              <a:t>ксенобиотиков</a:t>
            </a:r>
            <a:r>
              <a:rPr lang="ru-RU" dirty="0" smtClean="0"/>
              <a:t> и их метаболитов (печени, ЖКТ, почек и др.). </a:t>
            </a:r>
          </a:p>
          <a:p>
            <a:r>
              <a:rPr lang="ru-RU" dirty="0" smtClean="0"/>
              <a:t>Все эти факторы объясняют низкую толерантность детей до токсичных соединений, особенно сильнодействующих.</a:t>
            </a:r>
            <a:endParaRPr lang="ru-RU" dirty="0"/>
          </a:p>
        </p:txBody>
      </p:sp>
      <p:pic>
        <p:nvPicPr>
          <p:cNvPr id="5" name="Содержимое 4" descr="chto-delat-pri-otravlenii-lekarstvom.jpg"/>
          <p:cNvPicPr>
            <a:picLocks noGrp="1" noChangeAspect="1"/>
          </p:cNvPicPr>
          <p:nvPr>
            <p:ph sz="quarter" idx="2"/>
          </p:nvPr>
        </p:nvPicPr>
        <p:blipFill>
          <a:blip r:embed="rId2" cstate="print"/>
          <a:stretch>
            <a:fillRect/>
          </a:stretch>
        </p:blipFill>
        <p:spPr>
          <a:xfrm>
            <a:off x="5292724" y="1700808"/>
            <a:ext cx="3188937" cy="2122636"/>
          </a:xfr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65</TotalTime>
  <Words>874</Words>
  <Application>Microsoft Office PowerPoint</Application>
  <PresentationFormat>Экран (4:3)</PresentationFormat>
  <Paragraphs>51</Paragraphs>
  <Slides>31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31</vt:i4>
      </vt:variant>
    </vt:vector>
  </HeadingPairs>
  <TitlesOfParts>
    <vt:vector size="32" baseType="lpstr">
      <vt:lpstr>Эркер</vt:lpstr>
      <vt:lpstr>Слайд 1</vt:lpstr>
      <vt:lpstr>Слайд 2</vt:lpstr>
      <vt:lpstr>Слайд 3</vt:lpstr>
      <vt:lpstr>Слайд 4</vt:lpstr>
      <vt:lpstr>Слайд 5</vt:lpstr>
      <vt:lpstr>Слайд 6</vt:lpstr>
      <vt:lpstr>Слайд 7</vt:lpstr>
      <vt:lpstr>Слайд 8</vt:lpstr>
      <vt:lpstr>Слайд 9</vt:lpstr>
      <vt:lpstr>Этиология острого отравления </vt:lpstr>
      <vt:lpstr>Слайд 11</vt:lpstr>
      <vt:lpstr>Слайд 12</vt:lpstr>
      <vt:lpstr>Патогенез острого отравления </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Диагностика</vt:lpstr>
      <vt:lpstr>Слайд 28</vt:lpstr>
      <vt:lpstr>Слайд 29</vt:lpstr>
      <vt:lpstr>Слайд 30</vt:lpstr>
      <vt:lpstr>Слайд 31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Alex</dc:creator>
  <cp:lastModifiedBy>Alex</cp:lastModifiedBy>
  <cp:revision>9</cp:revision>
  <dcterms:created xsi:type="dcterms:W3CDTF">2016-11-15T07:37:51Z</dcterms:created>
  <dcterms:modified xsi:type="dcterms:W3CDTF">2016-12-05T03:56:21Z</dcterms:modified>
</cp:coreProperties>
</file>