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44" r:id="rId2"/>
  </p:sldMasterIdLst>
  <p:sldIdLst>
    <p:sldId id="256" r:id="rId3"/>
    <p:sldId id="257" r:id="rId4"/>
    <p:sldId id="258" r:id="rId5"/>
    <p:sldId id="260" r:id="rId6"/>
    <p:sldId id="259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pdb/467185/6a232da8-6025-43b0-a6ac-55baeafa61f2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4000" cy="635795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0"/>
            <a:ext cx="8215370" cy="258532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Планирование занятий по рисованию с детьми 1,5-2 года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628" y="6072206"/>
            <a:ext cx="4143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400" dirty="0" err="1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Галлямова</a:t>
            </a:r>
            <a:r>
              <a:rPr lang="ru-RU" sz="24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Г.Ф.</a:t>
            </a:r>
            <a:endParaRPr lang="ru-RU" sz="2400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2065024"/>
          </a:xfrm>
        </p:spPr>
        <p:txBody>
          <a:bodyPr/>
          <a:lstStyle/>
          <a:p>
            <a:pPr algn="just"/>
            <a:r>
              <a:rPr lang="ru-RU" dirty="0" smtClean="0"/>
              <a:t>Дети постепенно осваивают все необходимое в процессе наблюдений за вашими действиями и самостоятельной деятельности на протяжении всего учебного года.</a:t>
            </a:r>
          </a:p>
          <a:p>
            <a:endParaRPr lang="ru-RU" dirty="0"/>
          </a:p>
        </p:txBody>
      </p:sp>
      <p:pic>
        <p:nvPicPr>
          <p:cNvPr id="83970" name="Picture 2" descr="https://www9.siparisucuz.co/uploads/7473-6-Adet-tak%C4%B1m-Renkli-%C4%B0pucu-D%C3%BCz-%C3%87ocuk-Boya-Fir%C3%A7alari-Plastik-Sapl%C4%B1-Naylon-Boya-F%C4%B1r%C3%A7alar%C4%B1-Set-%C3%87izim-Sanat-Malzemeleri-6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411539">
            <a:off x="5001595" y="3072777"/>
            <a:ext cx="3071834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86752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66"/>
                </a:solidFill>
              </a:rPr>
              <a:t>Перспективный план на год</a:t>
            </a:r>
            <a:endParaRPr lang="ru-RU" dirty="0">
              <a:solidFill>
                <a:srgbClr val="FF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428736"/>
            <a:ext cx="4210080" cy="5429263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sz="3100" i="1" dirty="0" smtClean="0">
                <a:solidFill>
                  <a:srgbClr val="FF0066"/>
                </a:solidFill>
              </a:rPr>
              <a:t>Сентябрь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Знакомство </a:t>
            </a:r>
            <a:r>
              <a:rPr lang="ru-RU" dirty="0" smtClean="0"/>
              <a:t>с изобразительным материалом (карандаши, краски, кисточки, мелки). Ими можно рисовать, они оставляют след, пятна…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Знакомство с изобразительным материалом. Рисование игрушек в подарок детям.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Знакомство с изобразительным материалом. Рисование игрушек на заказ, в подарок детям.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 «Зернышки для воробушка» точки, примакивание.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500174"/>
            <a:ext cx="4210080" cy="535782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100" i="1" dirty="0" smtClean="0">
                <a:solidFill>
                  <a:srgbClr val="FF0066"/>
                </a:solidFill>
              </a:rPr>
              <a:t>Октябрь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«На дереве желтые листочки» точки, примакивание.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«Дождик из тучки» точки, примакивание.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«Гроздь рябины» точки, примакивание.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«Травка для зайчика» прямые линии сверху вниз.</a:t>
            </a:r>
          </a:p>
          <a:p>
            <a:pPr>
              <a:buNone/>
            </a:pPr>
            <a:endParaRPr lang="ru-RU" i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57232"/>
            <a:ext cx="4038600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>
                <a:solidFill>
                  <a:srgbClr val="FF0066"/>
                </a:solidFill>
              </a:rPr>
              <a:t>Ноябрь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«Палочка для флажка» прямые линии сверху вниз.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«Цветные ниточки для шарика» прямые линии сверху вниз.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«Дорожка» прямые линии слева направо.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«Ленточка» прямые линии слева направо.</a:t>
            </a:r>
          </a:p>
          <a:p>
            <a:pPr>
              <a:buNone/>
            </a:pPr>
            <a:endParaRPr lang="ru-RU" sz="2400" i="1" dirty="0">
              <a:solidFill>
                <a:srgbClr val="FF0066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4038600" cy="57150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FF0066"/>
                </a:solidFill>
              </a:rPr>
              <a:t>Декабрь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«Полоски коврика» прямые линии слева направо.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«Полоски шарфика» прямые линии слева направо.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«Ручеек» прямые линии слева направо.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«Разноцветные шары» округлые формы.</a:t>
            </a:r>
          </a:p>
          <a:p>
            <a:pPr>
              <a:buNone/>
            </a:pPr>
            <a:endParaRPr lang="ru-RU" sz="2400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57232"/>
            <a:ext cx="4038600" cy="57864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>
                <a:solidFill>
                  <a:srgbClr val="FF0066"/>
                </a:solidFill>
              </a:rPr>
              <a:t>Январь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«Клубочки для котенка» округлые формы - наматывание.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«Шар» округлые формы.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«На деревья, на лужок, тихо падает снежок».</a:t>
            </a:r>
          </a:p>
          <a:p>
            <a:pPr>
              <a:buNone/>
            </a:pPr>
            <a:endParaRPr lang="ru-RU" sz="2400" dirty="0">
              <a:solidFill>
                <a:srgbClr val="FF0066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4038600" cy="57864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>
                <a:solidFill>
                  <a:srgbClr val="FF0066"/>
                </a:solidFill>
              </a:rPr>
              <a:t>Февраль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«Баранки» округлые формы – соединение кольца.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«Колеса» </a:t>
            </a:r>
            <a:r>
              <a:rPr lang="ru-RU" sz="2400" dirty="0" smtClean="0"/>
              <a:t>округлые формы – соединение кольца.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«Мыльные пузыри» округлые формы – соединение кольца.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«Рыбка в воде» закрашивание.</a:t>
            </a:r>
          </a:p>
          <a:p>
            <a:pPr>
              <a:buNone/>
            </a:pPr>
            <a:endParaRPr lang="ru-RU" sz="2400" i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857232"/>
            <a:ext cx="4038600" cy="57864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>
                <a:solidFill>
                  <a:srgbClr val="FF0066"/>
                </a:solidFill>
              </a:rPr>
              <a:t>Март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«Воздушный шарик на ниточке» соединение линий и круга.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«Солнышко» соединение линий и круга.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«Сосульки» разные линии по длине.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«Украсим матрешкам сарафаны» мазки.</a:t>
            </a:r>
          </a:p>
          <a:p>
            <a:pPr>
              <a:buNone/>
            </a:pPr>
            <a:endParaRPr lang="ru-RU" sz="2400" i="1" dirty="0">
              <a:solidFill>
                <a:srgbClr val="FF0066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4038600" cy="57864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>
                <a:solidFill>
                  <a:srgbClr val="FF0066"/>
                </a:solidFill>
              </a:rPr>
              <a:t>Апрель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«Дождик, дождик, веселей» вертикальные линии в виде штрихов.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«Сильный дождь» вертикальные линии.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«Железная дорога» сочетание вертикальных и горизонтальных линий.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«Забор» » сочетание вертикальных и горизонтальных линий.</a:t>
            </a:r>
          </a:p>
          <a:p>
            <a:pPr>
              <a:buNone/>
            </a:pPr>
            <a:endParaRPr lang="ru-RU" sz="2400" i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928670"/>
            <a:ext cx="4071966" cy="507209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>
                <a:solidFill>
                  <a:srgbClr val="FF0066"/>
                </a:solidFill>
              </a:rPr>
              <a:t>Май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«Лесенка» сочетание вертикальных и горизонтальных линий.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«Скоро лето» различные приемы рисования (солнышко, одуванчики в траве)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«Солнечные зайчики» тычки.</a:t>
            </a:r>
          </a:p>
          <a:p>
            <a:pPr marL="457200" lvl="0" indent="-457200">
              <a:buFont typeface="+mj-lt"/>
              <a:buAutoNum type="arabicPeriod"/>
            </a:pPr>
            <a:r>
              <a:rPr lang="ru-RU" sz="2400" dirty="0" smtClean="0"/>
              <a:t>«Зажжем в окнах свет» закрашивание.</a:t>
            </a:r>
          </a:p>
          <a:p>
            <a:pPr>
              <a:buNone/>
            </a:pPr>
            <a:endParaRPr lang="ru-RU" sz="2400" dirty="0">
              <a:solidFill>
                <a:srgbClr val="FF0066"/>
              </a:solidFill>
            </a:endParaRPr>
          </a:p>
        </p:txBody>
      </p:sp>
      <p:pic>
        <p:nvPicPr>
          <p:cNvPr id="84998" name="Picture 6" descr="https://i.pinimg.com/originals/47/d7/a6/47d7a6f83632c86e1bec78fbce9ac2a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714488"/>
            <a:ext cx="3417499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8229600" cy="438912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 Занятия рисованием </a:t>
            </a:r>
            <a:r>
              <a:rPr lang="ru-RU" dirty="0" smtClean="0"/>
              <a:t>не только помогают ребенку </a:t>
            </a:r>
            <a:r>
              <a:rPr lang="ru-RU" dirty="0" smtClean="0"/>
              <a:t>дошкольного </a:t>
            </a:r>
            <a:r>
              <a:rPr lang="ru-RU" dirty="0" smtClean="0"/>
              <a:t>возраста овладеть элементарными приемами рисования, но и благотворно влияют на общее развитие детей; побуждают эмоциональную отзывчивость, воспитывают чувство прекрасного, трудолюбия, развивают мышление, память, воображение.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62" name="Picture 2" descr="http://5klass.net/datas/okruzhajuschij-mir/Vzaimodejstvie-cheloveka-i-prirody/0020-020-Spasibo-za-vnimani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389120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/>
              <a:t>   Рисование </a:t>
            </a:r>
            <a:r>
              <a:rPr lang="ru-RU" sz="2800" dirty="0" smtClean="0"/>
              <a:t>является одним из любимых </a:t>
            </a:r>
            <a:r>
              <a:rPr lang="ru-RU" sz="2800" dirty="0" smtClean="0"/>
              <a:t>детьми занятий</a:t>
            </a:r>
            <a:r>
              <a:rPr lang="ru-RU" sz="2800" dirty="0" smtClean="0"/>
              <a:t>. Создавая изображение, ребенок получает результат, который он видит сам, показать другим и получить одобрение. Это дает возможность почувствовать себя созидателем, испытывать удовлетворение и даже гордость по поводу своих достижений.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5778" name="Picture 2" descr="https://pbs.twimg.com/media/DobgQipXsAAJfot.jpg: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86050">
            <a:off x="5714116" y="4229961"/>
            <a:ext cx="2857549" cy="2357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389120"/>
          </a:xfrm>
        </p:spPr>
        <p:txBody>
          <a:bodyPr>
            <a:noAutofit/>
          </a:bodyPr>
          <a:lstStyle/>
          <a:p>
            <a:pPr algn="just"/>
            <a:r>
              <a:rPr lang="ru-RU" sz="2800" dirty="0" smtClean="0"/>
              <a:t>В яслях дети получают карандаши и бумагу в полтора года. Дети знакомятся с самой деятельностью написания штрихов карандашом благодаря примеру взрослых. Воспитатель показывает, как она рисует карандашом.  Подражая ей, дети начинают делать то же самое.</a:t>
            </a:r>
          </a:p>
          <a:p>
            <a:pPr algn="just"/>
            <a:r>
              <a:rPr lang="ru-RU" sz="2800" dirty="0" smtClean="0"/>
              <a:t>Сам </a:t>
            </a:r>
            <a:r>
              <a:rPr lang="ru-RU" sz="2800" dirty="0" smtClean="0"/>
              <a:t>процесс рисования, который дети наблюдают, вызывает интерес и желание повторять его. Многие дети полутора или около 2 лет охотно берутся за карандаш.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401080" cy="5715040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800" dirty="0" smtClean="0"/>
              <a:t>Воспитатель следит за тем, чтобы они брали карандаш в правую руку, держали его на пальцах, а не в кулаке. Рука ребенка этого возраста еще слаба, и учить правильно, держать карандаш тремя пальцами еще преждевременно. Если ребенок нажимает на карандаш слишком сильно, ломает его и прорывает бумагу, воспитатель указывает ему на это и показывает, как можно водить карандашом, не так сильно нажимая. Другие дети вначале совсем не оставляют заметного следа на бумаге: им показывается, как можно нажать посильнее. Важно, чтобы малыш в процессе рисования заметил оставляемые карандашом следы на бумаге.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86752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66"/>
                </a:solidFill>
              </a:rPr>
              <a:t>Задачи</a:t>
            </a:r>
            <a:endParaRPr lang="ru-RU" dirty="0">
              <a:solidFill>
                <a:srgbClr val="FF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/>
          <a:lstStyle/>
          <a:p>
            <a:pPr lvl="0" algn="just"/>
            <a:r>
              <a:rPr lang="ru-RU" sz="2800" dirty="0" smtClean="0"/>
              <a:t>вызывать интерес к рисованию;</a:t>
            </a:r>
          </a:p>
          <a:p>
            <a:pPr lvl="0" algn="just"/>
            <a:r>
              <a:rPr lang="ru-RU" sz="2800" dirty="0" smtClean="0"/>
              <a:t>создавать благоприятные условия, для того чтобы каждый ребенок  мог изобразить то, что для него интересно и эмоционально значимо;</a:t>
            </a:r>
          </a:p>
          <a:p>
            <a:pPr lvl="0" algn="just"/>
            <a:r>
              <a:rPr lang="ru-RU" sz="2800" dirty="0" smtClean="0"/>
              <a:t>подводить детей к понимаю того, что очертания, пятна, линии и т.п. могут что-то изображать; поддерживать попытки ребенка сравнивать и называть эти изображения по ассоциации со знакомыми ему объектами окружающего мира; побуждать детей вносить дополнения в рисунки.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867524"/>
          </a:xfrm>
        </p:spPr>
        <p:txBody>
          <a:bodyPr/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rgbClr val="FF0066"/>
                </a:solidFill>
              </a:rPr>
              <a:t>Типы занятий</a:t>
            </a:r>
            <a:endParaRPr lang="ru-RU" dirty="0">
              <a:solidFill>
                <a:srgbClr val="FF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603434"/>
          </a:xfrm>
        </p:spPr>
        <p:txBody>
          <a:bodyPr/>
          <a:lstStyle/>
          <a:p>
            <a:pPr algn="just"/>
            <a:r>
              <a:rPr lang="ru-RU" sz="2800" dirty="0" smtClean="0"/>
              <a:t>На занятиях первого типа осуществляю знакомство детей с изобразительными материалами и рисую на глазах у детей. Они проводятся не более одного-двух с каждым новым материалом. На этих занятиях воспитатель рисует сам.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6806" name="Picture 6" descr="https://sun9-51.userapi.com/c855016/v855016199/1674bb/s7nuu6cOrm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23116" y="3857628"/>
            <a:ext cx="6174402" cy="30003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28670"/>
            <a:ext cx="4214842" cy="542928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dirty="0" smtClean="0"/>
              <a:t>Занятия второго типа направлены на то, чтобы вызывать у детей интерес и желание действовать самим с тем или иным изобразительным материалом. Для достижения этой цели воспитатель  создает изображение для каждого ребенка персонально. </a:t>
            </a:r>
            <a:endParaRPr lang="ru-RU" sz="2800" dirty="0"/>
          </a:p>
        </p:txBody>
      </p:sp>
      <p:pic>
        <p:nvPicPr>
          <p:cNvPr id="80898" name="Picture 2" descr="https://sun9-17.userapi.com/c854020/v854020199/179753/zKXlOm-FB-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0694" y="930712"/>
            <a:ext cx="2857520" cy="53558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29124" y="857232"/>
            <a:ext cx="4214842" cy="5572164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 smtClean="0"/>
              <a:t>На занятиях третьего типа надо предоставлять детям возможность выразить свое эмоциональное состояние. На этих занятиях ребенок рисует сам то, что хочет и сколько хочет.</a:t>
            </a:r>
          </a:p>
          <a:p>
            <a:pPr algn="just"/>
            <a:r>
              <a:rPr lang="ru-RU" dirty="0" smtClean="0"/>
              <a:t>Вы размещаете изобразительные материалы на столах и предлагаете всем желающим порисовать. </a:t>
            </a:r>
            <a:endParaRPr lang="ru-RU" dirty="0"/>
          </a:p>
        </p:txBody>
      </p:sp>
      <p:pic>
        <p:nvPicPr>
          <p:cNvPr id="81922" name="Picture 2" descr="https://sun9-57.userapi.com/c857016/v857016199/5a535/rpmo7pu1sX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047054"/>
            <a:ext cx="2928958" cy="48108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8501122" cy="2428892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Занятия четвертого типа позволяют постепенно подводить детей к тому, чтобы они ставили перед собой изобразительные цели и добивались их достижения.</a:t>
            </a:r>
          </a:p>
          <a:p>
            <a:pPr algn="just"/>
            <a:r>
              <a:rPr lang="ru-RU" dirty="0" smtClean="0"/>
              <a:t>На этих занятиях вы можете использовать любые изобразительные материалы. Первоначальная  задача – привлечь детей к действию с ними.</a:t>
            </a:r>
          </a:p>
          <a:p>
            <a:endParaRPr lang="ru-RU" dirty="0"/>
          </a:p>
        </p:txBody>
      </p:sp>
      <p:pic>
        <p:nvPicPr>
          <p:cNvPr id="82946" name="Picture 2" descr="https://sun9-72.userapi.com/c854120/v854120199/16e8a9/NxNMnpfh3N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3214686"/>
            <a:ext cx="7350534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Поток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865</Words>
  <PresentationFormat>Экран (4:3)</PresentationFormat>
  <Paragraphs>64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Поток</vt:lpstr>
      <vt:lpstr>Слайд 1</vt:lpstr>
      <vt:lpstr>Слайд 2</vt:lpstr>
      <vt:lpstr>Слайд 3</vt:lpstr>
      <vt:lpstr>Слайд 4</vt:lpstr>
      <vt:lpstr>Задачи</vt:lpstr>
      <vt:lpstr> Типы занятий</vt:lpstr>
      <vt:lpstr>Слайд 7</vt:lpstr>
      <vt:lpstr>Слайд 8</vt:lpstr>
      <vt:lpstr>Слайд 9</vt:lpstr>
      <vt:lpstr>Слайд 10</vt:lpstr>
      <vt:lpstr>Перспективный план на год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7</cp:revision>
  <dcterms:created xsi:type="dcterms:W3CDTF">2019-11-22T18:16:13Z</dcterms:created>
  <dcterms:modified xsi:type="dcterms:W3CDTF">2019-11-22T19:20:15Z</dcterms:modified>
</cp:coreProperties>
</file>