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5" d="100"/>
          <a:sy n="65" d="100"/>
        </p:scale>
        <p:origin x="-145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48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C25EA19-2C24-4B02-9E46-99280CB4B44F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A68D612-E935-44E7-841D-C976C4A53BB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25EA19-2C24-4B02-9E46-99280CB4B44F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68D612-E935-44E7-841D-C976C4A53B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C25EA19-2C24-4B02-9E46-99280CB4B44F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A68D612-E935-44E7-841D-C976C4A53B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25EA19-2C24-4B02-9E46-99280CB4B44F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68D612-E935-44E7-841D-C976C4A53B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C25EA19-2C24-4B02-9E46-99280CB4B44F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A68D612-E935-44E7-841D-C976C4A53BB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25EA19-2C24-4B02-9E46-99280CB4B44F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68D612-E935-44E7-841D-C976C4A53B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25EA19-2C24-4B02-9E46-99280CB4B44F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68D612-E935-44E7-841D-C976C4A53B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25EA19-2C24-4B02-9E46-99280CB4B44F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68D612-E935-44E7-841D-C976C4A53B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C25EA19-2C24-4B02-9E46-99280CB4B44F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68D612-E935-44E7-841D-C976C4A53B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25EA19-2C24-4B02-9E46-99280CB4B44F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68D612-E935-44E7-841D-C976C4A53BB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C25EA19-2C24-4B02-9E46-99280CB4B44F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A68D612-E935-44E7-841D-C976C4A53BB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C25EA19-2C24-4B02-9E46-99280CB4B44F}" type="datetimeFigureOut">
              <a:rPr lang="ru-RU" smtClean="0"/>
              <a:t>21.12.2019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A68D612-E935-44E7-841D-C976C4A53BB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Подготовка к ЕГЭ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«Возрастание и убывание функции»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304856" cy="1752600"/>
          </a:xfrm>
        </p:spPr>
        <p:txBody>
          <a:bodyPr/>
          <a:lstStyle/>
          <a:p>
            <a:pPr algn="r"/>
            <a:r>
              <a:rPr lang="ru-RU" dirty="0" smtClean="0"/>
              <a:t>Санкт-Петербург</a:t>
            </a:r>
          </a:p>
          <a:p>
            <a:pPr algn="r"/>
            <a:r>
              <a:rPr lang="ru-RU" dirty="0" smtClean="0"/>
              <a:t>Учитель математики</a:t>
            </a:r>
          </a:p>
          <a:p>
            <a:pPr algn="r"/>
            <a:r>
              <a:rPr lang="ru-RU" dirty="0" smtClean="0"/>
              <a:t>Пачина Ирина Сергеевна</a:t>
            </a:r>
          </a:p>
          <a:p>
            <a:pPr algn="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7579631" cy="5080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dirty="0" smtClean="0"/>
              <a:t> </a:t>
            </a:r>
            <a:r>
              <a:rPr lang="ru-RU" altLang="ru-RU" sz="32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altLang="ru-RU" sz="3200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sz="3200" b="1" baseline="30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3200" b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altLang="ru-RU" sz="3200" dirty="0" smtClean="0">
                <a:latin typeface="Times New Roman" pitchFamily="18" charset="0"/>
                <a:cs typeface="Times New Roman" pitchFamily="18" charset="0"/>
              </a:rPr>
              <a:t> &gt; 0 на некотором интервале, то функция возрастает на этом интервале.</a:t>
            </a:r>
          </a:p>
          <a:p>
            <a:r>
              <a:rPr lang="ru-RU" altLang="ru-RU" sz="3200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altLang="ru-RU" sz="3200" b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sz="3200" b="1" baseline="30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3200" b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altLang="ru-RU" sz="3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altLang="ru-RU" sz="3200" dirty="0" smtClean="0">
                <a:latin typeface="Times New Roman" pitchFamily="18" charset="0"/>
                <a:cs typeface="Times New Roman" pitchFamily="18" charset="0"/>
              </a:rPr>
              <a:t> &lt; 0 на некотором интервале, то функция убывает на этом интервале.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869160"/>
            <a:ext cx="7239000" cy="1586576"/>
          </a:xfrm>
        </p:spPr>
        <p:txBody>
          <a:bodyPr/>
          <a:lstStyle/>
          <a:p>
            <a:pPr marL="0" indent="0"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Непрерывная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функция 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) задана на  [-10;11]. На рисунке изображён график её производной. Укажите количество промежутков возрастания функции.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95536" y="1196752"/>
            <a:ext cx="6985000" cy="343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251520" y="-243408"/>
            <a:ext cx="72390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 №1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343432"/>
            <a:ext cx="7239000" cy="15145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Непрерывная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функция 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) задана на (-10;6). На рисунке изображён график её производной. Укажите количество промежутков убывания функции.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1520" y="1628800"/>
            <a:ext cx="7345303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72390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 №2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7448"/>
            <a:ext cx="7239000" cy="1370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Непрерывная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функция 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) задана на (-6;8). На рисунке изображён график её производной. Укажите длину промежутка убывания этой функции.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251520" y="1556792"/>
            <a:ext cx="7708965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72390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 №3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5343432"/>
            <a:ext cx="7239000" cy="15145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Непрерывная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функция 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) задана на  (-4;10).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На рисунке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изображён график её производной. Опишите последовательно типы монотонностей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функции.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323528" y="1484784"/>
            <a:ext cx="7344816" cy="3761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-315416"/>
            <a:ext cx="72390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 №4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5631464"/>
            <a:ext cx="7239000" cy="1226536"/>
          </a:xfrm>
        </p:spPr>
        <p:txBody>
          <a:bodyPr>
            <a:normAutofit fontScale="92500"/>
          </a:bodyPr>
          <a:lstStyle/>
          <a:p>
            <a:pPr>
              <a:lnSpc>
                <a:spcPct val="80000"/>
              </a:lnSpc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графику функции 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´(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) ответьте на вопросы: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Сколько промежутков возрастания у этой функции?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Найдите длину промежутка убывания этой функции.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331640" y="1268760"/>
            <a:ext cx="5724128" cy="4088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 №5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Алгоритм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Указать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область определения функции.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производную функции.</a:t>
            </a:r>
          </a:p>
          <a:p>
            <a:pPr marL="514350" indent="-514350">
              <a:buFont typeface="+mj-lt"/>
              <a:buAutoNum type="arabicPeriod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Определить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промежутки, в которых 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baseline="30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) &gt; 0 и 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baseline="30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) &lt; 0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Сделать выводы о монотонности   </a:t>
            </a:r>
          </a:p>
          <a:p>
            <a:pPr marL="0" indent="0"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функции.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2390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Образец решения по алгоритму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412776"/>
            <a:ext cx="7239000" cy="160356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800" dirty="0" smtClean="0"/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= х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4 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- 2х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2 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D(f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 = R</a:t>
            </a:r>
          </a:p>
          <a:p>
            <a:pPr marL="514350" indent="-514350">
              <a:buFont typeface="+mj-lt"/>
              <a:buAutoNum type="arabicPeriod"/>
            </a:pPr>
            <a:r>
              <a:rPr lang="ru-RU" altLang="ru-RU" sz="28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sz="2800" baseline="30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altLang="ru-RU" sz="2800" dirty="0" smtClean="0">
                <a:latin typeface="Times New Roman" pitchFamily="18" charset="0"/>
                <a:cs typeface="Times New Roman" pitchFamily="18" charset="0"/>
              </a:rPr>
              <a:t>(x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= 4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3 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- 4х,</a:t>
            </a:r>
          </a:p>
          <a:p>
            <a:pPr marL="514350" indent="-514350">
              <a:buFont typeface="+mj-lt"/>
              <a:buAutoNum type="arabicPeriod"/>
            </a:pPr>
            <a:r>
              <a:rPr lang="ru-RU" altLang="ru-RU" sz="2800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sz="2800" baseline="300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2800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)&gt;0, если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3 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- 4х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&gt;0,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aseline="30000" dirty="0" smtClean="0">
                <a:latin typeface="Times New Roman" pitchFamily="18" charset="0"/>
                <a:cs typeface="Times New Roman" pitchFamily="18" charset="0"/>
              </a:rPr>
              <a:t>3 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&gt;0,  </a:t>
            </a:r>
            <a:r>
              <a:rPr lang="ru-RU" altLang="ru-RU" sz="2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(х-1)(х+1)&gt;0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ectangle 27"/>
          <p:cNvSpPr>
            <a:spLocks noChangeArrowheads="1"/>
          </p:cNvSpPr>
          <p:nvPr/>
        </p:nvSpPr>
        <p:spPr bwMode="auto">
          <a:xfrm>
            <a:off x="184322" y="3030935"/>
            <a:ext cx="5296643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28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dirty="0"/>
              <a:t>f</a:t>
            </a:r>
            <a:r>
              <a:rPr lang="ru-RU" altLang="ru-RU" sz="2800" baseline="30000" dirty="0"/>
              <a:t>/</a:t>
            </a:r>
            <a:r>
              <a:rPr lang="ru-RU" altLang="ru-RU" sz="2800" dirty="0"/>
              <a:t>(</a:t>
            </a:r>
            <a:r>
              <a:rPr lang="ru-RU" altLang="ru-RU" sz="2800" dirty="0" smtClean="0"/>
              <a:t>x):      -         </a:t>
            </a:r>
            <a:r>
              <a:rPr lang="ru-RU" sz="2800" dirty="0" smtClean="0"/>
              <a:t>+        -            +</a:t>
            </a:r>
            <a:endParaRPr lang="ru-RU" alt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Line 6"/>
          <p:cNvSpPr>
            <a:spLocks noChangeShapeType="1"/>
          </p:cNvSpPr>
          <p:nvPr/>
        </p:nvSpPr>
        <p:spPr bwMode="auto">
          <a:xfrm>
            <a:off x="827584" y="3540106"/>
            <a:ext cx="4900140" cy="28576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4124324" y="3461305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84322" y="3568682"/>
            <a:ext cx="105317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>
              <a:spcBef>
                <a:spcPct val="20000"/>
              </a:spcBef>
            </a:pPr>
            <a:r>
              <a:rPr lang="ru-RU" sz="2800" kern="0" dirty="0" smtClean="0">
                <a:solidFill>
                  <a:prstClr val="black"/>
                </a:solidFill>
                <a:latin typeface="Arial"/>
                <a:cs typeface="Times New Roman" panose="02020603050405020304" pitchFamily="18" charset="0"/>
              </a:rPr>
              <a:t> f(х</a:t>
            </a:r>
            <a:r>
              <a:rPr lang="ru-RU" sz="2800" kern="0" dirty="0">
                <a:solidFill>
                  <a:prstClr val="black"/>
                </a:solidFill>
                <a:latin typeface="Arial"/>
                <a:cs typeface="Times New Roman" panose="02020603050405020304" pitchFamily="18" charset="0"/>
              </a:rPr>
              <a:t>):</a:t>
            </a:r>
          </a:p>
        </p:txBody>
      </p:sp>
      <p:sp>
        <p:nvSpPr>
          <p:cNvPr id="20" name="Oval 13"/>
          <p:cNvSpPr>
            <a:spLocks noChangeArrowheads="1"/>
          </p:cNvSpPr>
          <p:nvPr/>
        </p:nvSpPr>
        <p:spPr bwMode="auto">
          <a:xfrm>
            <a:off x="3081319" y="3461304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1" name="Oval 13"/>
          <p:cNvSpPr>
            <a:spLocks noChangeArrowheads="1"/>
          </p:cNvSpPr>
          <p:nvPr/>
        </p:nvSpPr>
        <p:spPr bwMode="auto">
          <a:xfrm>
            <a:off x="1979712" y="3469241"/>
            <a:ext cx="142875" cy="1444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1686148" y="3675124"/>
            <a:ext cx="50192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 -1            0            1               </a:t>
            </a:r>
            <a:r>
              <a:rPr lang="ru-RU" altLang="ru-RU" sz="2400" b="1" i="1" dirty="0" smtClean="0">
                <a:latin typeface="Times New Roman" pitchFamily="18" charset="0"/>
                <a:cs typeface="Times New Roman" pitchFamily="18" charset="0"/>
              </a:rPr>
              <a:t>х </a:t>
            </a:r>
            <a:endParaRPr lang="ru-RU" altLang="ru-RU" sz="2400" b="1" i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51520" y="4725144"/>
            <a:ext cx="74168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Функция убывает на промежутках (-∞;-1)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и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(0; 1)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Функция возрастает на промежутках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(-1; 0)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и 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(1; + ∞)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93096"/>
            <a:ext cx="7239000" cy="216264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рисунке изображён график дифференцируемой функции 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). На оси абсцисс отмечены девять точек: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aseline="-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,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aseline="-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, ..., 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baseline="-30000" dirty="0" smtClean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Найдите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 отмеченные точки, в которых производная функции 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) отрицательна. В ответе укажите количество этих точек</a:t>
            </a:r>
            <a:r>
              <a:rPr lang="ru-RU" sz="2800" dirty="0" smtClean="0">
                <a:solidFill>
                  <a:srgbClr val="50309E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2" descr="график дифференцируемой функции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323528" y="332656"/>
            <a:ext cx="7128792" cy="39447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Повторение материала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arenR"/>
            </a:pP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Понятия возрастающей  и убывающей 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функций.</a:t>
            </a:r>
          </a:p>
          <a:p>
            <a:pPr marL="514350" indent="-514350">
              <a:buFont typeface="+mj-lt"/>
              <a:buAutoNum type="arabicParenR"/>
            </a:pP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Понятие 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монотонности функции</a:t>
            </a:r>
            <a:r>
              <a:rPr lang="ru-RU" sz="4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4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8100392" cy="221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5724128" y="2276872"/>
            <a:ext cx="24128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Ответ: 3    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3212976"/>
            <a:ext cx="8028384" cy="270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580112" y="6211887"/>
            <a:ext cx="25003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Ответ: 14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ds04.infourok.ru/uploads/ex/0738/00007c67-cc202aac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https://pptcloud.nyc3.digitaloceanspaces.com/slides/pics/002/438/571/original/Slide10.jpg?14875831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564904"/>
            <a:ext cx="72390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Возрастающая функция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1609416"/>
            <a:ext cx="3340224" cy="5248584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50000"/>
              </a:lnSpc>
              <a:spcBef>
                <a:spcPct val="50000"/>
              </a:spcBef>
              <a:buNone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Функция </a:t>
            </a:r>
            <a:r>
              <a:rPr lang="en-US" altLang="ru-RU" sz="28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2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) называется </a:t>
            </a:r>
            <a:r>
              <a:rPr lang="ru-RU" altLang="ru-RU" sz="28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возрастающей</a:t>
            </a:r>
            <a:r>
              <a:rPr lang="ru-RU" altLang="ru-RU" sz="2800" i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  <a:buNone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на некотором интервале, 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  <a:buNone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если для любых х</a:t>
            </a:r>
            <a:r>
              <a:rPr lang="ru-RU" altLang="ru-RU" sz="2800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и х</a:t>
            </a:r>
            <a:r>
              <a:rPr lang="ru-RU" altLang="ru-RU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из этого интервала, таких, что  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  <a:buNone/>
            </a:pPr>
            <a:r>
              <a:rPr lang="ru-RU" alt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altLang="ru-RU" sz="2800" baseline="-25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alt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alt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ru-RU" altLang="ru-RU" sz="2800" baseline="-25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alt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                       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  <a:buNone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следует </a:t>
            </a: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неравенство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  <a:buNone/>
            </a:pPr>
            <a:r>
              <a:rPr lang="en-US" alt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altLang="ru-RU" sz="2800" baseline="-25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alt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alt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altLang="ru-RU" sz="2800" baseline="-25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alt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8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Bef>
                <a:spcPct val="50000"/>
              </a:spcBef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Line 7"/>
          <p:cNvSpPr>
            <a:spLocks noChangeShapeType="1"/>
          </p:cNvSpPr>
          <p:nvPr/>
        </p:nvSpPr>
        <p:spPr bwMode="auto">
          <a:xfrm flipV="1">
            <a:off x="2062162" y="2003425"/>
            <a:ext cx="0" cy="2447925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Arc 9"/>
          <p:cNvSpPr>
            <a:spLocks/>
          </p:cNvSpPr>
          <p:nvPr/>
        </p:nvSpPr>
        <p:spPr bwMode="auto">
          <a:xfrm flipV="1">
            <a:off x="920751" y="2003425"/>
            <a:ext cx="2303462" cy="223202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7620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3994150" y="3789363"/>
            <a:ext cx="3444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>
                <a:latin typeface="Monotype Corsiva" pitchFamily="66" charset="0"/>
              </a:rPr>
              <a:t>х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041400" y="3644900"/>
            <a:ext cx="5254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altLang="ru-RU" sz="2400" b="1" baseline="-25000"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8" name="Text Box 12"/>
          <p:cNvSpPr txBox="1">
            <a:spLocks noChangeArrowheads="1"/>
          </p:cNvSpPr>
          <p:nvPr/>
        </p:nvSpPr>
        <p:spPr bwMode="auto">
          <a:xfrm>
            <a:off x="2841625" y="3716338"/>
            <a:ext cx="5254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altLang="ru-RU" sz="2400" b="1" baseline="-2500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9" name="Oval 13"/>
          <p:cNvSpPr>
            <a:spLocks noChangeArrowheads="1"/>
          </p:cNvSpPr>
          <p:nvPr/>
        </p:nvSpPr>
        <p:spPr bwMode="auto">
          <a:xfrm>
            <a:off x="1978025" y="4076700"/>
            <a:ext cx="142875" cy="1444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Monotype Corsiva" pitchFamily="66" charset="0"/>
            </a:endParaRPr>
          </a:p>
        </p:txBody>
      </p:sp>
      <p:sp>
        <p:nvSpPr>
          <p:cNvPr id="10" name="Oval 14"/>
          <p:cNvSpPr>
            <a:spLocks noChangeArrowheads="1"/>
          </p:cNvSpPr>
          <p:nvPr/>
        </p:nvSpPr>
        <p:spPr bwMode="auto">
          <a:xfrm>
            <a:off x="1978025" y="2563813"/>
            <a:ext cx="142875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Monotype Corsiva" pitchFamily="66" charset="0"/>
            </a:endParaRPr>
          </a:p>
        </p:txBody>
      </p:sp>
      <p:sp>
        <p:nvSpPr>
          <p:cNvPr id="11" name="Oval 15"/>
          <p:cNvSpPr>
            <a:spLocks noChangeArrowheads="1"/>
          </p:cNvSpPr>
          <p:nvPr/>
        </p:nvSpPr>
        <p:spPr bwMode="auto">
          <a:xfrm>
            <a:off x="1492249" y="3685382"/>
            <a:ext cx="142875" cy="1444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Monotype Corsiva" pitchFamily="66" charset="0"/>
            </a:endParaRPr>
          </a:p>
        </p:txBody>
      </p:sp>
      <p:sp>
        <p:nvSpPr>
          <p:cNvPr id="12" name="Oval 16"/>
          <p:cNvSpPr>
            <a:spLocks noChangeArrowheads="1"/>
          </p:cNvSpPr>
          <p:nvPr/>
        </p:nvSpPr>
        <p:spPr bwMode="auto">
          <a:xfrm>
            <a:off x="3057525" y="3644900"/>
            <a:ext cx="142875" cy="1444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Monotype Corsiva" pitchFamily="66" charset="0"/>
            </a:endParaRPr>
          </a:p>
        </p:txBody>
      </p:sp>
      <p:sp>
        <p:nvSpPr>
          <p:cNvPr id="13" name="Text Box 18"/>
          <p:cNvSpPr txBox="1">
            <a:spLocks noChangeArrowheads="1"/>
          </p:cNvSpPr>
          <p:nvPr/>
        </p:nvSpPr>
        <p:spPr bwMode="auto">
          <a:xfrm>
            <a:off x="1627187" y="1951038"/>
            <a:ext cx="5254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Monotype Corsiva" pitchFamily="66" charset="0"/>
              </a:rPr>
              <a:t>у</a:t>
            </a:r>
          </a:p>
        </p:txBody>
      </p:sp>
      <p:sp>
        <p:nvSpPr>
          <p:cNvPr id="14" name="Line 19"/>
          <p:cNvSpPr>
            <a:spLocks noChangeShapeType="1"/>
          </p:cNvSpPr>
          <p:nvPr/>
        </p:nvSpPr>
        <p:spPr bwMode="auto">
          <a:xfrm>
            <a:off x="2049463" y="2636838"/>
            <a:ext cx="1081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Line 20"/>
          <p:cNvSpPr>
            <a:spLocks noChangeShapeType="1"/>
          </p:cNvSpPr>
          <p:nvPr/>
        </p:nvSpPr>
        <p:spPr bwMode="auto">
          <a:xfrm>
            <a:off x="3130550" y="2636838"/>
            <a:ext cx="0" cy="1079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6" name="Oval 22"/>
          <p:cNvSpPr>
            <a:spLocks noChangeArrowheads="1"/>
          </p:cNvSpPr>
          <p:nvPr/>
        </p:nvSpPr>
        <p:spPr bwMode="auto">
          <a:xfrm>
            <a:off x="1473200" y="4076700"/>
            <a:ext cx="142875" cy="1444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Monotype Corsiva" pitchFamily="66" charset="0"/>
            </a:endParaRPr>
          </a:p>
        </p:txBody>
      </p:sp>
      <p:sp>
        <p:nvSpPr>
          <p:cNvPr id="17" name="Oval 23"/>
          <p:cNvSpPr>
            <a:spLocks noChangeArrowheads="1"/>
          </p:cNvSpPr>
          <p:nvPr/>
        </p:nvSpPr>
        <p:spPr bwMode="auto">
          <a:xfrm>
            <a:off x="3057525" y="2563813"/>
            <a:ext cx="142875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Monotype Corsiva" pitchFamily="66" charset="0"/>
            </a:endParaRPr>
          </a:p>
        </p:txBody>
      </p:sp>
      <p:sp>
        <p:nvSpPr>
          <p:cNvPr id="18" name="Line 24"/>
          <p:cNvSpPr>
            <a:spLocks noChangeShapeType="1"/>
          </p:cNvSpPr>
          <p:nvPr/>
        </p:nvSpPr>
        <p:spPr bwMode="auto">
          <a:xfrm>
            <a:off x="1557336" y="36703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" name="Line 25"/>
          <p:cNvSpPr>
            <a:spLocks noChangeShapeType="1"/>
          </p:cNvSpPr>
          <p:nvPr/>
        </p:nvSpPr>
        <p:spPr bwMode="auto">
          <a:xfrm>
            <a:off x="1577181" y="4148931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0" name="Rectangle 27"/>
          <p:cNvSpPr>
            <a:spLocks noChangeArrowheads="1"/>
          </p:cNvSpPr>
          <p:nvPr/>
        </p:nvSpPr>
        <p:spPr bwMode="auto">
          <a:xfrm>
            <a:off x="1978025" y="3932238"/>
            <a:ext cx="10175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f </a:t>
            </a:r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altLang="ru-RU" sz="2800" b="1" baseline="-25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21" name="Rectangle 28"/>
          <p:cNvSpPr>
            <a:spLocks noChangeArrowheads="1"/>
          </p:cNvSpPr>
          <p:nvPr/>
        </p:nvSpPr>
        <p:spPr bwMode="auto">
          <a:xfrm>
            <a:off x="1112838" y="2347913"/>
            <a:ext cx="928687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altLang="ru-RU" sz="2800" b="1" baseline="-250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22" name="Line 6"/>
          <p:cNvSpPr>
            <a:spLocks noChangeShapeType="1"/>
          </p:cNvSpPr>
          <p:nvPr/>
        </p:nvSpPr>
        <p:spPr bwMode="auto">
          <a:xfrm>
            <a:off x="196056" y="3757614"/>
            <a:ext cx="417671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72390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Убывающая функция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20072" y="1052736"/>
            <a:ext cx="2746648" cy="5472608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spcBef>
                <a:spcPct val="50000"/>
              </a:spcBef>
              <a:buNone/>
            </a:pP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Функция </a:t>
            </a:r>
            <a:r>
              <a:rPr lang="en-US" altLang="ru-RU" sz="18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altLang="ru-RU" sz="1800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) называется </a:t>
            </a:r>
            <a:r>
              <a:rPr lang="ru-RU" altLang="ru-RU" sz="1800" i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убывающей 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  <a:buNone/>
            </a:pP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на некотором интервале, 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  <a:buNone/>
            </a:pP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если для любых х</a:t>
            </a:r>
            <a:r>
              <a:rPr lang="ru-RU" altLang="ru-RU" sz="1800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и х</a:t>
            </a:r>
            <a:r>
              <a:rPr lang="ru-RU" altLang="ru-RU" sz="1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 из этого 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интервала таких, 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что  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  <a:buNone/>
            </a:pPr>
            <a:r>
              <a:rPr lang="ru-RU" altLang="ru-RU" sz="1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altLang="ru-RU" sz="1800" baseline="-25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altLang="ru-RU" sz="1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ru-RU" altLang="ru-RU" sz="1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х</a:t>
            </a:r>
            <a:r>
              <a:rPr lang="ru-RU" altLang="ru-RU" sz="1800" baseline="-25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altLang="ru-RU" sz="1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                        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  <a:buNone/>
            </a:pP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следует </a:t>
            </a:r>
            <a:r>
              <a:rPr lang="ru-RU" altLang="ru-RU" sz="1800" dirty="0" smtClean="0">
                <a:latin typeface="Times New Roman" pitchFamily="18" charset="0"/>
                <a:cs typeface="Times New Roman" pitchFamily="18" charset="0"/>
              </a:rPr>
              <a:t>неравенство</a:t>
            </a:r>
          </a:p>
          <a:p>
            <a:pPr algn="ctr">
              <a:lnSpc>
                <a:spcPct val="150000"/>
              </a:lnSpc>
              <a:spcBef>
                <a:spcPct val="50000"/>
              </a:spcBef>
              <a:buNone/>
            </a:pPr>
            <a:r>
              <a:rPr lang="en-US" altLang="ru-RU" sz="1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sz="1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altLang="ru-RU" sz="1800" baseline="-25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altLang="ru-RU" sz="1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en-US" altLang="ru-RU" sz="1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&lt;</a:t>
            </a:r>
            <a:r>
              <a:rPr lang="ru-RU" altLang="ru-RU" sz="1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ru-RU" sz="1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sz="1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altLang="ru-RU" sz="1800" baseline="-250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altLang="ru-RU" sz="1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1800" dirty="0" smtClean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spcBef>
                <a:spcPct val="50000"/>
              </a:spcBef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Line 7"/>
          <p:cNvSpPr>
            <a:spLocks noChangeShapeType="1"/>
          </p:cNvSpPr>
          <p:nvPr/>
        </p:nvSpPr>
        <p:spPr bwMode="auto">
          <a:xfrm flipH="1" flipV="1">
            <a:off x="2038349" y="1432324"/>
            <a:ext cx="6349" cy="280794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2415379" y="3814764"/>
            <a:ext cx="5254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altLang="ru-RU" sz="2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altLang="ru-RU" sz="24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3128962" y="3814764"/>
            <a:ext cx="57894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400" b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altLang="ru-RU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7" name="Oval 15"/>
          <p:cNvSpPr>
            <a:spLocks noChangeArrowheads="1"/>
          </p:cNvSpPr>
          <p:nvPr/>
        </p:nvSpPr>
        <p:spPr bwMode="auto">
          <a:xfrm>
            <a:off x="2573337" y="3668713"/>
            <a:ext cx="142875" cy="1444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Monotype Corsiva" pitchFamily="66" charset="0"/>
            </a:endParaRPr>
          </a:p>
        </p:txBody>
      </p:sp>
      <p:sp>
        <p:nvSpPr>
          <p:cNvPr id="8" name="Oval 16"/>
          <p:cNvSpPr>
            <a:spLocks noChangeArrowheads="1"/>
          </p:cNvSpPr>
          <p:nvPr/>
        </p:nvSpPr>
        <p:spPr bwMode="auto">
          <a:xfrm>
            <a:off x="3194310" y="3664883"/>
            <a:ext cx="142875" cy="1444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Monotype Corsiva" pitchFamily="66" charset="0"/>
            </a:endParaRPr>
          </a:p>
        </p:txBody>
      </p:sp>
      <p:sp>
        <p:nvSpPr>
          <p:cNvPr id="9" name="Line 19"/>
          <p:cNvSpPr>
            <a:spLocks noChangeShapeType="1"/>
          </p:cNvSpPr>
          <p:nvPr/>
        </p:nvSpPr>
        <p:spPr bwMode="auto">
          <a:xfrm>
            <a:off x="2047875" y="2979802"/>
            <a:ext cx="1081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Line 20"/>
          <p:cNvSpPr>
            <a:spLocks noChangeShapeType="1"/>
          </p:cNvSpPr>
          <p:nvPr/>
        </p:nvSpPr>
        <p:spPr bwMode="auto">
          <a:xfrm>
            <a:off x="2628899" y="2154097"/>
            <a:ext cx="0" cy="154174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" name="Line 25"/>
          <p:cNvSpPr>
            <a:spLocks noChangeShapeType="1"/>
          </p:cNvSpPr>
          <p:nvPr/>
        </p:nvSpPr>
        <p:spPr bwMode="auto">
          <a:xfrm>
            <a:off x="2125661" y="2188090"/>
            <a:ext cx="5032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" name="Rectangle 27"/>
          <p:cNvSpPr>
            <a:spLocks noChangeArrowheads="1"/>
          </p:cNvSpPr>
          <p:nvPr/>
        </p:nvSpPr>
        <p:spPr bwMode="auto">
          <a:xfrm>
            <a:off x="952499" y="2737643"/>
            <a:ext cx="10175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f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altLang="ru-RU" sz="2800" b="1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28"/>
          <p:cNvSpPr>
            <a:spLocks noChangeArrowheads="1"/>
          </p:cNvSpPr>
          <p:nvPr/>
        </p:nvSpPr>
        <p:spPr bwMode="auto">
          <a:xfrm>
            <a:off x="1041401" y="1916832"/>
            <a:ext cx="94138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 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(х</a:t>
            </a:r>
            <a:r>
              <a:rPr lang="ru-RU" altLang="ru-RU" sz="2800" b="1" baseline="-250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alt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alt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Line 6"/>
          <p:cNvSpPr>
            <a:spLocks noChangeShapeType="1"/>
          </p:cNvSpPr>
          <p:nvPr/>
        </p:nvSpPr>
        <p:spPr bwMode="auto">
          <a:xfrm>
            <a:off x="785411" y="3737114"/>
            <a:ext cx="4176713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326335" y="1818759"/>
            <a:ext cx="14115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en-US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f </a:t>
            </a:r>
            <a:r>
              <a:rPr lang="ru-RU" alt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(х)</a:t>
            </a:r>
          </a:p>
        </p:txBody>
      </p:sp>
      <p:sp>
        <p:nvSpPr>
          <p:cNvPr id="16" name="Arc 6"/>
          <p:cNvSpPr>
            <a:spLocks/>
          </p:cNvSpPr>
          <p:nvPr/>
        </p:nvSpPr>
        <p:spPr bwMode="auto">
          <a:xfrm rot="5130813" flipV="1">
            <a:off x="2641230" y="1514137"/>
            <a:ext cx="2035426" cy="2094616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lnTo>
                  <a:pt x="-1" y="0"/>
                </a:lnTo>
                <a:close/>
              </a:path>
            </a:pathLst>
          </a:custGeom>
          <a:noFill/>
          <a:ln w="76200">
            <a:solidFill>
              <a:srgbClr val="FFC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7" name="Line 20"/>
          <p:cNvSpPr>
            <a:spLocks noChangeShapeType="1"/>
          </p:cNvSpPr>
          <p:nvPr/>
        </p:nvSpPr>
        <p:spPr bwMode="auto">
          <a:xfrm>
            <a:off x="3254897" y="2997198"/>
            <a:ext cx="21702" cy="74374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" name="Oval 13"/>
          <p:cNvSpPr>
            <a:spLocks noChangeArrowheads="1"/>
          </p:cNvSpPr>
          <p:nvPr/>
        </p:nvSpPr>
        <p:spPr bwMode="auto">
          <a:xfrm>
            <a:off x="1982786" y="2126972"/>
            <a:ext cx="142875" cy="1444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Monotype Corsiva" pitchFamily="66" charset="0"/>
            </a:endParaRPr>
          </a:p>
        </p:txBody>
      </p:sp>
      <p:sp>
        <p:nvSpPr>
          <p:cNvPr id="19" name="Oval 13"/>
          <p:cNvSpPr>
            <a:spLocks noChangeArrowheads="1"/>
          </p:cNvSpPr>
          <p:nvPr/>
        </p:nvSpPr>
        <p:spPr bwMode="auto">
          <a:xfrm>
            <a:off x="1970087" y="2923896"/>
            <a:ext cx="142875" cy="1444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Monotype Corsiva" pitchFamily="66" charset="0"/>
            </a:endParaRPr>
          </a:p>
        </p:txBody>
      </p:sp>
      <p:sp>
        <p:nvSpPr>
          <p:cNvPr id="20" name="Oval 14"/>
          <p:cNvSpPr>
            <a:spLocks noChangeArrowheads="1"/>
          </p:cNvSpPr>
          <p:nvPr/>
        </p:nvSpPr>
        <p:spPr bwMode="auto">
          <a:xfrm>
            <a:off x="3172893" y="2924968"/>
            <a:ext cx="142875" cy="144462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Monotype Corsiva" pitchFamily="66" charset="0"/>
            </a:endParaRPr>
          </a:p>
        </p:txBody>
      </p:sp>
      <p:sp>
        <p:nvSpPr>
          <p:cNvPr id="21" name="Oval 22"/>
          <p:cNvSpPr>
            <a:spLocks noChangeArrowheads="1"/>
          </p:cNvSpPr>
          <p:nvPr/>
        </p:nvSpPr>
        <p:spPr bwMode="auto">
          <a:xfrm>
            <a:off x="2535235" y="2115973"/>
            <a:ext cx="142875" cy="144463"/>
          </a:xfrm>
          <a:prstGeom prst="ellipse">
            <a:avLst/>
          </a:prstGeom>
          <a:solidFill>
            <a:schemeClr val="tx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1800">
              <a:latin typeface="Monotype Corsiva" pitchFamily="66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648877" y="1431529"/>
            <a:ext cx="27764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altLang="ru-RU" b="1" dirty="0">
                <a:latin typeface="Monotype Corsiva" pitchFamily="66" charset="0"/>
              </a:rPr>
              <a:t>у</a:t>
            </a:r>
          </a:p>
        </p:txBody>
      </p:sp>
      <p:sp>
        <p:nvSpPr>
          <p:cNvPr id="24" name="Text Box 10"/>
          <p:cNvSpPr txBox="1">
            <a:spLocks noChangeArrowheads="1"/>
          </p:cNvSpPr>
          <p:nvPr/>
        </p:nvSpPr>
        <p:spPr bwMode="auto">
          <a:xfrm>
            <a:off x="4773919" y="3911600"/>
            <a:ext cx="3444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ru-RU" altLang="ru-RU" sz="2000" b="1" dirty="0" err="1">
                <a:latin typeface="Monotype Corsiva" pitchFamily="66" charset="0"/>
              </a:rPr>
              <a:t>х</a:t>
            </a:r>
            <a:endParaRPr lang="ru-RU" altLang="ru-RU" sz="2000" b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7239000" cy="484632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Возрастающие и убывающие функции называются </a:t>
            </a:r>
            <a:r>
              <a:rPr lang="ru-RU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монотонными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функциями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1844824"/>
            <a:ext cx="6206777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15416"/>
            <a:ext cx="72390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 №1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7239000" cy="4846320"/>
          </a:xfrm>
        </p:spPr>
        <p:txBody>
          <a:bodyPr/>
          <a:lstStyle/>
          <a:p>
            <a:pPr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По графику функции 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) ответьте на вопросы:</a:t>
            </a: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Сколько промежутков возрастания у этой функции? </a:t>
            </a:r>
          </a:p>
          <a:p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Назовите наименьший из промежутков убывания этой функции.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971600" y="2852936"/>
            <a:ext cx="6058578" cy="4005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7239000" cy="1143000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 №2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2107616"/>
          </a:xfrm>
        </p:spPr>
        <p:txBody>
          <a:bodyPr/>
          <a:lstStyle/>
          <a:p>
            <a:pPr>
              <a:lnSpc>
                <a:spcPct val="80000"/>
              </a:lnSpc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По графику функции 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´(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) ответьте на вопросы: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Сколько промежутков возрастания у функции 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altLang="ru-RU" sz="24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)?</a:t>
            </a:r>
          </a:p>
          <a:p>
            <a:pPr>
              <a:lnSpc>
                <a:spcPct val="80000"/>
              </a:lnSpc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Найдите длину промежутка убывания этой функции.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>
          <a:xfrm>
            <a:off x="1115616" y="3257550"/>
            <a:ext cx="6192688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Цели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Найти связь между производной и свойством монотонности функции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Создать алгоритм поиска промежутков монотонности функции      с помощью производной.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045064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Тема: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«Возрастание и убывание функции»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116</TotalTime>
  <Words>498</Words>
  <Application>Microsoft Office PowerPoint</Application>
  <PresentationFormat>Экран (4:3)</PresentationFormat>
  <Paragraphs>81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Изящная</vt:lpstr>
      <vt:lpstr>Подготовка к ЕГЭ «Возрастание и убывание функции»</vt:lpstr>
      <vt:lpstr>Повторение материала</vt:lpstr>
      <vt:lpstr>Возрастающая функция</vt:lpstr>
      <vt:lpstr>Убывающая функция</vt:lpstr>
      <vt:lpstr>Слайд 5</vt:lpstr>
      <vt:lpstr>Пример №1</vt:lpstr>
      <vt:lpstr>Пример №2</vt:lpstr>
      <vt:lpstr>Цели</vt:lpstr>
      <vt:lpstr>Тема: «Возрастание и убывание функции»</vt:lpstr>
      <vt:lpstr>Слайд 10</vt:lpstr>
      <vt:lpstr>Слайд 11</vt:lpstr>
      <vt:lpstr>Задача №1</vt:lpstr>
      <vt:lpstr>Задача №2</vt:lpstr>
      <vt:lpstr>Задача №3</vt:lpstr>
      <vt:lpstr>Задача №4</vt:lpstr>
      <vt:lpstr>Задача №5</vt:lpstr>
      <vt:lpstr>Алгоритм</vt:lpstr>
      <vt:lpstr>Образец решения по алгоритму</vt:lpstr>
      <vt:lpstr>Слайд 19</vt:lpstr>
      <vt:lpstr>Слайд 20</vt:lpstr>
      <vt:lpstr>Слайд 21</vt:lpstr>
      <vt:lpstr>Слайд 22</vt:lpstr>
      <vt:lpstr>Спасибо за внимание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Подготовка к ЕГЭ «Возрастание и убывание функции»</dc:title>
  <dc:creator>Yulia</dc:creator>
  <cp:lastModifiedBy>Yulia</cp:lastModifiedBy>
  <cp:revision>27</cp:revision>
  <dcterms:created xsi:type="dcterms:W3CDTF">2019-12-21T15:30:38Z</dcterms:created>
  <dcterms:modified xsi:type="dcterms:W3CDTF">2019-12-21T17:27:36Z</dcterms:modified>
</cp:coreProperties>
</file>