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48"/>
  </p:notesMasterIdLst>
  <p:handoutMasterIdLst>
    <p:handoutMasterId r:id="rId49"/>
  </p:handoutMasterIdLst>
  <p:sldIdLst>
    <p:sldId id="256" r:id="rId3"/>
    <p:sldId id="257" r:id="rId4"/>
    <p:sldId id="260" r:id="rId5"/>
    <p:sldId id="261" r:id="rId6"/>
    <p:sldId id="262" r:id="rId7"/>
    <p:sldId id="263" r:id="rId8"/>
    <p:sldId id="258" r:id="rId9"/>
    <p:sldId id="264" r:id="rId10"/>
    <p:sldId id="265" r:id="rId11"/>
    <p:sldId id="266" r:id="rId12"/>
    <p:sldId id="267" r:id="rId13"/>
    <p:sldId id="259" r:id="rId14"/>
    <p:sldId id="268" r:id="rId15"/>
    <p:sldId id="269" r:id="rId16"/>
    <p:sldId id="270" r:id="rId17"/>
    <p:sldId id="271" r:id="rId18"/>
    <p:sldId id="272" r:id="rId19"/>
    <p:sldId id="273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74" r:id="rId42"/>
    <p:sldId id="296" r:id="rId43"/>
    <p:sldId id="297" r:id="rId44"/>
    <p:sldId id="298" r:id="rId45"/>
    <p:sldId id="300" r:id="rId46"/>
    <p:sldId id="299" r:id="rId47"/>
  </p:sldIdLst>
  <p:sldSz cx="1008062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F5AB1C69-6EDB-4FF4-983F-18BD219EF322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0F0F0"/>
          </a:solidFill>
        </a:fill>
      </a:tcStyle>
    </a:wholeTbl>
    <a:band1H>
      <a:tcStyle>
        <a:tcBdr/>
        <a:fill>
          <a:solidFill>
            <a:srgbClr val="E1E1E1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E1E1E1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A5A5A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A5A5A5"/>
          </a:solidFill>
        </a:fill>
      </a:tcStyle>
    </a:firstRow>
  </a:tblStyle>
  <a:tblStyle styleId="{17292A2E-F333-43FB-9621-5CBBE7FDCDCB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FFC000"/>
          </a:solidFill>
        </a:fill>
      </a:tcStyle>
    </a:firstRow>
  </a:tblStyle>
  <a:tblStyle styleId="{073A0DAA-6AF3-43AB-8588-CEC1D06C72B9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7E7E7"/>
          </a:solidFill>
        </a:fill>
      </a:tcStyle>
    </a:wholeTbl>
    <a:band1H>
      <a:tcStyle>
        <a:tcBdr/>
        <a:fill>
          <a:solidFill>
            <a:srgbClr val="CBCBCB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BCBCB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000000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000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000000"/>
          </a:solidFill>
        </a:fill>
      </a:tcStyle>
    </a:firstRow>
  </a:tblStyle>
  <a:tblStyle styleId="{2D5ABB26-0587-4C30-8999-92F81FD0307C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/>
      </a:tcStyle>
    </a:wholeTbl>
  </a:tblStyle>
  <a:tblStyle styleId="{7DF18680-E054-41AD-8BC1-D1AEF772440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AEFF7"/>
          </a:solidFill>
        </a:fill>
      </a:tcStyle>
    </a:wholeTbl>
    <a:band1H>
      <a:tcStyle>
        <a:tcBdr/>
        <a:fill>
          <a:solidFill>
            <a:srgbClr val="D2DEEF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D2DEEF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5B9BD5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5B9BD5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5B9BD5"/>
          </a:solidFill>
        </a:fill>
      </a:tcStyle>
    </a:firstRow>
  </a:tblStyle>
  <a:tblStyle styleId="{775DCB02-9BB8-47FD-8907-85C794F793B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wholeTbl>
    <a:band1H>
      <a:tcStyle>
        <a:tcBdr/>
        <a:fill>
          <a:solidFill>
            <a:srgbClr val="FFC000"/>
          </a:solidFill>
        </a:fill>
      </a:tcStyle>
    </a:band1H>
    <a:band2H>
      <a:tcStyle>
        <a:tcBdr/>
        <a:fill>
          <a:solidFill>
            <a:srgbClr val="FFC000"/>
          </a:solidFill>
        </a:fill>
      </a:tcStyle>
    </a:band2H>
    <a:band1V>
      <a:tcStyle>
        <a:tcBdr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band1V>
    <a:band2V>
      <a:tcStyle>
        <a:tcBdr/>
        <a:fill>
          <a:solidFill>
            <a:srgbClr val="FFC000"/>
          </a:solidFill>
        </a:fill>
      </a:tcStyle>
    </a:band2V>
    <a:la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lastCol>
    <a:firstCol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lef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FFC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FFC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7360C-C9BE-42F0-9E73-575D5E760C22}" type="datetimeFigureOut">
              <a:rPr lang="en-US"/>
              <a:t>11/28/2016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F6707-18FB-46D0-8F8E-514C2C189ABB}" type="slidenum">
              <a:t>‹#›</a:t>
            </a:fld>
            <a:endParaRPr lang="en-US"/>
          </a:p>
        </p:txBody>
      </p:sp>
      <p:sp>
        <p:nvSpPr>
          <p:cNvPr id="6" name="Header Placeholder 5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t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none" lIns="90004" tIns="44997" rIns="90004" bIns="44997" anchor="b" anchorCtr="0" compatLnSpc="0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ADC5F29-2CF8-4BB5-AE8E-20B9A116854A}" type="slidenum">
              <a:t>‹#›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Microsoft YaHei" pitchFamily="2"/>
              <a:cs typeface="Lucida Sans" pitchFamily="2"/>
            </a:endParaRPr>
          </a:p>
        </p:txBody>
      </p:sp>
      <p:sp>
        <p:nvSpPr>
          <p:cNvPr id="10" name="Header Placeholder 1"/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Date Placeholder 2"/>
          <p:cNvSpPr txBox="1">
            <a:spLocks noGrp="1"/>
          </p:cNvSpPr>
          <p:nvPr>
            <p:ph type="dt" sz="quarter" idx="7"/>
          </p:nvPr>
        </p:nvSpPr>
        <p:spPr>
          <a:xfrm>
            <a:off x="4281485" y="0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8334150-25BB-4B41-AA76-0BD77053FF9F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11/28/2016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Footer Placeholder 3"/>
          <p:cNvSpPr txBox="1">
            <a:spLocks noGrp="1"/>
          </p:cNvSpPr>
          <p:nvPr>
            <p:ph type="ftr" sz="quarter" idx="9"/>
          </p:nvPr>
        </p:nvSpPr>
        <p:spPr>
          <a:xfrm>
            <a:off x="0" y="10155234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Slide Number Placeholder 4"/>
          <p:cNvSpPr txBox="1">
            <a:spLocks noGrp="1"/>
          </p:cNvSpPr>
          <p:nvPr>
            <p:ph type="sldNum" sz="quarter" idx="8"/>
          </p:nvPr>
        </p:nvSpPr>
        <p:spPr>
          <a:xfrm>
            <a:off x="4281485" y="10155234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8A9B8C0-F730-4E58-BD8B-5656C4510E28}" type="slidenum">
              <a:t>‹#›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4177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9" name="Date Placeholder 2"/>
          <p:cNvSpPr txBox="1">
            <a:spLocks noGrp="1"/>
          </p:cNvSpPr>
          <p:nvPr>
            <p:ph type="dt" idx="1"/>
          </p:nvPr>
        </p:nvSpPr>
        <p:spPr>
          <a:xfrm>
            <a:off x="4281485" y="0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C35C3215-F966-45A7-89FC-4620C612DEB7}" type="datetime1">
              <a:rPr lang="en-US"/>
              <a:pPr lvl="0"/>
              <a:t>11/28/2016</a:t>
            </a:fld>
            <a:endParaRPr lang="en-US"/>
          </a:p>
        </p:txBody>
      </p:sp>
      <p:sp>
        <p:nvSpPr>
          <p:cNvPr id="10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2" y="1336679"/>
            <a:ext cx="4810128" cy="3608386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11" name="Notes Placeholder 4"/>
          <p:cNvSpPr txBox="1">
            <a:spLocks noGrp="1"/>
          </p:cNvSpPr>
          <p:nvPr>
            <p:ph type="body" sz="quarter" idx="3"/>
          </p:nvPr>
        </p:nvSpPr>
        <p:spPr>
          <a:xfrm>
            <a:off x="755651" y="5145091"/>
            <a:ext cx="6048371" cy="421005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Image Placeholder 7"/>
          <p:cNvSpPr>
            <a:spLocks noGrp="1" noRot="1" noChangeAspect="1"/>
          </p:cNvSpPr>
          <p:nvPr>
            <p:ph type="sldImg" sz="quarter" idx="4294967295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13" name="Notes Placeholder 8"/>
          <p:cNvSpPr txBox="1">
            <a:spLocks noGrp="1"/>
          </p:cNvSpPr>
          <p:nvPr>
            <p:ph type="body" sz="quarter" idx="4294967295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14" name="Header Placeholder 9"/>
          <p:cNvSpPr txBox="1">
            <a:spLocks noGrp="1"/>
          </p:cNvSpPr>
          <p:nvPr>
            <p:ph type="hdr" sz="quarter" idx="10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5" name="Date Placeholder 10"/>
          <p:cNvSpPr txBox="1">
            <a:spLocks noGrp="1"/>
          </p:cNvSpPr>
          <p:nvPr>
            <p:ph type="dt" sz="quarter" idx="7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6" name="Footer Placeholder 11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endParaRPr lang="ru-RU"/>
          </a:p>
        </p:txBody>
      </p:sp>
      <p:sp>
        <p:nvSpPr>
          <p:cNvPr id="17" name="Slide Number Placeholder 12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>
            <a:noAutofit/>
          </a:bodyPr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Arial Unicode MS" pitchFamily="2"/>
                <a:cs typeface="Tahoma" pitchFamily="2"/>
              </a:defRPr>
            </a:lvl1pPr>
          </a:lstStyle>
          <a:p>
            <a:pPr lvl="0"/>
            <a:fld id="{84BE88FD-20B3-414D-8311-C27B63212D6E}" type="slidenum">
              <a:t>‹#›</a:t>
            </a:fld>
            <a:endParaRPr lang="ru-RU"/>
          </a:p>
        </p:txBody>
      </p:sp>
      <p:sp>
        <p:nvSpPr>
          <p:cNvPr id="18" name="Footer Placeholder 5"/>
          <p:cNvSpPr txBox="1">
            <a:spLocks noGrp="1"/>
          </p:cNvSpPr>
          <p:nvPr>
            <p:ph type="ftr" sz="quarter" idx="9"/>
          </p:nvPr>
        </p:nvSpPr>
        <p:spPr>
          <a:xfrm>
            <a:off x="0" y="10155234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19" name="Slide Number Placeholder 6"/>
          <p:cNvSpPr txBox="1">
            <a:spLocks noGrp="1"/>
          </p:cNvSpPr>
          <p:nvPr>
            <p:ph type="sldNum" sz="quarter" idx="8"/>
          </p:nvPr>
        </p:nvSpPr>
        <p:spPr>
          <a:xfrm>
            <a:off x="4281485" y="10155234"/>
            <a:ext cx="3276596" cy="53657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E9CA4935-0FCB-4DCF-846F-873297530DF2}" type="slidenum">
              <a:t>‹#›</a:t>
            </a:fld>
            <a:endParaRPr lang="en-US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FCD4FC-0BD4-4394-99F5-581CBBE83B8C}" type="datetimeFigureOut">
              <a:rPr lang="en-US"/>
              <a:t>11/28/2016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EC5D0-BBEB-42C6-B66E-3741702005F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383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ru-RU" sz="2000" b="0" i="0" u="none" strike="noStrike" kern="1200" cap="none" spc="0" baseline="0">
        <a:solidFill>
          <a:srgbClr val="000000"/>
        </a:solidFill>
        <a:uFillTx/>
        <a:latin typeface="Arial" pitchFamily="18"/>
        <a:ea typeface="Microsoft YaHei" pitchFamily="2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4281485" y="0"/>
            <a:ext cx="3276596" cy="5365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936A8CF-E5CF-4DDD-ABB0-35714D24E311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11/28/2016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Slide Number Placeholder 12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49FF858-1BE9-4FEE-8474-97F425E55013}" type="slidenum">
              <a:t>1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lide Number Placeholder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EE82886-0F3E-43AC-99B9-624022D12BFB}" type="slidenum">
              <a:t>1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2922" y="1027081"/>
            <a:ext cx="4934157" cy="3700796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6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481" cy="4107603"/>
          </a:xfrm>
          <a:noFill/>
          <a:ln>
            <a:noFill/>
          </a:ln>
        </p:spPr>
        <p:txBody>
          <a:bodyPr wrap="square" lIns="0" tIns="0" rIns="0" bIns="0" anchor="t" anchorCtr="0" compatLnSpc="1"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4281485" y="0"/>
            <a:ext cx="3276596" cy="5365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DBCFD87C-ED8C-4810-B8BD-560C805D6E71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11/28/2016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Slide Number Placeholder 12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16E5EB9-BDB1-41E4-BF90-58B83CFFACC9}" type="slidenum">
              <a:t>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lide Number Placeholder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F30DA05-139E-418E-B2E5-59870C3EBC8E}" type="slidenum">
              <a:t>2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2858" y="1027108"/>
            <a:ext cx="4933946" cy="3700457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6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481" cy="4107603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4281485" y="0"/>
            <a:ext cx="3276596" cy="5365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40B972C-ABEB-4B99-9BE6-1F00B44AF51F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11/28/2016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Slide Number Placeholder 12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B3D133B0-2B41-4CEB-9DA7-77558934D640}" type="slidenum">
              <a:t>7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lide Number Placeholder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2BFB361-19A0-4A3F-817B-F1809E4D711F}" type="slidenum">
              <a:t>7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2922" y="1027081"/>
            <a:ext cx="4934157" cy="3700796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6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481" cy="4107603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 txBox="1"/>
          <p:nvPr/>
        </p:nvSpPr>
        <p:spPr>
          <a:xfrm>
            <a:off x="4281485" y="0"/>
            <a:ext cx="3276596" cy="53657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5272173-76B0-4079-8DDC-EF6E5FED2F3F}" type="datetime1">
              <a: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pPr marL="0" marR="0" lvl="0" indent="0" algn="r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t>11/28/2016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Slide Number Placeholder 12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6E8E330-DD7B-4509-BB87-AD287A4866EA}" type="slidenum">
              <a:t>12</a:t>
            </a:fld>
            <a:endParaRPr lang="ru-RU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Slide Number Placeholder 6"/>
          <p:cNvSpPr txBox="1"/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52EA2EB-B5F3-4832-90BE-C54E0B8003C0}" type="slidenum">
              <a:t>12</a:t>
            </a:fld>
            <a:endParaRPr lang="en-US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2922" y="1027081"/>
            <a:ext cx="4934157" cy="3700796"/>
          </a:xfrm>
          <a:solidFill>
            <a:srgbClr val="4472C4"/>
          </a:solidFill>
          <a:ln w="25402">
            <a:solidFill>
              <a:srgbClr val="2F528F"/>
            </a:solidFill>
            <a:prstDash val="solid"/>
          </a:ln>
        </p:spPr>
      </p:sp>
      <p:sp>
        <p:nvSpPr>
          <p:cNvPr id="6" name="Notes Placeholder 2"/>
          <p:cNvSpPr txBox="1">
            <a:spLocks noGrp="1"/>
          </p:cNvSpPr>
          <p:nvPr>
            <p:ph type="body" sz="quarter" idx="1"/>
          </p:nvPr>
        </p:nvSpPr>
        <p:spPr>
          <a:xfrm>
            <a:off x="1169636" y="5086798"/>
            <a:ext cx="5226481" cy="4107603"/>
          </a:xfrm>
          <a:noFill/>
          <a:ln>
            <a:noFill/>
          </a:ln>
        </p:spPr>
        <p:txBody>
          <a:bodyPr wrap="square" lIns="0" tIns="0" rIns="0" bIns="0" anchor="t" anchorCtr="0" compatLnSpc="1">
            <a:no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74772" y="1336679"/>
            <a:ext cx="4810128" cy="3608386"/>
          </a:xfr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3" name="Заметки 2"/>
          <p:cNvSpPr txBox="1">
            <a:spLocks noGrp="1"/>
          </p:cNvSpPr>
          <p:nvPr>
            <p:ph type="body" sz="quarter" idx="1"/>
          </p:nvPr>
        </p:nvSpPr>
        <p:spPr>
          <a:xfrm>
            <a:off x="755651" y="5145091"/>
            <a:ext cx="6048371" cy="4210053"/>
          </a:xfrm>
          <a:noFill/>
          <a:ln>
            <a:noFill/>
          </a:ln>
        </p:spPr>
        <p:txBody>
          <a:bodyPr wrap="square" anchor="t" anchorCtr="0" compatLnSpc="1">
            <a:normAutofit/>
          </a:bodyPr>
          <a:lstStyle/>
          <a:p>
            <a:endParaRPr lang="en-US"/>
          </a:p>
        </p:txBody>
      </p:sp>
      <p:sp>
        <p:nvSpPr>
          <p:cNvPr id="4" name="Номер слайда 3"/>
          <p:cNvSpPr txBox="1">
            <a:spLocks noGrp="1"/>
          </p:cNvSpPr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/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A1A326-5128-4EE3-8F1C-7DCD33752084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Номер слайда 4"/>
          <p:cNvSpPr txBox="1">
            <a:spLocks noGrp="1"/>
          </p:cNvSpPr>
          <p:nvPr/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/>
        </p:spPr>
        <p:txBody>
          <a:bodyPr vert="horz" wrap="square" lIns="0" tIns="0" rIns="0" bIns="0" anchor="b" anchorCtr="0" compatLnSpc="1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2F019B0-EF7E-4E90-9A62-701DA105DAC6}" type="slidenum">
              <a:rPr kumimoji="0" lang="ru-RU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/>
                <a:ea typeface="Arial Unicode MS" pitchFamily="2"/>
                <a:cs typeface="Tahoma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ru-RU" sz="14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/>
              <a:ea typeface="Arial Unicode MS" pitchFamily="2"/>
              <a:cs typeface="Tahoma" pitchFamily="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48249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40883" y="2101684"/>
            <a:ext cx="8608317" cy="476279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3657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97727" y="555626"/>
            <a:ext cx="2151061" cy="6308729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41358" y="555626"/>
            <a:ext cx="6303965" cy="63087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82218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60472" y="1236661"/>
            <a:ext cx="7559673" cy="2632072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60472" y="3970333"/>
            <a:ext cx="7559673" cy="1825627"/>
          </a:xfrm>
        </p:spPr>
        <p:txBody>
          <a:bodyPr anchorCtr="1"/>
          <a:lstStyle>
            <a:lvl1pPr algn="ctr">
              <a:defRPr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3690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40883" y="2101684"/>
            <a:ext cx="8608317" cy="476279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85574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037611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41358" y="2101848"/>
            <a:ext cx="4227508" cy="476249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21270" y="2101848"/>
            <a:ext cx="4227508" cy="476249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99941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5218876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212212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787453221"/>
      </p:ext>
    </p:extLst>
  </p:cSld>
  <p:clrMapOvr>
    <a:masterClrMapping/>
  </p:clrMapOvr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5708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40883" y="2101684"/>
            <a:ext cx="8608317" cy="4762798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31526775"/>
      </p:ext>
    </p:extLst>
  </p:cSld>
  <p:clrMapOvr>
    <a:masterClrMapping/>
  </p:clrMapOvr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 sz="3200"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0676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40883" y="2101684"/>
            <a:ext cx="8608317" cy="4762798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985856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7197727" y="555626"/>
            <a:ext cx="2151061" cy="6308729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741358" y="555626"/>
            <a:ext cx="6303965" cy="63087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2623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87391" y="1884358"/>
            <a:ext cx="8694736" cy="3144841"/>
          </a:xfrm>
        </p:spPr>
        <p:txBody>
          <a:bodyPr anchor="b"/>
          <a:lstStyle>
            <a:lvl1pPr>
              <a:defRPr lang="en-US"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7391" y="5059366"/>
            <a:ext cx="8694736" cy="1652585"/>
          </a:xfrm>
        </p:spPr>
        <p:txBody>
          <a:bodyPr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1432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741358" y="2101848"/>
            <a:ext cx="4227508" cy="476249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5121270" y="2101848"/>
            <a:ext cx="4227508" cy="476249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538384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403222"/>
            <a:ext cx="8694736" cy="1460497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93736" y="1852610"/>
            <a:ext cx="4265611" cy="908054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93736" y="2760665"/>
            <a:ext cx="4265611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5103815" y="1852610"/>
            <a:ext cx="4284658" cy="908054"/>
          </a:xfrm>
        </p:spPr>
        <p:txBody>
          <a:bodyPr anchor="b"/>
          <a:lstStyle>
            <a:lvl1pPr>
              <a:defRPr b="1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103815" y="2760665"/>
            <a:ext cx="4284658" cy="4062414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678000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13933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73446323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7313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693736" y="503240"/>
            <a:ext cx="3251204" cy="1765304"/>
          </a:xfrm>
        </p:spPr>
        <p:txBody>
          <a:bodyPr anchor="b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 txBox="1">
            <a:spLocks noGrp="1"/>
          </p:cNvSpPr>
          <p:nvPr>
            <p:ph type="pic" idx="1"/>
          </p:nvPr>
        </p:nvSpPr>
        <p:spPr>
          <a:xfrm>
            <a:off x="4286249" y="1089022"/>
            <a:ext cx="5102223" cy="5372100"/>
          </a:xfrm>
        </p:spPr>
        <p:txBody>
          <a:bodyPr/>
          <a:lstStyle>
            <a:lvl1pPr>
              <a:defRPr sz="3200"/>
            </a:lvl1pPr>
          </a:lstStyle>
          <a:p>
            <a:pPr lvl="0"/>
            <a:endParaRPr lang="en-US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2"/>
          </p:nvPr>
        </p:nvSpPr>
        <p:spPr>
          <a:xfrm>
            <a:off x="693736" y="2268534"/>
            <a:ext cx="3251204" cy="4200525"/>
          </a:xfrm>
        </p:spPr>
        <p:txBody>
          <a:bodyPr/>
          <a:lstStyle>
            <a:lvl1pPr>
              <a:defRPr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42153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740883" y="2101684"/>
            <a:ext cx="8608317" cy="47627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2400" b="1" i="0" u="none" strike="noStrike" kern="0" cap="none" spc="0" baseline="0">
          <a:solidFill>
            <a:srgbClr val="333333"/>
          </a:solidFill>
          <a:uFillTx/>
          <a:latin typeface="Albany" pitchFamily="34"/>
          <a:ea typeface="Arial Unicode MS" pitchFamily="2"/>
          <a:cs typeface="Tahoma" pitchFamily="2"/>
        </a:defRPr>
      </a:lvl1pPr>
    </p:titleStyle>
    <p:bodyStyle>
      <a:lvl1pPr marL="0" marR="0" lvl="0" indent="0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2400" b="0" i="0" u="none" strike="noStrike" kern="0" cap="none" spc="0" baseline="0">
          <a:solidFill>
            <a:srgbClr val="000000"/>
          </a:solidFill>
          <a:uFillTx/>
          <a:latin typeface="Albany" pitchFamily="34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ABE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5362" y="1893960"/>
            <a:ext cx="9675001" cy="5666399"/>
          </a:xfrm>
          <a:prstGeom prst="rect">
            <a:avLst/>
          </a:prstGeom>
          <a:solidFill>
            <a:srgbClr val="DDDDDD"/>
          </a:solidFill>
          <a:ln w="25402" cap="flat">
            <a:solidFill>
              <a:srgbClr val="C0C0C0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3" name="Title Placeholder 2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lvl="0"/>
            <a:endParaRPr lang="ru-RU"/>
          </a:p>
        </p:txBody>
      </p:sp>
      <p:sp>
        <p:nvSpPr>
          <p:cNvPr id="4" name="Text Placeholder 3"/>
          <p:cNvSpPr txBox="1">
            <a:spLocks noGrp="1"/>
          </p:cNvSpPr>
          <p:nvPr>
            <p:ph type="body" idx="1"/>
          </p:nvPr>
        </p:nvSpPr>
        <p:spPr>
          <a:xfrm>
            <a:off x="740883" y="2101684"/>
            <a:ext cx="8608317" cy="476279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2381399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1168557"/>
            <a:ext cx="181801" cy="918715"/>
          </a:xfrm>
          <a:prstGeom prst="rect">
            <a:avLst/>
          </a:prstGeom>
          <a:solidFill>
            <a:srgbClr val="125C8D"/>
          </a:solidFill>
          <a:ln w="25402" cap="flat">
            <a:solidFill>
              <a:srgbClr val="2F528F"/>
            </a:solidFill>
            <a:prstDash val="solid"/>
            <a:miter/>
          </a:ln>
        </p:spPr>
        <p:txBody>
          <a:bodyPr vert="horz" wrap="square" lIns="0" tIns="0" rIns="0" bIns="0" anchor="ctr" anchorCtr="1" compatLnSpc="1">
            <a:noAutofit/>
          </a:bodyPr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Thorndale" pitchFamily="18"/>
              <a:ea typeface="Arial Unicode MS" pitchFamily="2"/>
              <a:cs typeface="Tahoma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2400" b="1" i="0" u="none" strike="noStrike" kern="0" cap="none" spc="0" baseline="0">
          <a:solidFill>
            <a:srgbClr val="333333"/>
          </a:solidFill>
          <a:uFillTx/>
          <a:latin typeface="Albany" pitchFamily="34"/>
          <a:ea typeface="Arial Unicode MS" pitchFamily="2"/>
          <a:cs typeface="Tahoma" pitchFamily="2"/>
        </a:defRPr>
      </a:lvl1pPr>
    </p:titleStyle>
    <p:bodyStyle>
      <a:lvl1pPr marL="0" marR="0" lvl="0" indent="0" algn="l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None/>
        <a:tabLst/>
        <a:defRPr lang="en-US" sz="2400" b="0" i="0" u="none" strike="noStrike" kern="0" cap="none" spc="0" baseline="0">
          <a:solidFill>
            <a:srgbClr val="000000"/>
          </a:solidFill>
          <a:uFillTx/>
          <a:latin typeface="Albany" pitchFamily="34"/>
          <a:ea typeface="Arial Unicode MS" pitchFamily="2"/>
          <a:cs typeface="Tahoma" pitchFamily="2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health.mail.ru/disease/travmy_golovy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yzdorov.ru/lechenie_davlenie_nar.ph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yzdorov.ru/lechenie_kashel_narsr.ph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40883" y="555479"/>
            <a:ext cx="8608317" cy="1262521"/>
          </a:xfrm>
        </p:spPr>
        <p:txBody>
          <a:bodyPr>
            <a:spAutoFit/>
          </a:bodyPr>
          <a:lstStyle/>
          <a:p>
            <a:pPr lvl="0"/>
            <a:r>
              <a:rPr lang="ru-RU"/>
              <a:t>Неотложные состояния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740883" y="2101684"/>
            <a:ext cx="8608317" cy="4762798"/>
          </a:xfrm>
        </p:spPr>
        <p:txBody>
          <a:bodyPr anchor="ctr">
            <a:spAutoFit/>
          </a:bodyPr>
          <a:lstStyle/>
          <a:p>
            <a:pPr lvl="0" indent="-215999" algn="r"/>
            <a:r>
              <a:rPr lang="ru-RU">
                <a:latin typeface="Thorndale" pitchFamily="18"/>
              </a:rPr>
              <a:t>Прелатова Марина</a:t>
            </a:r>
          </a:p>
          <a:p>
            <a:pPr lvl="0" indent="-215999" algn="r"/>
            <a:r>
              <a:rPr lang="ru-RU">
                <a:latin typeface="Thorndale" pitchFamily="18"/>
              </a:rPr>
              <a:t>Калина Анна</a:t>
            </a:r>
          </a:p>
          <a:p>
            <a:pPr lvl="0" indent="-215999" algn="r"/>
            <a:r>
              <a:rPr lang="ru-RU">
                <a:latin typeface="Thorndale" pitchFamily="18"/>
              </a:rPr>
              <a:t>211 группа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414305" y="319143"/>
            <a:ext cx="9505297" cy="4762798"/>
          </a:xfrm>
        </p:spPr>
        <p:txBody>
          <a:bodyPr/>
          <a:lstStyle/>
          <a:p>
            <a:pPr lvl="0"/>
            <a:r>
              <a:rPr lang="ru-RU">
                <a:solidFill>
                  <a:srgbClr val="333333"/>
                </a:solidFill>
                <a:latin typeface="tahoma" pitchFamily="34"/>
              </a:rPr>
              <a:t>5. Анемия, снижение уровня сахара или углекислого газа в крови одновременно с гипервентиляцией легких также могут спровоцировать обморок. Учащение дыхания может быть вызвано тревогой.</a:t>
            </a:r>
          </a:p>
          <a:p>
            <a:pPr lvl="0"/>
            <a:r>
              <a:rPr lang="ru-RU">
                <a:solidFill>
                  <a:srgbClr val="333333"/>
                </a:solidFill>
                <a:latin typeface="tahoma" pitchFamily="34"/>
              </a:rPr>
              <a:t>6. Достаточно редко, в основном в пожилом возрасте, микроинсульт может проявляться обмороком при резком уменьшении кровотока в отдельном участке головного мозга.</a:t>
            </a:r>
          </a:p>
          <a:p>
            <a:pPr lvl="0"/>
            <a:endParaRPr lang="ru-RU"/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1143" y="3415393"/>
            <a:ext cx="5694590" cy="3796396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4"/>
          <p:cNvGraphicFramePr>
            <a:graphicFrameLocks noGrp="1"/>
          </p:cNvGraphicFramePr>
          <p:nvPr/>
        </p:nvGraphicFramePr>
        <p:xfrm>
          <a:off x="517074" y="408215"/>
          <a:ext cx="8832125" cy="1409785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832125">
                  <a:extLst>
                    <a:ext uri="{9D8B030D-6E8A-4147-A177-3AD203B41FA5}">
                      <a16:colId xmlns:a16="http://schemas.microsoft.com/office/drawing/2014/main" val="3197945667"/>
                    </a:ext>
                  </a:extLst>
                </a:gridCol>
              </a:tblGrid>
              <a:tr h="1409785">
                <a:tc>
                  <a:txBody>
                    <a:bodyPr/>
                    <a:lstStyle/>
                    <a:p>
                      <a:pPr lvl="0"/>
                      <a:r>
                        <a:rPr lang="ru-RU" sz="2800"/>
                        <a:t>Алгоритм действий при оказании неотложной помощи при обмороке у ребенка</a:t>
                      </a:r>
                      <a:endParaRPr lang="ru-RU" sz="2800" b="1">
                        <a:solidFill>
                          <a:srgbClr val="2C517A"/>
                        </a:solidFill>
                        <a:latin typeface="Trebuchet MS" pitchFamily="34"/>
                      </a:endParaRPr>
                    </a:p>
                  </a:txBody>
                  <a:tcPr marL="90607" marR="90607" marT="47192" marB="84947" anchor="ctr"/>
                </a:tc>
                <a:extLst>
                  <a:ext uri="{0D108BD9-81ED-4DB2-BD59-A6C34878D82A}">
                    <a16:rowId xmlns:a16="http://schemas.microsoft.com/office/drawing/2014/main" val="2820067440"/>
                  </a:ext>
                </a:extLst>
              </a:tr>
            </a:tbl>
          </a:graphicData>
        </a:graphic>
      </p:graphicFrame>
      <p:graphicFrame>
        <p:nvGraphicFramePr>
          <p:cNvPr id="3" name="Таблица 6"/>
          <p:cNvGraphicFramePr>
            <a:graphicFrameLocks noGrp="1"/>
          </p:cNvGraphicFramePr>
          <p:nvPr/>
        </p:nvGraphicFramePr>
        <p:xfrm>
          <a:off x="653146" y="1818000"/>
          <a:ext cx="8341175" cy="5556406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8341175">
                  <a:extLst>
                    <a:ext uri="{9D8B030D-6E8A-4147-A177-3AD203B41FA5}">
                      <a16:colId xmlns:a16="http://schemas.microsoft.com/office/drawing/2014/main" val="1481489720"/>
                    </a:ext>
                  </a:extLst>
                </a:gridCol>
              </a:tblGrid>
              <a:tr h="5556406">
                <a:tc>
                  <a:txBody>
                    <a:bodyPr/>
                    <a:lstStyle/>
                    <a:p>
                      <a:pPr lvl="0"/>
                      <a:r>
                        <a:rPr lang="ru-RU" sz="1800"/>
                        <a:t>1. Придать ребёнку горизонтальное положение с приподнятым на 50-60 град, ножным концом (если условия не позволяют усадить больного, опустить голову на колени).</a:t>
                      </a:r>
                      <a:br>
                        <a:rPr lang="ru-RU" sz="1800"/>
                      </a:br>
                      <a:r>
                        <a:rPr lang="ru-RU" sz="1800"/>
                        <a:t>2. Расслабить стесняющие дыхание элементы одежды.</a:t>
                      </a:r>
                      <a:br>
                        <a:rPr lang="ru-RU" sz="1800"/>
                      </a:br>
                      <a:r>
                        <a:rPr lang="ru-RU" sz="1800"/>
                        <a:t>3. Использовать рефлекторные воздействия: сбрызнуть лицо и шею холодной водой; дать вдохнуть пары нашатырного спирта или уксуса.</a:t>
                      </a:r>
                      <a:br>
                        <a:rPr lang="ru-RU" sz="1800"/>
                      </a:br>
                      <a:r>
                        <a:rPr lang="ru-RU" sz="1800"/>
                        <a:t>4. При выраженной артериальной гипотензии назначить 1% раствор мезатона 0,1 мл/год в/в струйно.</a:t>
                      </a:r>
                      <a:br>
                        <a:rPr lang="ru-RU" sz="1800"/>
                      </a:br>
                      <a:r>
                        <a:rPr lang="ru-RU" sz="1800"/>
                        <a:t>5. При затянувшемся обмороке ввести кордиамин 0,5-1,0мл п/к или 10% раствор кофеина-бензоата натрия 0,1 мл/кг п/к.</a:t>
                      </a:r>
                      <a:br>
                        <a:rPr lang="ru-RU" sz="1800"/>
                      </a:br>
                      <a:r>
                        <a:rPr lang="ru-RU" sz="1800"/>
                        <a:t>6. При гипогликемическом состоянии ввести 20-40% раствор глюкозы 20-40 мл в/в струйно.</a:t>
                      </a:r>
                      <a:br>
                        <a:rPr lang="ru-RU" sz="1800"/>
                      </a:br>
                      <a:r>
                        <a:rPr lang="ru-RU" sz="1800"/>
                        <a:t>7. При брадикардии и приступе Морганьи-Адамса-Стокса ввести 0,1% раствор атропина в дозе 0,1 мл/кг в/в струйно.</a:t>
                      </a:r>
                    </a:p>
                    <a:p>
                      <a:pPr lvl="0"/>
                      <a:r>
                        <a:rPr lang="ru-RU" sz="1800"/>
                        <a:t>Необходимые медикаменты:</a:t>
                      </a:r>
                      <a:br>
                        <a:rPr lang="ru-RU" sz="1800"/>
                      </a:br>
                      <a:r>
                        <a:rPr lang="ru-RU" sz="1800"/>
                        <a:t>25% р-р кордиамина 40 % р-р глюкозы</a:t>
                      </a:r>
                      <a:br>
                        <a:rPr lang="ru-RU" sz="1800"/>
                      </a:br>
                      <a:r>
                        <a:rPr lang="ru-RU" sz="1800"/>
                        <a:t>1 % р-р мезатона 0,1  % р-р атропина</a:t>
                      </a:r>
                      <a:br>
                        <a:rPr lang="ru-RU" sz="1800"/>
                      </a:br>
                      <a:r>
                        <a:rPr lang="ru-RU" sz="1800"/>
                        <a:t>10 % р-р кофеина-бензоата натрия</a:t>
                      </a:r>
                    </a:p>
                  </a:txBody>
                  <a:tcPr marL="70006" marR="70006" marT="35003" marB="35003"/>
                </a:tc>
                <a:extLst>
                  <a:ext uri="{0D108BD9-81ED-4DB2-BD59-A6C34878D82A}">
                    <a16:rowId xmlns:a16="http://schemas.microsoft.com/office/drawing/2014/main" val="1497431478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40883" y="555479"/>
            <a:ext cx="8608317" cy="1262521"/>
          </a:xfrm>
        </p:spPr>
        <p:txBody>
          <a:bodyPr/>
          <a:lstStyle/>
          <a:p>
            <a:pPr lvl="0"/>
            <a:r>
              <a:rPr lang="ru-RU"/>
              <a:t>Рвота.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40883" y="2101684"/>
            <a:ext cx="8608317" cy="4762798"/>
          </a:xfrm>
        </p:spPr>
        <p:txBody>
          <a:bodyPr/>
          <a:lstStyle/>
          <a:p>
            <a:pPr lvl="0"/>
            <a:r>
              <a:rPr lang="ru-RU">
                <a:solidFill>
                  <a:srgbClr val="333333"/>
                </a:solidFill>
                <a:latin typeface="Roboto Slab"/>
              </a:rPr>
              <a:t>Рвота чаще всего является результатом инфекции желудочно-кишечного тракта. 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0436" y="3332256"/>
            <a:ext cx="5716700" cy="381590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  <a:latin typeface="Roboto"/>
              </a:rPr>
              <a:t>Причины рвоты</a:t>
            </a:r>
            <a:br>
              <a:rPr lang="ru-RU">
                <a:solidFill>
                  <a:srgbClr val="000000"/>
                </a:solidFill>
                <a:latin typeface="Roboto"/>
              </a:rPr>
            </a:br>
            <a:endParaRPr lang="ru-RU"/>
          </a:p>
        </p:txBody>
      </p:sp>
      <p:sp>
        <p:nvSpPr>
          <p:cNvPr id="3" name="Объект 4"/>
          <p:cNvSpPr txBox="1">
            <a:spLocks noGrp="1"/>
          </p:cNvSpPr>
          <p:nvPr>
            <p:ph idx="1"/>
          </p:nvPr>
        </p:nvSpPr>
        <p:spPr>
          <a:xfrm>
            <a:off x="530681" y="1818000"/>
            <a:ext cx="9388931" cy="2753999"/>
          </a:xfrm>
        </p:spPr>
        <p:txBody>
          <a:bodyPr/>
          <a:lstStyle/>
          <a:p>
            <a:pPr lvl="0"/>
            <a:r>
              <a:rPr lang="ru-RU">
                <a:latin typeface="Roboto"/>
              </a:rPr>
              <a:t>- расстройства желудка и нарушения в работе кишечника (инфекции, повреждения, отравления, пищевая аллергия);</a:t>
            </a:r>
            <a:br>
              <a:rPr lang="ru-RU"/>
            </a:br>
            <a:r>
              <a:rPr lang="ru-RU">
                <a:latin typeface="Roboto"/>
              </a:rPr>
              <a:t>- проблемы внутреннего уха (головокружение, укачивание);</a:t>
            </a:r>
            <a:br>
              <a:rPr lang="ru-RU"/>
            </a:br>
            <a:r>
              <a:rPr lang="ru-RU">
                <a:latin typeface="Roboto"/>
              </a:rPr>
              <a:t>- нарушения работы головного мозга (</a:t>
            </a:r>
            <a:r>
              <a:rPr lang="ru-RU">
                <a:solidFill>
                  <a:srgbClr val="008079"/>
                </a:solidFill>
                <a:latin typeface="Roboto"/>
                <a:hlinkClick r:id="rId2"/>
              </a:rPr>
              <a:t>травмы головы</a:t>
            </a:r>
            <a:r>
              <a:rPr lang="ru-RU">
                <a:latin typeface="Roboto"/>
              </a:rPr>
              <a:t>, инфекции и опухоли головного мозга, мигрень).</a:t>
            </a:r>
            <a:endParaRPr lang="ru-RU"/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53224" y="3684309"/>
            <a:ext cx="5866378" cy="3875364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72842" y="0"/>
            <a:ext cx="8608317" cy="1262521"/>
          </a:xfrm>
        </p:spPr>
        <p:txBody>
          <a:bodyPr/>
          <a:lstStyle/>
          <a:p>
            <a:pPr lvl="0"/>
            <a:r>
              <a:rPr lang="ru-RU" b="0" u="sng">
                <a:solidFill>
                  <a:srgbClr val="000000"/>
                </a:solidFill>
                <a:latin typeface="Arial" pitchFamily="34"/>
              </a:rPr>
              <a:t>Не лекарственные меры борьбы с тошнотой и рвотой</a:t>
            </a:r>
            <a:r>
              <a:rPr lang="ru-RU" b="0">
                <a:solidFill>
                  <a:srgbClr val="000000"/>
                </a:solidFill>
                <a:latin typeface="Arial" pitchFamily="34"/>
              </a:rPr>
              <a:t>.</a:t>
            </a: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76246" y="979715"/>
            <a:ext cx="9604372" cy="6579958"/>
          </a:xfrm>
        </p:spPr>
        <p:txBody>
          <a:bodyPr/>
          <a:lstStyle/>
          <a:p>
            <a:pPr lvl="0"/>
            <a:r>
              <a:rPr lang="ru-RU" sz="2000">
                <a:latin typeface="Arial" pitchFamily="34"/>
              </a:rPr>
              <a:t>Создайте больному покой и спокойную обстановку, уменьшите влияние факторов, которые могут спровоцировать появление неприятных симптомов.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Освободите больного от всех хозяйственных обязанностей (приготовления пищи, уборки помещения и пр.).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Исключите воздействие на больного резких и неприятных ему запахов (еды, парфюмерии, моющих средств).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Убедите больного в необходимости есть и пить понемногу, но часто.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Исключите из меню продукты, употребление которых усиливает тошноту и рвоту.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Предупреждайте появление рвотных позывов, подготовьте специальную емкость для сбора рвотных масс.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Дайте принять больному противорвотные препараты, прописанные врачом, проконтролируйте эффективность их действия.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32024" y="120051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  <a:latin typeface="Arial" pitchFamily="34"/>
              </a:rPr>
              <a:t>При рвоте у пациента, находящегося в положении лежа</a:t>
            </a:r>
            <a:r>
              <a:rPr lang="ru-RU" b="0">
                <a:solidFill>
                  <a:srgbClr val="000000"/>
                </a:solidFill>
                <a:latin typeface="Arial" pitchFamily="34"/>
              </a:rPr>
              <a:t>, необходимо:</a:t>
            </a: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632024" y="1382572"/>
            <a:ext cx="8608317" cy="4762798"/>
          </a:xfrm>
        </p:spPr>
        <p:txBody>
          <a:bodyPr/>
          <a:lstStyle/>
          <a:p>
            <a:pPr lvl="0"/>
            <a:r>
              <a:rPr lang="ru-RU" sz="2000">
                <a:latin typeface="Arial" pitchFamily="34"/>
              </a:rPr>
              <a:t>повернуть голову больного набок, убрать подушку;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подложить клеенку и емкость для сбора рвотных масс;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придерживать голову пациента во время рвоты;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приготовить стакан воды для полоскания полости рта после рвоты, салфетку для вытирания рта;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успокоить пациента и создать максимальный комфорт;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сменить испачканное постельное и нательное белье.</a:t>
            </a:r>
          </a:p>
          <a:p>
            <a:pPr lvl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4776" y="5205295"/>
            <a:ext cx="3275655" cy="235437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86449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  <a:latin typeface="Arial" pitchFamily="34"/>
              </a:rPr>
              <a:t>При рвоте у пациента, находящегося в положении сидя</a:t>
            </a:r>
            <a:r>
              <a:rPr lang="ru-RU" b="0">
                <a:solidFill>
                  <a:srgbClr val="000000"/>
                </a:solidFill>
                <a:latin typeface="Arial" pitchFamily="34"/>
              </a:rPr>
              <a:t>, необходимо:</a:t>
            </a:r>
            <a:br>
              <a:rPr lang="ru-RU"/>
            </a:b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55133" y="945068"/>
            <a:ext cx="8608317" cy="4762798"/>
          </a:xfrm>
        </p:spPr>
        <p:txBody>
          <a:bodyPr/>
          <a:lstStyle/>
          <a:p>
            <a:pPr lvl="0"/>
            <a:r>
              <a:rPr lang="ru-RU" sz="2000">
                <a:latin typeface="Arial" pitchFamily="34"/>
              </a:rPr>
              <a:t>поставить емкость для сбора рвотных масс между ног больного;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подвязать больного салфеткой, прикрывающей грудь;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стать слева от пациента, обхватив его голову правой рукой сзади и придерживая левой рукой голову в области лба;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дать стакан с водой для полоскания полости рта после рвоты и салфетку;</a:t>
            </a:r>
            <a:br>
              <a:rPr lang="ru-RU" sz="2000">
                <a:latin typeface="Arial" pitchFamily="34"/>
              </a:rPr>
            </a:br>
            <a:endParaRPr lang="ru-RU" sz="2000">
              <a:latin typeface="Arial" pitchFamily="34"/>
            </a:endParaRPr>
          </a:p>
          <a:p>
            <a:pPr lvl="0"/>
            <a:r>
              <a:rPr lang="ru-RU" sz="2000">
                <a:latin typeface="Arial" pitchFamily="34"/>
              </a:rPr>
              <a:t>успокоить пациента, создать ему спокойную обстановку.</a:t>
            </a:r>
          </a:p>
          <a:p>
            <a:pPr lvl="0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66859" y="4445904"/>
            <a:ext cx="3113769" cy="3113769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83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  <a:latin typeface="Arial" pitchFamily="34"/>
              </a:rPr>
              <a:t>При рвоте у пациента, находящегося в бессознательном состоянии</a:t>
            </a:r>
            <a:r>
              <a:rPr lang="ru-RU" b="0">
                <a:solidFill>
                  <a:srgbClr val="000000"/>
                </a:solidFill>
                <a:latin typeface="Arial" pitchFamily="34"/>
              </a:rPr>
              <a:t>, необходимо:</a:t>
            </a: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476246" y="1366890"/>
            <a:ext cx="9604372" cy="6062609"/>
          </a:xfrm>
        </p:spPr>
        <p:txBody>
          <a:bodyPr/>
          <a:lstStyle/>
          <a:p>
            <a:pPr lvl="0"/>
            <a:r>
              <a:rPr lang="ru-RU">
                <a:latin typeface="Arial" pitchFamily="34"/>
              </a:rPr>
              <a:t>1. По мере возможности, во избежание аспирации (попадания рвотных масс в дыхательные пути) повернуть пациента набок или повернуть набок его голову;</a:t>
            </a:r>
          </a:p>
          <a:p>
            <a:pPr lvl="0"/>
            <a:r>
              <a:rPr lang="ru-RU">
                <a:latin typeface="Arial" pitchFamily="34"/>
              </a:rPr>
              <a:t>2. Убрать подушку;</a:t>
            </a:r>
          </a:p>
          <a:p>
            <a:pPr lvl="0"/>
            <a:r>
              <a:rPr lang="ru-RU">
                <a:latin typeface="Arial" pitchFamily="34"/>
              </a:rPr>
              <a:t>3. Удалить зубные протезы (если они имеются);</a:t>
            </a:r>
          </a:p>
          <a:p>
            <a:pPr lvl="0"/>
            <a:r>
              <a:rPr lang="ru-RU">
                <a:latin typeface="Arial" pitchFamily="34"/>
              </a:rPr>
              <a:t>4. Подложить клеенку и поднести ко рту емкость для сбора рвотных масс;</a:t>
            </a:r>
          </a:p>
          <a:p>
            <a:pPr lvl="0"/>
            <a:r>
              <a:rPr lang="ru-RU">
                <a:latin typeface="Arial" pitchFamily="34"/>
              </a:rPr>
              <a:t>5. Поддерживать голову пациента во время рвоты;</a:t>
            </a:r>
          </a:p>
          <a:p>
            <a:pPr lvl="0"/>
            <a:r>
              <a:rPr lang="ru-RU">
                <a:latin typeface="Arial" pitchFamily="34"/>
              </a:rPr>
              <a:t>6. Осуществлять уход за полостью рта после каждого акта рвоты;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7. Обернуть указательный палец правой руки салфеткой;</a:t>
            </a:r>
          </a:p>
          <a:p>
            <a:pPr lvl="0"/>
            <a:endParaRPr lang="ru-RU">
              <a:latin typeface="Arial" pitchFamily="34"/>
            </a:endParaRP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68934" y="530681"/>
            <a:ext cx="9552215" cy="5320390"/>
          </a:xfrm>
        </p:spPr>
        <p:txBody>
          <a:bodyPr/>
          <a:lstStyle/>
          <a:p>
            <a:pPr lvl="0"/>
            <a:r>
              <a:rPr lang="ru-RU">
                <a:latin typeface="Arial" pitchFamily="34"/>
              </a:rPr>
              <a:t>8. Удержать раскрытой полость рта с помощью указательного и большого пальцев левой руки;</a:t>
            </a:r>
          </a:p>
          <a:p>
            <a:pPr lvl="0"/>
            <a:r>
              <a:rPr lang="ru-RU">
                <a:latin typeface="Arial" pitchFamily="34"/>
              </a:rPr>
              <a:t>9. Попытаться удалить остатки рвотных масс из полости рта;</a:t>
            </a:r>
          </a:p>
          <a:p>
            <a:pPr lvl="0"/>
            <a:r>
              <a:rPr lang="ru-RU">
                <a:latin typeface="Arial" pitchFamily="34"/>
              </a:rPr>
              <a:t>10. Указательным пальцем правой руки промыть полость рта с помощью грушевидного баллончика в положении пациента лежа на боку, удерживая раскрытой полость рта;</a:t>
            </a:r>
          </a:p>
          <a:p>
            <a:pPr lvl="0"/>
            <a:r>
              <a:rPr lang="ru-RU">
                <a:latin typeface="Arial" pitchFamily="34"/>
              </a:rPr>
              <a:t>11. Наблюдать за состоянием пациента постоянно;</a:t>
            </a:r>
          </a:p>
          <a:p>
            <a:pPr lvl="0"/>
            <a:r>
              <a:rPr lang="ru-RU">
                <a:latin typeface="Arial" pitchFamily="34"/>
              </a:rPr>
              <a:t>12. Информировать лечащего врача о количестве и частоте рвотных позывов у больного.</a:t>
            </a:r>
          </a:p>
          <a:p>
            <a:pPr lvl="0"/>
            <a:endParaRPr lang="ru-RU"/>
          </a:p>
        </p:txBody>
      </p:sp>
      <p:pic>
        <p:nvPicPr>
          <p:cNvPr id="3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373" y="3959681"/>
            <a:ext cx="6500963" cy="3599992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96909" y="350836"/>
            <a:ext cx="8608317" cy="911684"/>
          </a:xfrm>
        </p:spPr>
        <p:txBody>
          <a:bodyPr/>
          <a:lstStyle/>
          <a:p>
            <a:pPr lvl="0"/>
            <a:r>
              <a:rPr lang="ru-RU" sz="4000">
                <a:solidFill>
                  <a:srgbClr val="000000"/>
                </a:solidFill>
                <a:latin typeface="Times New Roman" pitchFamily="18"/>
                <a:cs typeface="Times New Roman" pitchFamily="18"/>
              </a:rPr>
              <a:t>Гипертермия</a:t>
            </a:r>
            <a:br>
              <a:rPr lang="ru-RU" sz="4000">
                <a:solidFill>
                  <a:srgbClr val="666666"/>
                </a:solidFill>
                <a:latin typeface="Trebuchet MS"/>
              </a:rPr>
            </a:br>
            <a:endParaRPr lang="ru-RU" sz="4000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849313" y="1874840"/>
            <a:ext cx="8608317" cy="4762798"/>
          </a:xfrm>
        </p:spPr>
        <p:txBody>
          <a:bodyPr/>
          <a:lstStyle/>
          <a:p>
            <a:pPr lvl="0"/>
            <a:r>
              <a:rPr lang="ru-RU" b="1"/>
              <a:t>Гипертермией</a:t>
            </a:r>
            <a:r>
              <a:rPr lang="ru-RU"/>
              <a:t> называется патологический процесс, для которого характерно повышение температуры тела. При этом уровень повышения зависит от определенных условий окружающей среды. </a:t>
            </a:r>
          </a:p>
          <a:p>
            <a:pPr lvl="0"/>
            <a:r>
              <a:rPr lang="ru-RU" b="1"/>
              <a:t>Гипертермия</a:t>
            </a:r>
            <a:r>
              <a:rPr lang="ru-RU"/>
              <a:t> – это опасное состояние, так как при нем, в отличие от лихорадки, наблюдается сбой в функционировании механизмов терморегуляции.</a:t>
            </a:r>
          </a:p>
          <a:p>
            <a:pPr lvl="0"/>
            <a:br>
              <a:rPr lang="ru-RU"/>
            </a:br>
            <a:endParaRPr lang="ru-RU"/>
          </a:p>
        </p:txBody>
      </p:sp>
      <p:pic>
        <p:nvPicPr>
          <p:cNvPr id="4" name="Рисунок 3" descr="content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820" y="4714875"/>
            <a:ext cx="2844798" cy="2844798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645630" y="0"/>
            <a:ext cx="8608317" cy="1262521"/>
          </a:xfrm>
        </p:spPr>
        <p:txBody>
          <a:bodyPr/>
          <a:lstStyle/>
          <a:p>
            <a:pPr lvl="0"/>
            <a:r>
              <a:rPr lang="ru-RU"/>
              <a:t>Анафилактический шок.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46813" y="908730"/>
            <a:ext cx="9733806" cy="6017300"/>
          </a:xfrm>
        </p:spPr>
        <p:txBody>
          <a:bodyPr/>
          <a:lstStyle/>
          <a:p>
            <a:pPr lvl="0">
              <a:buClr>
                <a:srgbClr val="0E594D"/>
              </a:buClr>
              <a:buSzPct val="45000"/>
              <a:buFont typeface="StarSymbol"/>
              <a:buChar char="●"/>
            </a:pPr>
            <a:r>
              <a:rPr lang="ru-RU"/>
              <a:t> Анафилактический шок относится к аллергическим реакциям немедленного типа, при которых соединение антигена с антителами вызывает выброс в кровеносное русло ряда биологически активных веществ (гистамин, серотонин, брадикинин)</a:t>
            </a:r>
          </a:p>
          <a:p>
            <a:pPr lvl="0"/>
            <a:r>
              <a:rPr lang="ru-RU">
                <a:solidFill>
                  <a:srgbClr val="660402"/>
                </a:solidFill>
                <a:latin typeface="Verdana" pitchFamily="34"/>
              </a:rPr>
              <a:t>Наиболее частые причины анафилактического шока: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прием внутрь или парентеральное введение антибиотиков, анестетиков, иммунных сывороток и других лекарственных веществ;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переливание крови или ее заменителей;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введение рентгеноконтрастных веществ с диагностической целью;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проведение накожных проб с аллергенами;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вакцинация;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пищевые аллергены;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укусы насекомых;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реакция на холод.</a:t>
            </a:r>
          </a:p>
          <a:p>
            <a:pPr lvl="0">
              <a:buClr>
                <a:srgbClr val="0E594D"/>
              </a:buClr>
              <a:buSzPct val="45000"/>
              <a:buFont typeface="StarSymbol"/>
              <a:buChar char="●"/>
            </a:pPr>
            <a:endParaRPr lang="ru-RU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/>
          <a:p>
            <a:pPr lvl="0"/>
            <a:r>
              <a:rPr lang="ru-RU" sz="3600">
                <a:latin typeface="Times New Roman" pitchFamily="18"/>
                <a:cs typeface="Times New Roman" pitchFamily="18"/>
              </a:rPr>
              <a:t>Типы гипертермии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740883" y="2101684"/>
            <a:ext cx="8608317" cy="4762798"/>
          </a:xfrm>
        </p:spPr>
        <p:txBody>
          <a:bodyPr/>
          <a:lstStyle/>
          <a:p>
            <a:pPr lvl="0"/>
            <a:r>
              <a:rPr lang="ru-RU">
                <a:latin typeface="Trebuchet MS"/>
              </a:rPr>
              <a:t>В зависимости от причины, вызвавшей повышение температуры тела выделяют следующие типы гипертермии:</a:t>
            </a:r>
          </a:p>
          <a:p>
            <a:pPr lvl="0">
              <a:buSzPct val="100000"/>
              <a:buFont typeface="Calibri Light"/>
              <a:buAutoNum type="arabicPeriod"/>
            </a:pPr>
            <a:r>
              <a:rPr lang="ru-RU">
                <a:latin typeface="Trebuchet MS"/>
              </a:rPr>
              <a:t>Эндогенная или токсическая гипертермия;</a:t>
            </a:r>
          </a:p>
          <a:p>
            <a:pPr lvl="0">
              <a:buSzPct val="100000"/>
              <a:buFont typeface="Calibri Light"/>
              <a:buAutoNum type="arabicPeriod"/>
            </a:pPr>
            <a:r>
              <a:rPr lang="ru-RU">
                <a:latin typeface="Trebuchet MS"/>
              </a:rPr>
              <a:t>Экзогенная или физическая гипертермия;</a:t>
            </a:r>
          </a:p>
          <a:p>
            <a:pPr lvl="0">
              <a:buSzPct val="100000"/>
              <a:buFont typeface="Calibri Light"/>
              <a:buAutoNum type="arabicPeriod"/>
            </a:pPr>
            <a:r>
              <a:rPr lang="ru-RU">
                <a:latin typeface="Trebuchet MS"/>
              </a:rPr>
              <a:t>Бледная гипертермия. Данный тип гипертермии возникает в результате значительного раздражения симпатоадреналовых структур, что и вызывает резкий спазм кровеносных сосудов.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73116" y="0"/>
            <a:ext cx="8608317" cy="1262521"/>
          </a:xfrm>
        </p:spPr>
        <p:txBody>
          <a:bodyPr/>
          <a:lstStyle/>
          <a:p>
            <a:pPr lvl="0"/>
            <a:r>
              <a:rPr lang="ru-RU" sz="3200">
                <a:solidFill>
                  <a:srgbClr val="000000"/>
                </a:solidFill>
              </a:rPr>
              <a:t>Симптомы физической и токсической гипертермии</a:t>
            </a:r>
            <a:br>
              <a:rPr lang="ru-RU">
                <a:solidFill>
                  <a:srgbClr val="000000"/>
                </a:solidFill>
              </a:rPr>
            </a:b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874840"/>
            <a:ext cx="9840909" cy="6446840"/>
          </a:xfrm>
        </p:spPr>
        <p:txBody>
          <a:bodyPr/>
          <a:lstStyle/>
          <a:p>
            <a:pPr lvl="0"/>
            <a:r>
              <a:rPr lang="ru-RU"/>
              <a:t>Симптомы и стадии эндогенной и экзогенной гипертермии, а также их клиническая картина схожи. </a:t>
            </a:r>
            <a:r>
              <a:rPr lang="ru-RU" b="1"/>
              <a:t>Первая стадия называется приспособительной</a:t>
            </a:r>
            <a:r>
              <a:rPr lang="ru-RU"/>
              <a:t>. Она </a:t>
            </a:r>
            <a:r>
              <a:rPr lang="ru-RU" b="1" i="1"/>
              <a:t>характеризуется тем, что в этот момент организм еще пытается регулировать температуру за счет:</a:t>
            </a:r>
          </a:p>
          <a:p>
            <a:pPr lvl="0"/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Тахикардии;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Усиленного потоотделения;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Тахипноэ;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Расширения капилляров кожи.</a:t>
            </a:r>
          </a:p>
          <a:p>
            <a:pPr marL="457200" lvl="0" indent="-457200"/>
            <a:endParaRPr lang="ru-RU" sz="2000"/>
          </a:p>
          <a:p>
            <a:pPr marL="457200" lvl="0" indent="-457200"/>
            <a:endParaRPr lang="ru-RU" sz="2000"/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 sz="2000"/>
          </a:p>
          <a:p>
            <a:pPr lvl="0"/>
            <a:endParaRPr lang="ru-RU" sz="20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5"/>
          <p:cNvSpPr/>
          <p:nvPr/>
        </p:nvSpPr>
        <p:spPr>
          <a:xfrm>
            <a:off x="239709" y="350836"/>
            <a:ext cx="9840909" cy="526297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Пациенты предъявляют жалобы на головную и мышечную боль, слабость, тошноту. Если ему не будет оказана неотложная помощь, то заболевание переходит во вторую стадию.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Она называется </a:t>
            </a:r>
            <a:r>
              <a:rPr lang="ru-RU" sz="240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стадией возбуждения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. Температура тела поднимается до высоких значений (39 – 40 градусов С). Больной адинамичен, оглушен. Жалуется на тошноту и выраженную головную боль. Иногда могут отмечаться кратковременные эпизоды потери сознания. Дыхание и пульс учащены. Кожные покровы влажные и гиперемированные.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При третьей стадии гипертермии 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развиваются параличи сосудодвигательного и дыхательного центров, что может привести к гибели больного.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Гипотермия физического и токсического типа сопровождается покраснением кожных покровов, и поэтому ее называют «</a:t>
            </a: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розовой».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73116" y="198433"/>
            <a:ext cx="8608317" cy="1262521"/>
          </a:xfrm>
        </p:spPr>
        <p:txBody>
          <a:bodyPr/>
          <a:lstStyle/>
          <a:p>
            <a:pPr lvl="0"/>
            <a:r>
              <a:rPr lang="ru-RU" sz="2800"/>
              <a:t>Бледный тип гипертермии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265236"/>
            <a:ext cx="9840909" cy="6294436"/>
          </a:xfrm>
        </p:spPr>
        <p:txBody>
          <a:bodyPr/>
          <a:lstStyle/>
          <a:p>
            <a:pPr lvl="0"/>
            <a:r>
              <a:rPr lang="ru-RU" sz="2000"/>
              <a:t>Бледная гипертермия или гипертермический синдром возникает в результате патологической деятельности центра терморегуляции. Причинами развития могут стать некоторые инфекционные заболевания, а также введение лекарственных препаратов, оказывающих возбуждающее действие на симпатическую часть нервной системы или обладающих адренэргическим действием. Помимо этого, причинами возникновения бледной гипертермии общий наркоз с использованием миорелаксантов, черепно-мозговые травмы, инсульт , опухоли мозга, то есть все те состояния, при которых возможно нарушение функций гипоталомического центра регуляции температуры.</a:t>
            </a:r>
          </a:p>
          <a:p>
            <a:pPr lvl="0"/>
            <a:endParaRPr lang="ru-RU" sz="2000"/>
          </a:p>
          <a:p>
            <a:pPr lvl="0"/>
            <a:r>
              <a:rPr lang="ru-RU" sz="2000"/>
              <a:t>Патогенез бледной гипертермии заключается в резком спазме капилляров кожи, что и приводит к значительному уменьшению теплоотдачи и, как следствие, повышает температуру тела.</a:t>
            </a:r>
          </a:p>
          <a:p>
            <a:pPr lvl="0"/>
            <a:endParaRPr lang="ru-RU" sz="2000"/>
          </a:p>
          <a:p>
            <a:pPr lvl="0"/>
            <a:r>
              <a:rPr lang="ru-RU" sz="2000"/>
              <a:t>При бледной гипертермии температура тела быстро достигает опасных для жизни значений – 42 – 43 градусов С. В 70% случаев заболевание заканчивается летально.</a:t>
            </a:r>
          </a:p>
          <a:p>
            <a:pPr lvl="0"/>
            <a:r>
              <a:rPr lang="ru-RU" sz="2000"/>
              <a:t>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96909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Признаки отличия гипертермии от лихорадки: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189040"/>
            <a:ext cx="9840909" cy="6272463"/>
          </a:xfrm>
        </p:spPr>
        <p:txBody>
          <a:bodyPr/>
          <a:lstStyle/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 sz="2000"/>
              <a:t>Вызываются разными этиологическими факторами.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 sz="2000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 sz="2000"/>
              <a:t>При лихорадке больные жалуются на озноб. При этом на каждый градус повышения температуры частота пульса у них увеличивается на 8 – 10 ударов, а частота дыхания на две-три экскурсии грудной клетки. При гипертермии пациенты отмечают чувство жара, значительное потоотделение. Частота пульса и дыхательных движений возрастает значительно.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 sz="2000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 sz="2000"/>
              <a:t>Физические методы охлаждения тела при лихорадке не влияют на температуру, в то время как при гипертермии приводят к ее понижению.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 sz="2000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 sz="2000"/>
              <a:t>При гипертермии жаропонижающие препараты не эффективны. При лихорадке они быстро нормализуют температуру тела.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 sz="2000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 sz="2000"/>
              <a:t>Повышения температуры при лихорадке связано с активизацией процессов окислительного фосфолирования, на фоне чего увеличивается синтез АТФ, а также стимулируются защитные силы организма. Патогенез гипертермии наоборот заключается в блокаде синтеза АТФ и усилении распада уже существующих «энергетических» молекул. Это и приводит к быстрому повышению температуры.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73116" y="274640"/>
            <a:ext cx="8608317" cy="987881"/>
          </a:xfrm>
        </p:spPr>
        <p:txBody>
          <a:bodyPr/>
          <a:lstStyle/>
          <a:p>
            <a:pPr lvl="0"/>
            <a:r>
              <a:rPr lang="ru-RU" sz="3200">
                <a:solidFill>
                  <a:srgbClr val="000000"/>
                </a:solidFill>
              </a:rPr>
              <a:t>Оказание неотложной помощи при гипертермии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68309" y="1951036"/>
            <a:ext cx="9612309" cy="5608636"/>
          </a:xfrm>
        </p:spPr>
        <p:txBody>
          <a:bodyPr/>
          <a:lstStyle/>
          <a:p>
            <a:pPr lvl="0"/>
            <a:r>
              <a:rPr lang="ru-RU"/>
              <a:t>При повышении тела, прежде всего необходимо выяснить, вызвано ли оно лихорадкой или гипертермией. Это связано с тем, что при гипертермии следует немедленно начать мероприятия по снижению повышенной температуры. А при умеренной лихорадке срочно понижать температуру наоборот не стоит, так как ее повышение оказывает на организм защитное действие.</a:t>
            </a:r>
          </a:p>
          <a:p>
            <a:pPr lvl="0"/>
            <a:endParaRPr lang="ru-RU"/>
          </a:p>
          <a:p>
            <a:pPr lvl="0"/>
            <a:r>
              <a:rPr lang="ru-RU"/>
              <a:t>Так как патогенез гипертермии «розового» и «бледного» типа различен, то и медицинская помощь больным будет оказываться по-разному.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73116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Алгоритм действий по оказанию неотложной помощи при «Розовой» гипертермии:</a:t>
            </a:r>
            <a:br>
              <a:rPr lang="ru-RU">
                <a:solidFill>
                  <a:srgbClr val="000000"/>
                </a:solidFill>
              </a:rPr>
            </a:b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341433"/>
            <a:ext cx="9840909" cy="6218240"/>
          </a:xfrm>
        </p:spPr>
        <p:txBody>
          <a:bodyPr/>
          <a:lstStyle/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Раскрыть пациента, проветрить палату, так как это усилит процессы теплоотдачи;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Назначают обильное питье прохладной жидкости;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Тело пациента обдувают вентилятором, к коже над проекцией крупных кровеносных сосудов прикладывают пузыри со льдом.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Постановка клизм с прохладной водой (около 20 градусов С).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Внутривенная инфузия охлажденных растворов.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При неэффективности вышеперечисленных мер делают общую ванну с прохладной водой (температура не выше 32 градусов С).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Назначают нестероидные противовоспалительные средства.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849313" y="27464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Алгоритм по оказанию неотложной помощи при бледной гипертермии:</a:t>
            </a:r>
            <a:br>
              <a:rPr lang="ru-RU">
                <a:solidFill>
                  <a:srgbClr val="000000"/>
                </a:solidFill>
              </a:rPr>
            </a:b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68309" y="1798633"/>
            <a:ext cx="9612309" cy="5761040"/>
          </a:xfrm>
        </p:spPr>
        <p:txBody>
          <a:bodyPr/>
          <a:lstStyle/>
          <a:p>
            <a:pPr lvl="0">
              <a:buSzPct val="100000"/>
              <a:buFont typeface="Calibri Light"/>
              <a:buAutoNum type="arabicPeriod"/>
            </a:pPr>
            <a:r>
              <a:rPr lang="ru-RU">
                <a:latin typeface="Trebuchet MS"/>
              </a:rPr>
              <a:t>Внутрь дают нестероидные противовоспалительные средства;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>
                <a:latin typeface="Trebuchet MS"/>
              </a:rPr>
              <a:t>Внутримышечно вводятся папаверин или но-шпа, что позволяет уменьшить спазм сосудов;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>
                <a:latin typeface="Trebuchet MS"/>
              </a:rPr>
              <a:t>Растирают кожу туловища и конечностей. К ногам можно приложить грелки.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>
                <a:latin typeface="Trebuchet MS"/>
              </a:rPr>
              <a:t>После перехода бледной гипертермии в розовую лечение продолжают по описанному выше алгоритму.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239709" y="350836"/>
            <a:ext cx="9840909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Алгоритм оказания неотложной помощи при токсической гипертермии: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2113" y="1951036"/>
            <a:ext cx="9688516" cy="5608636"/>
          </a:xfrm>
        </p:spPr>
        <p:txBody>
          <a:bodyPr/>
          <a:lstStyle/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Срочно вызвать к пациенту реанимационную бригаду;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 sz="2000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Обеспечить венозный доступ и начать инфузию солевых растворов и глюкозы.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 sz="2000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Внутримышечно вводятся жаропонижающие препараты и спазмолитики.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 sz="2000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При отсутствии эффекта от проводимой терапии внутривенно вводится дроперидол.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 sz="2000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При возникновении судорог их купируют внутривенным введением реланиума.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 sz="2000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Оксигенотерапия.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 sz="2000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При наличии показаний необходимо произвести интубацию трахеи и перевести больного на искусственную вентиляцию легких.</a:t>
            </a:r>
          </a:p>
          <a:p>
            <a:pPr lvl="0">
              <a:buSzPct val="100000"/>
              <a:buFont typeface="Calibri Light"/>
              <a:buAutoNum type="arabicPeriod"/>
            </a:pPr>
            <a:endParaRPr lang="ru-RU" sz="2000">
              <a:latin typeface="Trebuchet MS"/>
            </a:endParaRPr>
          </a:p>
          <a:p>
            <a:pPr lvl="0">
              <a:buSzPct val="100000"/>
              <a:buFont typeface="Calibri Light"/>
              <a:buAutoNum type="arabicPeriod"/>
            </a:pPr>
            <a:r>
              <a:rPr lang="ru-RU" sz="2000">
                <a:latin typeface="Trebuchet MS"/>
              </a:rPr>
              <a:t>Назначение дантролена. 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96909" y="0"/>
            <a:ext cx="8608317" cy="1262521"/>
          </a:xfrm>
        </p:spPr>
        <p:txBody>
          <a:bodyPr/>
          <a:lstStyle/>
          <a:p>
            <a:pPr lvl="0"/>
            <a:r>
              <a:rPr lang="ru-RU" sz="3200">
                <a:solidFill>
                  <a:srgbClr val="000000"/>
                </a:solidFill>
              </a:rPr>
              <a:t>Коллапс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92113" y="2103440"/>
            <a:ext cx="9688516" cy="4762798"/>
          </a:xfrm>
        </p:spPr>
        <p:txBody>
          <a:bodyPr/>
          <a:lstStyle/>
          <a:p>
            <a:pPr lvl="0"/>
            <a:r>
              <a:rPr lang="ru-RU" b="1">
                <a:latin typeface="Open Sans"/>
              </a:rPr>
              <a:t>Коллапс</a:t>
            </a:r>
            <a:r>
              <a:rPr lang="ru-RU">
                <a:latin typeface="Open Sans"/>
              </a:rPr>
              <a:t> – это острая сосудистая недостаточность, которая характеризуется резким падением артериального и венозного давления, вызванным уменьшением массы, циркулирующей в кровеносно-сосудистой системе крови, падением сосудистого тонуса или сокращением сердечного выброса. </a:t>
            </a:r>
          </a:p>
          <a:p>
            <a:pPr lvl="0"/>
            <a:endParaRPr lang="ru-RU"/>
          </a:p>
          <a:p>
            <a:pPr lvl="0"/>
            <a:r>
              <a:rPr lang="ru-RU">
                <a:latin typeface="Open Sans"/>
              </a:rPr>
              <a:t>Как следствие замедляется процесс обмена веществ, начинается гипоксия органов и тканей, угнетение важнейших функций организма.</a:t>
            </a:r>
          </a:p>
          <a:p>
            <a:pPr lvl="0"/>
            <a:r>
              <a:rPr lang="ru-RU">
                <a:latin typeface="Open Sans"/>
              </a:rPr>
              <a:t> </a:t>
            </a:r>
            <a:r>
              <a:rPr lang="ru-RU" b="1">
                <a:latin typeface="Open Sans"/>
              </a:rPr>
              <a:t>Коллапс</a:t>
            </a:r>
            <a:r>
              <a:rPr lang="ru-RU">
                <a:latin typeface="Open Sans"/>
              </a:rPr>
              <a:t> – осложнение при патологических состояниях или тяжелых заболеваниях.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620713" y="579436"/>
            <a:ext cx="8608317" cy="987881"/>
          </a:xfrm>
        </p:spPr>
        <p:txBody>
          <a:bodyPr/>
          <a:lstStyle/>
          <a:p>
            <a:pPr lvl="0"/>
            <a:r>
              <a:rPr lang="ru-RU" b="0">
                <a:solidFill>
                  <a:srgbClr val="660402"/>
                </a:solidFill>
                <a:latin typeface="Verdana" pitchFamily="34"/>
              </a:rPr>
              <a:t>Наиболее характерные признаки анафилактического шока такие:</a:t>
            </a:r>
            <a:endParaRPr lang="ru-RU"/>
          </a:p>
        </p:txBody>
      </p:sp>
      <p:sp>
        <p:nvSpPr>
          <p:cNvPr id="3" name="Объект 4"/>
          <p:cNvSpPr txBox="1">
            <a:spLocks noGrp="1"/>
          </p:cNvSpPr>
          <p:nvPr>
            <p:ph idx="1"/>
          </p:nvPr>
        </p:nvSpPr>
        <p:spPr>
          <a:xfrm>
            <a:off x="520897" y="1874840"/>
            <a:ext cx="9559731" cy="5162720"/>
          </a:xfrm>
        </p:spPr>
        <p:txBody>
          <a:bodyPr/>
          <a:lstStyle/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Резкое снижение давления вплоть до коллапса.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Потеря сознания или его спутанность, судороги, возбуждение, головокружение.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Кожные покровы бледные, синеватые, покрытые липким потом.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Появление высыпаний на коже в виде крапивницы.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Отек тканей лица, шеи, туловища.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Покраснение лица.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Тошнота, боли в животе.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>
                <a:solidFill>
                  <a:srgbClr val="291B91"/>
                </a:solidFill>
                <a:latin typeface="inherit"/>
              </a:rPr>
              <a:t>Бронхоспазм, который сопровождается страхом смерти, одышкой, стеснением в груди и чувством нехватки кислорода.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63513" y="0"/>
            <a:ext cx="9917116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Выделяют две основные причины возникновения: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68309" y="960440"/>
            <a:ext cx="9612309" cy="6599233"/>
          </a:xfrm>
        </p:spPr>
        <p:txBody>
          <a:bodyPr/>
          <a:lstStyle/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Резкая массивная потеря крови приводит к уменьшению объема циркуляции, к его несоответствию пропускным возможностям сосудистого русла;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>
              <a:buSzPct val="100000"/>
              <a:buFont typeface="Calibri Light"/>
              <a:buAutoNum type="arabicPeriod"/>
            </a:pPr>
            <a:r>
              <a:rPr lang="ru-RU"/>
              <a:t> Вследствие воздействия токсических и патогенных веществ стенки сосудов и вен теряют эластичность, спадает общий тонус всей кровеносной системы.</a:t>
            </a:r>
          </a:p>
          <a:p>
            <a:pPr marL="457200" lvl="0" indent="-457200">
              <a:buSzPct val="100000"/>
              <a:buFont typeface="Calibri Light"/>
              <a:buAutoNum type="arabicPeriod"/>
            </a:pPr>
            <a:endParaRPr lang="ru-RU"/>
          </a:p>
          <a:p>
            <a:pPr marL="457200" lvl="0" indent="-457200"/>
            <a:r>
              <a:rPr lang="ru-RU"/>
              <a:t>Неуклонно растущее проявление острой недостаточности</a:t>
            </a:r>
          </a:p>
          <a:p>
            <a:pPr marL="457200" lvl="0" indent="-457200"/>
            <a:r>
              <a:rPr lang="ru-RU"/>
              <a:t>сосудистой системы приводит к уменьшению объема</a:t>
            </a:r>
          </a:p>
          <a:p>
            <a:pPr marL="457200" lvl="0" indent="-457200"/>
            <a:r>
              <a:rPr lang="ru-RU"/>
              <a:t>циркулирующей крови, возникает острая гипоксия, вызванная</a:t>
            </a:r>
          </a:p>
          <a:p>
            <a:pPr marL="457200" lvl="0" indent="-457200"/>
            <a:r>
              <a:rPr lang="ru-RU"/>
              <a:t>снижением массы транспортируемого кислорода в органы и ткани.</a:t>
            </a:r>
          </a:p>
          <a:p>
            <a:pPr marL="457200" lvl="0" indent="-457200"/>
            <a:endParaRPr lang="ru-RU"/>
          </a:p>
          <a:p>
            <a:pPr marL="457200" lvl="0" indent="-457200"/>
            <a:r>
              <a:rPr lang="ru-RU"/>
              <a:t>Это в свою очередь приводит к дальнейшему падению тонуса сосудов, что провоцирует снижение артериального давления. Таким образом состояние лавинообразно прогрессирует.</a:t>
            </a:r>
          </a:p>
          <a:p>
            <a:pPr marL="457200" lvl="0" indent="-457200"/>
            <a:endParaRPr lang="ru-RU"/>
          </a:p>
          <a:p>
            <a:pPr marL="457200" lvl="0" indent="-457200"/>
            <a:endParaRPr lang="ru-RU"/>
          </a:p>
          <a:p>
            <a:pPr marL="457200" lvl="0" indent="-457200"/>
            <a:endParaRPr lang="ru-RU"/>
          </a:p>
          <a:p>
            <a:pPr marL="457200" lvl="0" indent="-457200"/>
            <a:endParaRPr lang="ru-RU"/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63513" y="0"/>
            <a:ext cx="9917116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Причины запуска патогенетических механизмов у разных видах коллапса различны. Основные из них</a:t>
            </a:r>
            <a:r>
              <a:rPr lang="ru-RU" b="0">
                <a:solidFill>
                  <a:srgbClr val="000000"/>
                </a:solidFill>
              </a:rPr>
              <a:t>: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570033"/>
            <a:ext cx="9840909" cy="5294440"/>
          </a:xfrm>
        </p:spPr>
        <p:txBody>
          <a:bodyPr/>
          <a:lstStyle/>
          <a:p>
            <a:pPr lvl="0">
              <a:buSzPct val="100000"/>
              <a:buFont typeface="Wingdings" pitchFamily="2"/>
              <a:buChar char="v"/>
            </a:pPr>
            <a:r>
              <a:rPr lang="ru-RU"/>
              <a:t>внутренние и внешние кровотечения;</a:t>
            </a:r>
          </a:p>
          <a:p>
            <a:pPr lvl="0">
              <a:buSzPct val="100000"/>
              <a:buFont typeface="Wingdings" pitchFamily="2"/>
              <a:buChar char="v"/>
            </a:pPr>
            <a:endParaRPr lang="ru-RU"/>
          </a:p>
          <a:p>
            <a:pPr lvl="0">
              <a:buSzPct val="100000"/>
              <a:buFont typeface="Wingdings" pitchFamily="2"/>
              <a:buChar char="v"/>
            </a:pPr>
            <a:r>
              <a:rPr lang="ru-RU"/>
              <a:t> общая токсикация организма; </a:t>
            </a:r>
          </a:p>
          <a:p>
            <a:pPr lvl="0">
              <a:buSzPct val="100000"/>
              <a:buFont typeface="Wingdings" pitchFamily="2"/>
              <a:buChar char="v"/>
            </a:pPr>
            <a:endParaRPr lang="ru-RU"/>
          </a:p>
          <a:p>
            <a:pPr lvl="0">
              <a:buSzPct val="100000"/>
              <a:buFont typeface="Wingdings" pitchFamily="2"/>
              <a:buChar char="v"/>
            </a:pPr>
            <a:r>
              <a:rPr lang="ru-RU"/>
              <a:t>резкое изменение положения тела; </a:t>
            </a:r>
          </a:p>
          <a:p>
            <a:pPr lvl="0">
              <a:buSzPct val="100000"/>
              <a:buFont typeface="Wingdings" pitchFamily="2"/>
              <a:buChar char="v"/>
            </a:pPr>
            <a:endParaRPr lang="ru-RU"/>
          </a:p>
          <a:p>
            <a:pPr lvl="0">
              <a:buSzPct val="100000"/>
              <a:buFont typeface="Wingdings" pitchFamily="2"/>
              <a:buChar char="v"/>
            </a:pPr>
            <a:r>
              <a:rPr lang="ru-RU"/>
              <a:t>снижения массовой доли кислорода во вдыхаемом воздухе; </a:t>
            </a:r>
          </a:p>
          <a:p>
            <a:pPr lvl="0">
              <a:buSzPct val="100000"/>
              <a:buFont typeface="Wingdings" pitchFamily="2"/>
              <a:buChar char="v"/>
            </a:pPr>
            <a:endParaRPr lang="ru-RU"/>
          </a:p>
          <a:p>
            <a:pPr lvl="0">
              <a:buSzPct val="100000"/>
              <a:buFont typeface="Wingdings" pitchFamily="2"/>
              <a:buChar char="v"/>
            </a:pPr>
            <a:r>
              <a:rPr lang="ru-RU"/>
              <a:t>острый панкреатит.</a:t>
            </a:r>
          </a:p>
          <a:p>
            <a:pPr lvl="0">
              <a:buSzPct val="100000"/>
              <a:buFont typeface="Wingdings" pitchFamily="2"/>
              <a:buChar char="v"/>
            </a:pPr>
            <a:endParaRPr lang="ru-RU"/>
          </a:p>
        </p:txBody>
      </p:sp>
      <p:pic>
        <p:nvPicPr>
          <p:cNvPr id="4" name="Рисунок 3" descr="1390649848_98726421_wwwwwwwwwwwww1-til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376" y="4160840"/>
            <a:ext cx="5810253" cy="3398833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849313" y="0"/>
            <a:ext cx="8608317" cy="884233"/>
          </a:xfrm>
        </p:spPr>
        <p:txBody>
          <a:bodyPr/>
          <a:lstStyle/>
          <a:p>
            <a:pPr lvl="0"/>
            <a:r>
              <a:rPr lang="ru-RU" sz="3200">
                <a:solidFill>
                  <a:srgbClr val="000000"/>
                </a:solidFill>
              </a:rPr>
              <a:t>Симптомы</a:t>
            </a:r>
            <a:br>
              <a:rPr lang="ru-RU"/>
            </a:b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874840"/>
            <a:ext cx="9840909" cy="5227633"/>
          </a:xfrm>
        </p:spPr>
        <p:txBody>
          <a:bodyPr/>
          <a:lstStyle/>
          <a:p>
            <a:pPr lvl="0"/>
            <a:r>
              <a:rPr lang="ru-RU" sz="1800" i="1"/>
              <a:t>Основные клинические признаки коллапса различного происхождения в основном схожи: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полная безучастность к происходящему при ясности сознания;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головокружение;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 слабый, учащенный пульс;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 синюшный оттенок слизистых оболочек;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снижение эластичности кожи;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холодный липкий пот;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побледнение кожных покровов;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ослабление зрения, шум в ушах;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сухость языка, жажда;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понижение температура тела;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 гипотония;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аритмия;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 учащенное поверхностное дыхание;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 тошнота, рвота;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sz="1800"/>
              <a:t>непроизвольное мочеиспускание.</a:t>
            </a:r>
          </a:p>
          <a:p>
            <a:pPr lvl="0">
              <a:buSzPct val="100000"/>
              <a:buFont typeface="Arial" pitchFamily="34"/>
              <a:buChar char="•"/>
            </a:pPr>
            <a:endParaRPr lang="ru-RU" sz="1800"/>
          </a:p>
          <a:p>
            <a:pPr lvl="0"/>
            <a:r>
              <a:rPr lang="ru-RU" sz="1800" b="1"/>
              <a:t>Затяжные формы могут привести к потере сознания, расширению зрачков, утрате основных рефлексов. Не оказание своевременной медицинской помощи может влечет за собой тяжкие последствия или смертельный исход.</a:t>
            </a:r>
          </a:p>
          <a:p>
            <a:pPr lvl="0"/>
            <a:endParaRPr lang="ru-RU" sz="1800"/>
          </a:p>
          <a:p>
            <a:pPr lvl="0">
              <a:buSzPct val="100000"/>
              <a:buFont typeface="Arial" pitchFamily="34"/>
              <a:buChar char="•"/>
            </a:pPr>
            <a:endParaRPr lang="ru-RU"/>
          </a:p>
          <a:p>
            <a:pPr lvl="0">
              <a:buSzPct val="100000"/>
              <a:buFont typeface="Arial" pitchFamily="34"/>
              <a:buChar char="•"/>
            </a:pPr>
            <a:endParaRPr lang="ru-RU"/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/>
          <p:nvPr/>
        </p:nvSpPr>
        <p:spPr>
          <a:xfrm>
            <a:off x="392113" y="1798633"/>
            <a:ext cx="9688516" cy="156965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Прямоугольник 6"/>
          <p:cNvSpPr/>
          <p:nvPr/>
        </p:nvSpPr>
        <p:spPr>
          <a:xfrm>
            <a:off x="468309" y="1798633"/>
            <a:ext cx="9612309" cy="156965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32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Важно не путать коллапс и шок. Коллапс не имеет фазности, тогда как шок протекает поэтапно: сначала возбуждение, а потом резкий спад.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239709" y="427033"/>
            <a:ext cx="9840909" cy="1036636"/>
          </a:xfrm>
        </p:spPr>
        <p:txBody>
          <a:bodyPr/>
          <a:lstStyle/>
          <a:p>
            <a:pPr lvl="0"/>
            <a:r>
              <a:rPr lang="ru-RU" sz="3600">
                <a:solidFill>
                  <a:srgbClr val="000000"/>
                </a:solidFill>
              </a:rPr>
              <a:t>Виды</a:t>
            </a:r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951036"/>
            <a:ext cx="9840909" cy="5608636"/>
          </a:xfrm>
        </p:spPr>
        <p:txBody>
          <a:bodyPr/>
          <a:lstStyle/>
          <a:p>
            <a:pPr lvl="0"/>
            <a:r>
              <a:rPr lang="ru-RU"/>
              <a:t>Несмотря на то, что в медицине существует классификация видов коллапса по патогенетическому принципу, наиболее часто встречается классификация по этиологии, выделяющая следующие виды: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/>
              <a:t>. </a:t>
            </a:r>
            <a:r>
              <a:rPr lang="ru-RU" b="1"/>
              <a:t>инфекционно – токсический</a:t>
            </a:r>
            <a:r>
              <a:rPr lang="ru-RU"/>
              <a:t>, вызванный наличием бактерий при инфекционных заболеваниях, что приводит к нарушению работы сердца и сосудов;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b="1"/>
              <a:t>токсический</a:t>
            </a:r>
            <a:r>
              <a:rPr lang="ru-RU"/>
              <a:t> – результат общей интоксикации организма;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b="1"/>
              <a:t>гипоксемический, </a:t>
            </a:r>
            <a:r>
              <a:rPr lang="ru-RU"/>
              <a:t>возникающий при нехватке кислорода или в условиях высокого атмосферного давления;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b="1"/>
              <a:t>панкреатический, </a:t>
            </a:r>
            <a:r>
              <a:rPr lang="ru-RU"/>
              <a:t>вызванный травмой поджелудочной железы; 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b="1"/>
              <a:t>ожоговый, </a:t>
            </a:r>
            <a:r>
              <a:rPr lang="ru-RU"/>
              <a:t>возникающий после глубоких ожогов кожного покрова;</a:t>
            </a:r>
          </a:p>
          <a:p>
            <a:pPr lvl="0">
              <a:buSzPct val="100000"/>
              <a:buFont typeface="Arial" pitchFamily="34"/>
              <a:buChar char="•"/>
            </a:pPr>
            <a:r>
              <a:rPr lang="ru-RU" b="1"/>
              <a:t>гипертермический, </a:t>
            </a:r>
            <a:r>
              <a:rPr lang="ru-RU"/>
              <a:t>наступающий после сильного перегрева, солнечного удара;</a:t>
            </a:r>
          </a:p>
          <a:p>
            <a:pPr lvl="0">
              <a:buSzPct val="100000"/>
              <a:buFont typeface="Arial" pitchFamily="34"/>
              <a:buChar char="•"/>
            </a:pPr>
            <a:endParaRPr lang="ru-RU"/>
          </a:p>
          <a:p>
            <a:pPr lvl="0">
              <a:buSzPct val="100000"/>
              <a:buFont typeface="Arial" pitchFamily="34"/>
              <a:buChar char="•"/>
            </a:pPr>
            <a:endParaRPr lang="ru-RU"/>
          </a:p>
          <a:p>
            <a:pPr lvl="0">
              <a:buSzPct val="100000"/>
              <a:buFont typeface="Arial" pitchFamily="34"/>
              <a:buChar char="•"/>
            </a:pPr>
            <a:endParaRPr lang="ru-RU"/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/>
          <p:nvPr/>
        </p:nvSpPr>
        <p:spPr>
          <a:xfrm>
            <a:off x="315916" y="655633"/>
            <a:ext cx="9612309" cy="655564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дегидратационный, 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обусловленный потерей жидкости в больших объемах;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геморрагический, 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вызванный массовым кровотечением, в последнее время рассматривают как глубокий шок;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</a:t>
            </a: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кардиогенный, 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связанный с патологией сердечной мышцы;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плазморрагический, 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возникающий вследствие потери плазмы при тяжелых формах диареи, множественных ожогах; ортостатический, наступающий при приведении тела в вертикальное положение;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энтерогенный </a:t>
            </a:r>
            <a:r>
              <a:rPr lang="ru-RU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(обморок), наступающий после приема пищи у больных с резекцией желудка.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709" y="274640"/>
            <a:ext cx="9840909" cy="849462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Отдельно следует отметить, что геморрагический коллапс может наступить как от внешних кровотечений, так и от незаметных внутренних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язвенный колит;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язва желудка;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ü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повреждение селезенки.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При кардиогенном коллапсе 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уменьшается ударный объем, вследствие инфаркта миокарда или стенокардии. Велик риск развития артериальной тромбоэмболии.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Ортостатический коллапс также возникает 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при длительном нахождении в вертикальном состоянии, когда кровь перераспределяется, увеличивается венозная часть и уменьшается приток к сердцу.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916" y="350836"/>
            <a:ext cx="9764713" cy="6370972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Также возможно коллаптическое состояния из-за отравления лекарственными препаратами: симпатолитиков, нейролейптиков, адреноблокаторов.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Ортостатический коллапс часто возникает и у здоровых людей, в частности у детей и подростков.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Токсический коллапс может быть вызван 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профессиональной деятельностью, связанной с токсичными веществами: цианиды, аминосоединения, окись углевода.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Коллапс у детей наблюдается чаще, чем у взрослых и протекает в более сложной форме</a:t>
            </a:r>
            <a:r>
              <a:rPr lang="ru-RU" sz="24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.</a:t>
            </a:r>
            <a:r>
              <a:rPr lang="ru-RU" sz="24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Может развиться на фоне кишечных инфекций, гриппа, пневмонии, при анафилактическом шоке, дисфункции надпочечников. Непосредственным поводом может стать испуг, травма и кровопотеря.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3"/>
          <p:cNvSpPr txBox="1">
            <a:spLocks noGrp="1"/>
          </p:cNvSpPr>
          <p:nvPr>
            <p:ph type="title"/>
          </p:nvPr>
        </p:nvSpPr>
        <p:spPr>
          <a:xfrm>
            <a:off x="849313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Первая доврачебная помощь </a:t>
            </a:r>
            <a:br>
              <a:rPr lang="ru-RU" b="0"/>
            </a:br>
            <a:endParaRPr lang="ru-RU"/>
          </a:p>
        </p:txBody>
      </p:sp>
      <p:sp>
        <p:nvSpPr>
          <p:cNvPr id="3" name="Содержимое 4"/>
          <p:cNvSpPr txBox="1">
            <a:spLocks noGrp="1"/>
          </p:cNvSpPr>
          <p:nvPr>
            <p:ph idx="1"/>
          </p:nvPr>
        </p:nvSpPr>
        <p:spPr>
          <a:xfrm>
            <a:off x="239709" y="1036636"/>
            <a:ext cx="9840909" cy="6523036"/>
          </a:xfrm>
        </p:spPr>
        <p:txBody>
          <a:bodyPr/>
          <a:lstStyle/>
          <a:p>
            <a:pPr lvl="0"/>
            <a:r>
              <a:rPr lang="ru-RU"/>
              <a:t>При первых же признаках коллапса следует немедленно вызывать бригаду скорой помощи. Квалифицированный врач определит степень тяжести больного, по возможности установит причину коллаптического состояния и назначит первичное лечение.</a:t>
            </a:r>
          </a:p>
          <a:p>
            <a:pPr lvl="0"/>
            <a:r>
              <a:rPr lang="ru-RU"/>
              <a:t>Оказание первой доврачебной помощи поможет облегчить состояние больного, а возможно спасет ему жизнь.</a:t>
            </a:r>
          </a:p>
          <a:p>
            <a:pPr lvl="0"/>
            <a:endParaRPr lang="ru-RU"/>
          </a:p>
          <a:p>
            <a:pPr lvl="0"/>
            <a:endParaRPr lang="ru-RU"/>
          </a:p>
          <a:p>
            <a:pPr lvl="0"/>
            <a:endParaRPr lang="ru-RU"/>
          </a:p>
          <a:p>
            <a:pPr lvl="0"/>
            <a:endParaRPr lang="ru-RU"/>
          </a:p>
        </p:txBody>
      </p:sp>
      <p:pic>
        <p:nvPicPr>
          <p:cNvPr id="4" name="Рисунок 6" descr="img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7642" y="3627433"/>
            <a:ext cx="5242986" cy="3932240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3"/>
          <p:cNvSpPr/>
          <p:nvPr/>
        </p:nvSpPr>
        <p:spPr>
          <a:xfrm>
            <a:off x="315916" y="0"/>
            <a:ext cx="9764713" cy="513986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Необходимые действия: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4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уложить больного на жесткую поверхность;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приподнять ноги, подложив подушку;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запрокинуть голову, обеспечить свободное дыхание;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расстегнуть ворот рубашки, освободить от всего сковывающего (пояс, ремень);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открыть окна, обеспечить приток свежего воздуха;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поднести к носу нашатырный спирт, или помассировать мочки ушей, ямочку верхней губы, виски;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1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1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по возможности остановить кровотечение.</a:t>
            </a:r>
          </a:p>
        </p:txBody>
      </p:sp>
      <p:pic>
        <p:nvPicPr>
          <p:cNvPr id="3" name="Рисунок 4" descr="1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2316" y="4999033"/>
            <a:ext cx="4278313" cy="240823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Прямоугольник 5"/>
          <p:cNvSpPr/>
          <p:nvPr/>
        </p:nvSpPr>
        <p:spPr>
          <a:xfrm>
            <a:off x="0" y="5303840"/>
            <a:ext cx="5802316" cy="193899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Запрещенные действия: 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давать препараты с выраженным сосудорасширяющим действием (нош-па, валокордин, глицерин);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u-RU" sz="20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ударять по щекам, пытаясь привести в чувство.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40883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  <a:latin typeface="Arial" pitchFamily="34"/>
              </a:rPr>
              <a:t>АЛГОРИТМ ДЕЙСТВИЙ </a:t>
            </a:r>
            <a:br>
              <a:rPr lang="ru-RU" b="0">
                <a:solidFill>
                  <a:srgbClr val="000000"/>
                </a:solidFill>
                <a:latin typeface="Arial" pitchFamily="34"/>
              </a:rPr>
            </a:br>
            <a:endParaRPr lang="ru-RU"/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525194" y="1968374"/>
            <a:ext cx="9555425" cy="5591299"/>
          </a:xfrm>
        </p:spPr>
        <p:txBody>
          <a:bodyPr/>
          <a:lstStyle/>
          <a:p>
            <a:pPr lvl="0"/>
            <a:r>
              <a:rPr lang="ru-RU">
                <a:latin typeface="Arial" pitchFamily="34"/>
              </a:rPr>
              <a:t>1.Прекратить введение препарата, вызвавшего шок, если игла в вене, ее не вынимать и терапию проводить через эту иглу; при укусе перепончатокрылых – удалить жало.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2.Отметить время попадания аллергена в организм, появления жалоб и первых клинических проявлений аллергической реакции.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3.Уложить больного с приподнятыми нижними конечностями, повернуть голову в сторону, выдвинуть вперед нижнюю челюсть для предупреждения западения языка и аспирации рвотных масс. Удалить имеющиеся зубные протезы.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4.Оценить состояние пациента, жалобы. Измерить пульс, артериальное давление (АД), температуру. Оценить характер одышки, распространенность цианоза. Провести осмотр кожных покровов и слизистых. При снижении АД на 20% от возрастной нормы – заподозрить развитие анафилактической реакции. </a:t>
            </a:r>
            <a:br>
              <a:rPr lang="ru-RU">
                <a:latin typeface="Arial" pitchFamily="34"/>
              </a:rPr>
            </a:br>
            <a:endParaRPr lang="ru-RU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20713" y="0"/>
            <a:ext cx="8608317" cy="1036636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Судороги</a:t>
            </a:r>
          </a:p>
        </p:txBody>
      </p:sp>
      <p:sp>
        <p:nvSpPr>
          <p:cNvPr id="3" name="Объект 2"/>
          <p:cNvSpPr txBox="1">
            <a:spLocks noGrp="1"/>
          </p:cNvSpPr>
          <p:nvPr>
            <p:ph idx="1"/>
          </p:nvPr>
        </p:nvSpPr>
        <p:spPr>
          <a:xfrm>
            <a:off x="392113" y="1036636"/>
            <a:ext cx="9688516" cy="6523036"/>
          </a:xfrm>
        </p:spPr>
        <p:txBody>
          <a:bodyPr/>
          <a:lstStyle/>
          <a:p>
            <a:pPr lvl="0"/>
            <a:r>
              <a:rPr lang="ru-RU" b="1"/>
              <a:t>Судорога</a:t>
            </a:r>
            <a:r>
              <a:rPr lang="ru-RU"/>
              <a:t> – непроизвольное мышечное сокращение, вызывающее искажение формы тела и конечностей.</a:t>
            </a:r>
          </a:p>
          <a:p>
            <a:pPr lvl="0"/>
            <a:endParaRPr lang="ru-RU"/>
          </a:p>
          <a:p>
            <a:pPr lvl="0"/>
            <a:r>
              <a:rPr lang="ru-RU" b="1"/>
              <a:t>Фебрильные судороги </a:t>
            </a:r>
            <a:r>
              <a:rPr lang="ru-RU"/>
              <a:t>возникают при высокой температуре у младенцев и маленьких детей.</a:t>
            </a:r>
          </a:p>
          <a:p>
            <a:pPr lvl="0"/>
            <a:endParaRPr lang="ru-RU"/>
          </a:p>
          <a:p>
            <a:pPr lvl="0"/>
            <a:r>
              <a:rPr lang="ru-RU" b="1"/>
              <a:t>Афебрильные судороги </a:t>
            </a:r>
            <a:r>
              <a:rPr lang="ru-RU"/>
              <a:t>младенцев чаще всего возникают в результате родовой травмы или повреждения головного мозга. </a:t>
            </a:r>
          </a:p>
          <a:p>
            <a:pPr lvl="0"/>
            <a:endParaRPr lang="ru-RU"/>
          </a:p>
          <a:p>
            <a:pPr lvl="0"/>
            <a:r>
              <a:rPr lang="ru-RU" b="1"/>
              <a:t>Ритмичные судороги </a:t>
            </a:r>
            <a:r>
              <a:rPr lang="ru-RU"/>
              <a:t>конечностей являются характерными симптомами эпилепсии.</a:t>
            </a:r>
          </a:p>
          <a:p>
            <a:pPr lvl="0"/>
            <a:endParaRPr lang="ru-RU"/>
          </a:p>
          <a:p>
            <a:pPr lvl="0"/>
            <a:r>
              <a:rPr lang="ru-RU" b="1"/>
              <a:t>Судороги могут быть локальными </a:t>
            </a:r>
            <a:r>
              <a:rPr lang="ru-RU" i="1"/>
              <a:t>( распространяются на отдельные мышечные группы</a:t>
            </a:r>
            <a:r>
              <a:rPr lang="ru-RU"/>
              <a:t>) и генерализованными (</a:t>
            </a:r>
            <a:r>
              <a:rPr lang="ru-RU" i="1"/>
              <a:t>судорожный припадок</a:t>
            </a:r>
            <a:r>
              <a:rPr lang="ru-RU"/>
              <a:t>)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96909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</a:rPr>
              <a:t>Фазы судорожного припадка</a:t>
            </a:r>
          </a:p>
        </p:txBody>
      </p:sp>
      <p:graphicFrame>
        <p:nvGraphicFramePr>
          <p:cNvPr id="3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2113" y="1798633"/>
          <a:ext cx="9688516" cy="3505196"/>
        </p:xfrm>
        <a:graphic>
          <a:graphicData uri="http://schemas.openxmlformats.org/drawingml/2006/table">
            <a:tbl>
              <a:tblPr firstRow="1" bandRow="1">
                <a:effectLst/>
                <a:tableStyleId>{17292A2E-F333-43FB-9621-5CBBE7FDCDCB}</a:tableStyleId>
              </a:tblPr>
              <a:tblGrid>
                <a:gridCol w="4844253">
                  <a:extLst>
                    <a:ext uri="{9D8B030D-6E8A-4147-A177-3AD203B41FA5}">
                      <a16:colId xmlns:a16="http://schemas.microsoft.com/office/drawing/2014/main" val="1764646803"/>
                    </a:ext>
                  </a:extLst>
                </a:gridCol>
                <a:gridCol w="4844253">
                  <a:extLst>
                    <a:ext uri="{9D8B030D-6E8A-4147-A177-3AD203B41FA5}">
                      <a16:colId xmlns:a16="http://schemas.microsoft.com/office/drawing/2014/main" val="2119592238"/>
                    </a:ext>
                  </a:extLst>
                </a:gridCol>
              </a:tblGrid>
              <a:tr h="405518">
                <a:tc>
                  <a:txBody>
                    <a:bodyPr/>
                    <a:lstStyle/>
                    <a:p>
                      <a:pPr lvl="0"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1</a:t>
                      </a:r>
                      <a:r>
                        <a:rPr lang="ru-RU" baseline="0">
                          <a:solidFill>
                            <a:srgbClr val="000000"/>
                          </a:solidFill>
                        </a:rPr>
                        <a:t> фаза – тоническая </a:t>
                      </a:r>
                      <a:endParaRPr lang="ru-RU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ru-RU">
                          <a:solidFill>
                            <a:srgbClr val="000000"/>
                          </a:solidFill>
                        </a:rPr>
                        <a:t>2</a:t>
                      </a:r>
                      <a:r>
                        <a:rPr lang="ru-RU" baseline="0">
                          <a:solidFill>
                            <a:srgbClr val="000000"/>
                          </a:solidFill>
                        </a:rPr>
                        <a:t> фаза – клоническая </a:t>
                      </a:r>
                      <a:endParaRPr lang="ru-RU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1566242"/>
                  </a:ext>
                </a:extLst>
              </a:tr>
              <a:tr h="3099687">
                <a:tc>
                  <a:txBody>
                    <a:bodyPr/>
                    <a:lstStyle/>
                    <a:p>
                      <a:pPr marL="342900" lvl="0" indent="-342900">
                        <a:buSzPct val="100000"/>
                        <a:buFont typeface="+mj-lt"/>
                        <a:buAutoNum type="arabicPeriod"/>
                      </a:pPr>
                      <a:r>
                        <a:rPr lang="ru-RU"/>
                        <a:t>Внезапная</a:t>
                      </a:r>
                      <a:r>
                        <a:rPr lang="ru-RU" baseline="0"/>
                        <a:t> потеря контакта с окружающими</a:t>
                      </a:r>
                    </a:p>
                    <a:p>
                      <a:pPr marL="342900" lvl="0" indent="-342900">
                        <a:buSzPct val="100000"/>
                        <a:buFont typeface="+mj-lt"/>
                        <a:buAutoNum type="arabicPeriod"/>
                      </a:pPr>
                      <a:endParaRPr lang="ru-RU" baseline="0"/>
                    </a:p>
                    <a:p>
                      <a:pPr marL="342900" lvl="0" indent="-342900">
                        <a:buSzPct val="100000"/>
                        <a:buFont typeface="+mj-lt"/>
                        <a:buAutoNum type="arabicPeriod"/>
                      </a:pPr>
                      <a:r>
                        <a:rPr lang="ru-RU" baseline="0"/>
                        <a:t>Блуждающий взгляд с дальнейшей фиксацией глазных яблок вверх и  в сторону.</a:t>
                      </a:r>
                    </a:p>
                    <a:p>
                      <a:pPr marL="342900" lvl="0" indent="-342900">
                        <a:buSzPct val="100000"/>
                        <a:buFont typeface="+mj-lt"/>
                        <a:buAutoNum type="arabicPeriod"/>
                      </a:pPr>
                      <a:endParaRPr lang="ru-RU" baseline="0"/>
                    </a:p>
                    <a:p>
                      <a:pPr marL="342900" lvl="0" indent="-342900">
                        <a:buSzPct val="100000"/>
                        <a:buFont typeface="+mj-lt"/>
                        <a:buAutoNum type="arabicPeriod"/>
                      </a:pPr>
                      <a:r>
                        <a:rPr lang="ru-RU" baseline="0"/>
                        <a:t>Запрокидывание головы назад </a:t>
                      </a:r>
                    </a:p>
                    <a:p>
                      <a:pPr marL="342900" lvl="0" indent="-342900">
                        <a:buSzPct val="100000"/>
                        <a:buFont typeface="+mj-lt"/>
                        <a:buAutoNum type="arabicPeriod"/>
                      </a:pPr>
                      <a:endParaRPr lang="ru-RU" baseline="0"/>
                    </a:p>
                    <a:p>
                      <a:pPr marL="342900" lvl="0" indent="-342900">
                        <a:buSzPct val="100000"/>
                        <a:buFont typeface="+mj-lt"/>
                        <a:buAutoNum type="arabicPeriod"/>
                      </a:pPr>
                      <a:r>
                        <a:rPr lang="ru-RU" baseline="0"/>
                        <a:t>Сгибание верхних конечностей в кистях и локтях, вытягивание нижних конечностей.</a:t>
                      </a:r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>
                        <a:buSzPct val="100000"/>
                        <a:buFont typeface="Courier New" pitchFamily="49"/>
                        <a:buChar char="o"/>
                      </a:pPr>
                      <a:r>
                        <a:rPr lang="ru-RU"/>
                        <a:t> Подергивание вначале мышц лица,</a:t>
                      </a:r>
                      <a:r>
                        <a:rPr lang="ru-RU" baseline="0"/>
                        <a:t> затем конечностей с быстрой генерализацией.</a:t>
                      </a:r>
                    </a:p>
                    <a:p>
                      <a:pPr lvl="0">
                        <a:buSzPct val="100000"/>
                        <a:buFont typeface="Courier New" pitchFamily="49"/>
                        <a:buChar char="o"/>
                      </a:pPr>
                      <a:endParaRPr lang="ru-RU" baseline="0"/>
                    </a:p>
                    <a:p>
                      <a:pPr lvl="0">
                        <a:buSzPct val="100000"/>
                        <a:buFont typeface="Courier New" pitchFamily="49"/>
                        <a:buChar char="o"/>
                      </a:pPr>
                      <a:r>
                        <a:rPr lang="ru-RU" baseline="0"/>
                        <a:t> Бледность кожных покровов.</a:t>
                      </a:r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034997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696909" y="0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000000"/>
                </a:solidFill>
                <a:latin typeface="CalibriRegular"/>
              </a:rPr>
              <a:t>Первая помощь при фебрильных судорогах</a:t>
            </a:r>
            <a:br>
              <a:rPr lang="ru-RU">
                <a:solidFill>
                  <a:srgbClr val="515151"/>
                </a:solidFill>
                <a:latin typeface="CalibriRegular"/>
              </a:rPr>
            </a:b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239709" y="1036636"/>
            <a:ext cx="9840909" cy="6523036"/>
          </a:xfrm>
        </p:spPr>
        <p:txBody>
          <a:bodyPr/>
          <a:lstStyle/>
          <a:p>
            <a:pPr lvl="0"/>
            <a:r>
              <a:rPr lang="ru-RU" sz="2000">
                <a:latin typeface="Gotham"/>
              </a:rPr>
              <a:t>В первую очередь нужно вызвать неотложную помощь. В ожидании приезда бригады медиков необходимо самостоятельно выполнить ряд действий, направленных на улучшение состояния малыша: </a:t>
            </a:r>
          </a:p>
          <a:p>
            <a:pPr lvl="0"/>
            <a:r>
              <a:rPr lang="ru-RU" sz="2000">
                <a:latin typeface="Gotham"/>
              </a:rPr>
              <a:t>Желательно позвать кого-то на помощь, если дома находится только один из родителей; </a:t>
            </a:r>
          </a:p>
          <a:p>
            <a:pPr lvl="0"/>
            <a:endParaRPr lang="ru-RU" sz="2000">
              <a:latin typeface="Gotham"/>
            </a:endParaRPr>
          </a:p>
          <a:p>
            <a:pPr lvl="0"/>
            <a:r>
              <a:rPr lang="ru-RU" sz="2000">
                <a:latin typeface="Gotham"/>
              </a:rPr>
              <a:t>Малыша укладывают на кровать, обязательно на бок. Голову тоже поворачивают. Это необходимо для нормального отхождения рвотных масс, если таковые вдруг возникнуть; </a:t>
            </a:r>
          </a:p>
          <a:p>
            <a:pPr lvl="0"/>
            <a:endParaRPr lang="ru-RU" sz="2000">
              <a:latin typeface="Gotham"/>
            </a:endParaRPr>
          </a:p>
          <a:p>
            <a:pPr lvl="0"/>
            <a:r>
              <a:rPr lang="ru-RU" sz="2000">
                <a:latin typeface="Gotham"/>
              </a:rPr>
              <a:t>Нужно следить за дыханием ребенка. Если сводит мышцы и дыхание остановилось, дожидаются окончания судороги и приступают к искусственному дыханию. Во время приступа меры реанимации бесполезны; </a:t>
            </a:r>
          </a:p>
          <a:p>
            <a:pPr lvl="0"/>
            <a:endParaRPr lang="ru-RU" sz="2000">
              <a:latin typeface="Gotham"/>
            </a:endParaRPr>
          </a:p>
          <a:p>
            <a:pPr lvl="0"/>
            <a:r>
              <a:rPr lang="ru-RU" sz="2000">
                <a:latin typeface="Gotham"/>
              </a:rPr>
              <a:t>Между зубами можно попытаться положить платочек, чтобы он не закусил язык. При необходимости надавливают на корень языка ложкой;</a:t>
            </a:r>
            <a:br>
              <a:rPr lang="ru-RU"/>
            </a:br>
            <a:br>
              <a:rPr lang="ru-RU"/>
            </a:br>
            <a:endParaRPr lang="ru-RU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5"/>
          <p:cNvSpPr/>
          <p:nvPr/>
        </p:nvSpPr>
        <p:spPr>
          <a:xfrm>
            <a:off x="343128" y="1896611"/>
            <a:ext cx="9630908" cy="452431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33"/>
                </a:solidFill>
                <a:uFillTx/>
                <a:latin typeface="Tahoma" pitchFamily="34"/>
              </a:rPr>
              <a:t>1.Уложить ребёнка на столе на спину, подложить валик под шею, повернуть голову на бок, выдвинуть  нижнюю челюсть, ввести в рот роторасширитель, зафиксировать язык. </a:t>
            </a:r>
            <a:b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r>
              <a:rPr lang="ru-RU" sz="1800" b="0" i="0" u="none" strike="noStrike" kern="1200" cap="none" spc="0" baseline="0">
                <a:solidFill>
                  <a:srgbClr val="000033"/>
                </a:solidFill>
                <a:uFillTx/>
                <a:latin typeface="Tahoma" pitchFamily="34"/>
              </a:rPr>
              <a:t>2. Провести ревизию верхних дыхательных путей. </a:t>
            </a:r>
            <a:b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r>
              <a:rPr lang="ru-RU" sz="1800" b="0" i="0" u="none" strike="noStrike" kern="1200" cap="none" spc="0" baseline="0">
                <a:solidFill>
                  <a:srgbClr val="000033"/>
                </a:solidFill>
                <a:uFillTx/>
                <a:latin typeface="Tahoma" pitchFamily="34"/>
              </a:rPr>
              <a:t>3. Назначить оксигенотерапию через носовые катетеры. </a:t>
            </a:r>
            <a:b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r>
              <a:rPr lang="ru-RU" sz="1800" b="0" i="0" u="none" strike="noStrike" kern="1200" cap="none" spc="0" baseline="0">
                <a:solidFill>
                  <a:srgbClr val="000033"/>
                </a:solidFill>
                <a:uFillTx/>
                <a:latin typeface="Tahoma" pitchFamily="34"/>
              </a:rPr>
              <a:t>4. Ввести 0,5% раствор седуксена (реланиума) в дозе 0,1 мл/кг массы (0,3-0,5 мг/кг) в/в или в/м под язык в 5-10 мл 0,9% раствора хлорида натрия. </a:t>
            </a:r>
            <a:b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r>
              <a:rPr lang="ru-RU" sz="1800" b="0" i="0" u="none" strike="noStrike" kern="1200" cap="none" spc="0" baseline="0">
                <a:solidFill>
                  <a:srgbClr val="000033"/>
                </a:solidFill>
                <a:uFillTx/>
                <a:latin typeface="Tahoma" pitchFamily="34"/>
              </a:rPr>
              <a:t>5. Назначить 25%раствор магния сульфата в дозе 0,2 мл/кг, но не более 5 мл, в/м или в/в в 5-10 мл 5% раствора глюкозы или 0,9% раствора хлорида натрия.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1800" b="0" i="0" u="none" strike="noStrike" kern="1200" cap="none" spc="0" baseline="0">
                <a:solidFill>
                  <a:srgbClr val="000033"/>
                </a:solidFill>
                <a:uFillTx/>
                <a:latin typeface="Tahoma" pitchFamily="34"/>
              </a:rPr>
              <a:t>6. При повторном приступе судорог ввести 20% раствор оксибутирата натрия в дозе 0,25-0,4 мл/кг массы в/м или в/в в 10-20 мл 5% раствора глюкозы или 0,9% раствора хлорида натрия, или 0,25% раствор дроперидола в дозе 0,3 мг/кг массы. При отсутствии эффекта от введенного противосудорожного средства в течение 25 минут вводят последующий противосудорожный препарат. При более раннем его введении возможны кумуляция и угнетение дыхания.</a:t>
            </a:r>
            <a:b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r>
              <a:rPr lang="ru-RU" sz="1800" b="0" i="0" u="none" strike="noStrike" kern="1200" cap="none" spc="0" baseline="0">
                <a:solidFill>
                  <a:srgbClr val="000033"/>
                </a:solidFill>
                <a:uFillTx/>
                <a:latin typeface="Tahoma" pitchFamily="34"/>
              </a:rPr>
              <a:t>7. При остановке дыхания назначить ИВЛ.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23494" y="217709"/>
          <a:ext cx="9069540" cy="1352324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9069540">
                  <a:extLst>
                    <a:ext uri="{9D8B030D-6E8A-4147-A177-3AD203B41FA5}">
                      <a16:colId xmlns:a16="http://schemas.microsoft.com/office/drawing/2014/main" val="387263663"/>
                    </a:ext>
                  </a:extLst>
                </a:gridCol>
              </a:tblGrid>
              <a:tr h="1352324">
                <a:tc>
                  <a:txBody>
                    <a:bodyPr/>
                    <a:lstStyle/>
                    <a:p>
                      <a:pPr lvl="0"/>
                      <a:r>
                        <a:rPr lang="ru-RU" sz="2000"/>
                        <a:t>Алгоритм действий при оказании неотложной помощи при судорожном синдроме у детей</a:t>
                      </a:r>
                      <a:endParaRPr lang="ru-RU" sz="2000" b="1">
                        <a:solidFill>
                          <a:srgbClr val="2C517A"/>
                        </a:solidFill>
                        <a:latin typeface="Trebuchet MS" pitchFamily="34"/>
                      </a:endParaRPr>
                    </a:p>
                  </a:txBody>
                  <a:tcPr marL="90607" marR="90607" marT="47192" marB="84947" anchor="ctr"/>
                </a:tc>
                <a:extLst>
                  <a:ext uri="{0D108BD9-81ED-4DB2-BD59-A6C34878D82A}">
                    <a16:rowId xmlns:a16="http://schemas.microsoft.com/office/drawing/2014/main" val="394598514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740883" y="555479"/>
            <a:ext cx="8608317" cy="1262521"/>
          </a:xfrm>
        </p:spPr>
        <p:txBody>
          <a:bodyPr/>
          <a:lstStyle/>
          <a:p>
            <a:pPr lvl="0"/>
            <a:r>
              <a:rPr lang="ru-RU"/>
              <a:t>Необходимые медикаменты</a:t>
            </a:r>
          </a:p>
        </p:txBody>
      </p:sp>
      <p:sp>
        <p:nvSpPr>
          <p:cNvPr id="3" name="Объект 4"/>
          <p:cNvSpPr txBox="1">
            <a:spLocks noGrp="1"/>
          </p:cNvSpPr>
          <p:nvPr>
            <p:ph idx="1"/>
          </p:nvPr>
        </p:nvSpPr>
        <p:spPr>
          <a:xfrm>
            <a:off x="740883" y="2101684"/>
            <a:ext cx="8608317" cy="1354537"/>
          </a:xfrm>
        </p:spPr>
        <p:txBody>
          <a:bodyPr/>
          <a:lstStyle/>
          <a:p>
            <a:pPr lvl="0"/>
            <a:r>
              <a:rPr lang="ru-RU">
                <a:solidFill>
                  <a:srgbClr val="000033"/>
                </a:solidFill>
                <a:latin typeface="Tahoma" pitchFamily="34"/>
              </a:rPr>
              <a:t>20% р-р натрия оксибутирата 25% р-р магния сульфата</a:t>
            </a:r>
            <a:br>
              <a:rPr lang="ru-RU"/>
            </a:br>
            <a:r>
              <a:rPr lang="ru-RU">
                <a:solidFill>
                  <a:srgbClr val="000033"/>
                </a:solidFill>
                <a:latin typeface="Tahoma" pitchFamily="34"/>
              </a:rPr>
              <a:t>0,5 % </a:t>
            </a:r>
            <a:r>
              <a:rPr lang="en-US">
                <a:solidFill>
                  <a:srgbClr val="000033"/>
                </a:solidFill>
                <a:latin typeface="Tahoma" pitchFamily="34"/>
              </a:rPr>
              <a:t>p-p </a:t>
            </a:r>
            <a:r>
              <a:rPr lang="ru-RU">
                <a:solidFill>
                  <a:srgbClr val="000033"/>
                </a:solidFill>
                <a:latin typeface="Tahoma" pitchFamily="34"/>
              </a:rPr>
              <a:t>судуксена 5% р-р глюкозы</a:t>
            </a:r>
            <a:br>
              <a:rPr lang="ru-RU"/>
            </a:br>
            <a:r>
              <a:rPr lang="ru-RU">
                <a:solidFill>
                  <a:srgbClr val="000033"/>
                </a:solidFill>
                <a:latin typeface="Tahoma" pitchFamily="34"/>
              </a:rPr>
              <a:t>0,9 % р-р натрия хлорида</a:t>
            </a:r>
            <a:endParaRPr lang="ru-RU"/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4720" y="3456212"/>
            <a:ext cx="5132069" cy="3665765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8309" y="1874840"/>
            <a:ext cx="9764713" cy="1938994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u-RU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Афебрильные и другие виды судорог обязательно должны быть купированы, а ребенка необходимо тщательно обследовать</a:t>
            </a:r>
            <a:r>
              <a:rPr lang="ru-RU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.</a:t>
            </a:r>
            <a:b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br>
              <a:rPr lang="ru-RU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</a:br>
            <a:endParaRPr lang="ru-RU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384825" y="1850571"/>
            <a:ext cx="9695803" cy="5524503"/>
          </a:xfrm>
        </p:spPr>
        <p:txBody>
          <a:bodyPr/>
          <a:lstStyle/>
          <a:p>
            <a:pPr lvl="0"/>
            <a:r>
              <a:rPr lang="ru-RU">
                <a:latin typeface="Arial" pitchFamily="34"/>
              </a:rPr>
              <a:t>5.Обеспечить доступ свежего воздуха или дать кислород.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6.Наложить жгут выше введения препарата, если это возможно (через каждые 10 мин. ослаблять жгут на 1 мин, общее время наложения жгута не более 25 минут).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7. Положить пузырь со льдом на место инъекции.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8.Все инъекции необходимо производить шприцами и системами, не употреблявшимися для введения других медикаментов, во избежание повторного анафилактического шока.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9. При введении аллергического препарата в нос или в глаза, промыть их водой и закапать 0,1% раствор адреналина 1 – 2 капли.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10. При подкожном введении препарата, вызвавшего шок обколоть крестообразно место инъекции 0,3 – 0,5 мл 0,1% раствора адреналина (1 мл 0,1% раствора адреналина развести в 3 – 5 мл физиологического раствора). </a:t>
            </a:r>
            <a:br>
              <a:rPr lang="ru-RU">
                <a:latin typeface="Arial" pitchFamily="34"/>
              </a:rPr>
            </a:b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392341" y="1613349"/>
            <a:ext cx="9688287" cy="5946324"/>
          </a:xfrm>
        </p:spPr>
        <p:txBody>
          <a:bodyPr/>
          <a:lstStyle/>
          <a:p>
            <a:pPr lvl="0"/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11. До прихода врача подготовить систему для внутривенных вливаний с 400 мл физиологического раствора.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12. По команде врача ввести в/в медленно 1 мл 0,1% р-ра адреналина, разведенного в 10-20 мл физ.раствора. При затруднении пункции периферической вены допустимо введение адреналина в мягкие ткани подъязычной области.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13. Ввести внутривенно струйно, а затем капельно глюкокортикостероиды (90-120 мг преднизолона).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14. Ввести раствор димедрола 1% в дозе 2,0 мл или раствор тавегила 2,0 мл внутримышечно.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15. При бронхоспазме ввести в/в эуфиллин 2,4% - 5-10мл.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16. При ослаблении дыхания ввести п/к кордиамин 25% - 2,0 мл. </a:t>
            </a:r>
            <a:br>
              <a:rPr lang="ru-RU">
                <a:latin typeface="Arial" pitchFamily="34"/>
              </a:rPr>
            </a:br>
            <a:r>
              <a:rPr lang="ru-RU">
                <a:latin typeface="Arial" pitchFamily="34"/>
              </a:rPr>
              <a:t>17. При брадикардии ввести п/к атропина сульфат 0,1% - 0,5 мл.</a:t>
            </a:r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40883" y="555479"/>
            <a:ext cx="8608317" cy="1262521"/>
          </a:xfrm>
        </p:spPr>
        <p:txBody>
          <a:bodyPr/>
          <a:lstStyle/>
          <a:p>
            <a:pPr lvl="0"/>
            <a:r>
              <a:rPr lang="ru-RU"/>
              <a:t>Обморок.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79192" y="1818000"/>
            <a:ext cx="8608317" cy="4762798"/>
          </a:xfrm>
        </p:spPr>
        <p:txBody>
          <a:bodyPr/>
          <a:lstStyle/>
          <a:p>
            <a:pPr lvl="0"/>
            <a:r>
              <a:rPr lang="ru-RU">
                <a:solidFill>
                  <a:srgbClr val="333333"/>
                </a:solidFill>
                <a:latin typeface="tahoma" pitchFamily="34"/>
              </a:rPr>
              <a:t>Обморок – потеря сознания, которая возникает внезапно из-за нарушения обмена веществ в головном мозге. Подобное замедление метаболизма связано с уменьшением мозгового кровотока и не имеет ничего общего с эпилепсией. При оказании первой помощи пострадавшему и при необходимости врачебной помощи следует отличать простой обморок от эпилептического припадка.</a:t>
            </a:r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49015" y="4664692"/>
            <a:ext cx="4181962" cy="2779776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 noGrp="1"/>
          </p:cNvSpPr>
          <p:nvPr>
            <p:ph type="title"/>
          </p:nvPr>
        </p:nvSpPr>
        <p:spPr>
          <a:xfrm>
            <a:off x="713661" y="84591"/>
            <a:ext cx="8608317" cy="1262521"/>
          </a:xfrm>
        </p:spPr>
        <p:txBody>
          <a:bodyPr/>
          <a:lstStyle/>
          <a:p>
            <a:pPr lvl="0"/>
            <a:r>
              <a:rPr lang="ru-RU">
                <a:solidFill>
                  <a:srgbClr val="1B5CFF"/>
                </a:solidFill>
                <a:latin typeface="Verdana" pitchFamily="34"/>
              </a:rPr>
              <a:t>Причины обморока</a:t>
            </a:r>
            <a:br>
              <a:rPr lang="ru-RU">
                <a:solidFill>
                  <a:srgbClr val="1B5CFF"/>
                </a:solidFill>
                <a:latin typeface="Verdana" pitchFamily="34"/>
              </a:rPr>
            </a:br>
            <a:endParaRPr lang="ru-RU"/>
          </a:p>
        </p:txBody>
      </p:sp>
      <p:sp>
        <p:nvSpPr>
          <p:cNvPr id="3" name="Объект 4"/>
          <p:cNvSpPr txBox="1">
            <a:spLocks noGrp="1"/>
          </p:cNvSpPr>
          <p:nvPr>
            <p:ph idx="1"/>
          </p:nvPr>
        </p:nvSpPr>
        <p:spPr>
          <a:xfrm>
            <a:off x="299356" y="1347112"/>
            <a:ext cx="9781263" cy="5517370"/>
          </a:xfrm>
        </p:spPr>
        <p:txBody>
          <a:bodyPr/>
          <a:lstStyle/>
          <a:p>
            <a:pPr lvl="0"/>
            <a:r>
              <a:rPr lang="ru-RU">
                <a:solidFill>
                  <a:srgbClr val="333333"/>
                </a:solidFill>
                <a:latin typeface="tahoma" pitchFamily="34"/>
              </a:rPr>
              <a:t>1. Обморок может быть следствием падения артериального давления, если организм человека не смог быстро приспособиться к изменениям кровотока. Так, при некоторых заболеваниях, сопровождающихся нарушением сердечного ритма, сердце не всегда справляется с резко возросшей нагрузкой при снижении давления и не в состоянии достаточно быстро увеличить выброс крови. В этом случае человек будет испытывать недомогание с ростом потребности клеток в кислороде. Этот вид обморока провоцируется физической нагрузкой и называется обмороком усилия (напряжения). Его причина заключается в том, что сосуды мышц, оставаясь расширенными ещё некоторое время после прекращения физической нагрузки, вмещают достаточно много крови, необходимой для удаления продуктов метаболизма из мышц. В то же время частота пульса падает и, соответственно, объем крови, выбрасываемый сердцем при каждом сокращении, падает. Таким образом, артериальное </a:t>
            </a:r>
            <a:r>
              <a:rPr lang="ru-RU" u="sng">
                <a:solidFill>
                  <a:srgbClr val="0C5093"/>
                </a:solidFill>
                <a:latin typeface="tahoma" pitchFamily="34"/>
                <a:hlinkClick r:id="rId2"/>
              </a:rPr>
              <a:t>давление</a:t>
            </a:r>
            <a:r>
              <a:rPr lang="ru-RU">
                <a:solidFill>
                  <a:srgbClr val="333333"/>
                </a:solidFill>
                <a:latin typeface="tahoma" pitchFamily="34"/>
              </a:rPr>
              <a:t> снижается, что и становится причиной обморока.</a:t>
            </a: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2"/>
          <p:cNvSpPr txBox="1">
            <a:spLocks noGrp="1"/>
          </p:cNvSpPr>
          <p:nvPr>
            <p:ph idx="1"/>
          </p:nvPr>
        </p:nvSpPr>
        <p:spPr>
          <a:xfrm>
            <a:off x="258537" y="217718"/>
            <a:ext cx="9822091" cy="5265965"/>
          </a:xfrm>
        </p:spPr>
        <p:txBody>
          <a:bodyPr/>
          <a:lstStyle/>
          <a:p>
            <a:pPr lvl="0"/>
            <a:r>
              <a:rPr lang="ru-RU">
                <a:solidFill>
                  <a:srgbClr val="333333"/>
                </a:solidFill>
                <a:latin typeface="tahoma" pitchFamily="34"/>
              </a:rPr>
              <a:t>2. Обморочное состояние может быть спровоцировано резким уменьшением объема циркулирующей крови при кровотечении или вследствие обезвоживания (при поносе, обильном потоотделении, обильном мочеотделении и некоторых заболеваниях).</a:t>
            </a:r>
          </a:p>
          <a:p>
            <a:pPr lvl="0"/>
            <a:r>
              <a:rPr lang="ru-RU">
                <a:solidFill>
                  <a:srgbClr val="333333"/>
                </a:solidFill>
                <a:latin typeface="tahoma" pitchFamily="34"/>
              </a:rPr>
              <a:t>3. Причиной обморока могут стать нервные импульсы, которые действуют на компенсаторные механизмы и являются следствием различных болей или сильных эмоций – например, боязни крови.</a:t>
            </a:r>
          </a:p>
          <a:p>
            <a:pPr lvl="0"/>
            <a:r>
              <a:rPr lang="ru-RU">
                <a:solidFill>
                  <a:srgbClr val="333333"/>
                </a:solidFill>
                <a:latin typeface="tahoma" pitchFamily="34"/>
              </a:rPr>
              <a:t>4. Возможны обмороки во время некоторых физиологических или патологических процессов в организме, таких как </a:t>
            </a:r>
            <a:r>
              <a:rPr lang="ru-RU" u="sng">
                <a:solidFill>
                  <a:srgbClr val="0C5093"/>
                </a:solidFill>
                <a:latin typeface="tahoma" pitchFamily="34"/>
                <a:hlinkClick r:id="rId2"/>
              </a:rPr>
              <a:t>кашель</a:t>
            </a:r>
            <a:r>
              <a:rPr lang="ru-RU">
                <a:solidFill>
                  <a:srgbClr val="333333"/>
                </a:solidFill>
                <a:latin typeface="tahoma" pitchFamily="34"/>
              </a:rPr>
              <a:t>, глотание или мочеиспускание. Причиной обморока при кашле и мочеиспускании может стать напряжение, которое вызывает уменьшение объема крови, возвращающейся к сердцу. При некоторых заболеваниях пищевода обмороки могут возникнуть при проглатывании пищи.</a:t>
            </a:r>
          </a:p>
          <a:p>
            <a:pPr lvl="0"/>
            <a:endParaRPr lang="ru-RU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yt coo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бычный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</TotalTime>
  <Words>2824</Words>
  <Application>Microsoft Office PowerPoint</Application>
  <PresentationFormat>Произвольный</PresentationFormat>
  <Paragraphs>333</Paragraphs>
  <Slides>45</Slides>
  <Notes>5</Notes>
  <HiddenSlides>0</HiddenSlide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45</vt:i4>
      </vt:variant>
    </vt:vector>
  </HeadingPairs>
  <TitlesOfParts>
    <vt:vector size="47" baseType="lpstr">
      <vt:lpstr>lyt cool</vt:lpstr>
      <vt:lpstr>Обычный2</vt:lpstr>
      <vt:lpstr>Неотложные состояния</vt:lpstr>
      <vt:lpstr>Анафилактический шок.</vt:lpstr>
      <vt:lpstr>Наиболее характерные признаки анафилактического шока такие:</vt:lpstr>
      <vt:lpstr>АЛГОРИТМ ДЕЙСТВИЙ  </vt:lpstr>
      <vt:lpstr>Презентация PowerPoint</vt:lpstr>
      <vt:lpstr>Презентация PowerPoint</vt:lpstr>
      <vt:lpstr>Обморок.</vt:lpstr>
      <vt:lpstr>Причины обморока </vt:lpstr>
      <vt:lpstr>Презентация PowerPoint</vt:lpstr>
      <vt:lpstr>Презентация PowerPoint</vt:lpstr>
      <vt:lpstr>Презентация PowerPoint</vt:lpstr>
      <vt:lpstr>Рвота.</vt:lpstr>
      <vt:lpstr>Причины рвоты </vt:lpstr>
      <vt:lpstr>Не лекарственные меры борьбы с тошнотой и рвотой.</vt:lpstr>
      <vt:lpstr>При рвоте у пациента, находящегося в положении лежа, необходимо:</vt:lpstr>
      <vt:lpstr>При рвоте у пациента, находящегося в положении сидя, необходимо: </vt:lpstr>
      <vt:lpstr>При рвоте у пациента, находящегося в бессознательном состоянии, необходимо:</vt:lpstr>
      <vt:lpstr>Презентация PowerPoint</vt:lpstr>
      <vt:lpstr>Гипертермия </vt:lpstr>
      <vt:lpstr>Типы гипертермии </vt:lpstr>
      <vt:lpstr>Симптомы физической и токсической гипертермии </vt:lpstr>
      <vt:lpstr>Презентация PowerPoint</vt:lpstr>
      <vt:lpstr>Бледный тип гипертермии </vt:lpstr>
      <vt:lpstr>Признаки отличия гипертермии от лихорадки:</vt:lpstr>
      <vt:lpstr>Оказание неотложной помощи при гипертермии </vt:lpstr>
      <vt:lpstr>Алгоритм действий по оказанию неотложной помощи при «Розовой» гипертермии: </vt:lpstr>
      <vt:lpstr>Алгоритм по оказанию неотложной помощи при бледной гипертермии: </vt:lpstr>
      <vt:lpstr>Алгоритм оказания неотложной помощи при токсической гипертермии: </vt:lpstr>
      <vt:lpstr>Коллапс</vt:lpstr>
      <vt:lpstr>Выделяют две основные причины возникновения: </vt:lpstr>
      <vt:lpstr>Причины запуска патогенетических механизмов у разных видах коллапса различны. Основные из них:</vt:lpstr>
      <vt:lpstr>Симптомы </vt:lpstr>
      <vt:lpstr>Презентация PowerPoint</vt:lpstr>
      <vt:lpstr>Виды</vt:lpstr>
      <vt:lpstr>Презентация PowerPoint</vt:lpstr>
      <vt:lpstr>Презентация PowerPoint</vt:lpstr>
      <vt:lpstr>Презентация PowerPoint</vt:lpstr>
      <vt:lpstr>Первая доврачебная помощь  </vt:lpstr>
      <vt:lpstr>Презентация PowerPoint</vt:lpstr>
      <vt:lpstr>Судороги</vt:lpstr>
      <vt:lpstr>Фазы судорожного припадка</vt:lpstr>
      <vt:lpstr>Первая помощь при фебрильных судорогах </vt:lpstr>
      <vt:lpstr>Презентация PowerPoint</vt:lpstr>
      <vt:lpstr>Необходимые медикаменты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Неотложные состояния</dc:title>
  <dc:creator>Марина </dc:creator>
  <cp:lastModifiedBy>Admin</cp:lastModifiedBy>
  <cp:revision>31</cp:revision>
  <dcterms:created xsi:type="dcterms:W3CDTF">2016-10-24T00:17:51Z</dcterms:created>
  <dcterms:modified xsi:type="dcterms:W3CDTF">2016-11-28T17:25:13Z</dcterms:modified>
</cp:coreProperties>
</file>