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9" r:id="rId1"/>
  </p:sldMasterIdLst>
  <p:notesMasterIdLst>
    <p:notesMasterId r:id="rId36"/>
  </p:notesMasterIdLst>
  <p:sldIdLst>
    <p:sldId id="315" r:id="rId2"/>
    <p:sldId id="319" r:id="rId3"/>
    <p:sldId id="294" r:id="rId4"/>
    <p:sldId id="292" r:id="rId5"/>
    <p:sldId id="308" r:id="rId6"/>
    <p:sldId id="299" r:id="rId7"/>
    <p:sldId id="259" r:id="rId8"/>
    <p:sldId id="289" r:id="rId9"/>
    <p:sldId id="288" r:id="rId10"/>
    <p:sldId id="309" r:id="rId11"/>
    <p:sldId id="302" r:id="rId12"/>
    <p:sldId id="269" r:id="rId13"/>
    <p:sldId id="274" r:id="rId14"/>
    <p:sldId id="271" r:id="rId15"/>
    <p:sldId id="291" r:id="rId16"/>
    <p:sldId id="266" r:id="rId17"/>
    <p:sldId id="310" r:id="rId18"/>
    <p:sldId id="261" r:id="rId19"/>
    <p:sldId id="297" r:id="rId20"/>
    <p:sldId id="278" r:id="rId21"/>
    <p:sldId id="304" r:id="rId22"/>
    <p:sldId id="282" r:id="rId23"/>
    <p:sldId id="283" r:id="rId24"/>
    <p:sldId id="262" r:id="rId25"/>
    <p:sldId id="279" r:id="rId26"/>
    <p:sldId id="280" r:id="rId27"/>
    <p:sldId id="316" r:id="rId28"/>
    <p:sldId id="281" r:id="rId29"/>
    <p:sldId id="284" r:id="rId30"/>
    <p:sldId id="313" r:id="rId31"/>
    <p:sldId id="314" r:id="rId32"/>
    <p:sldId id="260" r:id="rId33"/>
    <p:sldId id="311" r:id="rId34"/>
    <p:sldId id="318" r:id="rId3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FF"/>
    <a:srgbClr val="FF3300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98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</a:defRPr>
            </a:lvl1pPr>
          </a:lstStyle>
          <a:p>
            <a:pPr>
              <a:defRPr/>
            </a:pPr>
            <a:fld id="{E6F163EF-F887-4A8B-92A6-DBBC99F777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50950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446648BE-5D11-40B1-8265-85FF1C0834E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19663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0A0D2C04-7C3F-42AF-AA96-E405DEF653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1949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0A0D2C04-7C3F-42AF-AA96-E405DEF653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4406514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A0D2C04-7C3F-42AF-AA96-E405DEF653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72603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A0D2C04-7C3F-42AF-AA96-E405DEF653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47955759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A0D2C04-7C3F-42AF-AA96-E405DEF653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0744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CCC5581-A583-4684-8852-96802B012D4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54539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D06E6CF-CC65-4684-B43A-23AA44B11B2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94473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530BDE-847C-4E99-B5F9-B025F695BB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647466"/>
      </p:ext>
    </p:extLst>
  </p:cSld>
  <p:clrMapOvr>
    <a:masterClrMapping/>
  </p:clrMapOvr>
  <p:transition spd="slow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6D202-3D7B-40CB-B875-E79BE00E5F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7373782"/>
      </p:ext>
    </p:extLst>
  </p:cSld>
  <p:clrMapOvr>
    <a:masterClrMapping/>
  </p:clrMapOvr>
  <p:transition spd="slow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782727-6687-4388-8E31-6862F9E8F5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59359"/>
      </p:ext>
    </p:extLst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D23A552-62EE-4A06-BE38-1186A4DFD61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31722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Tx">
  <p:cSld name="Заголовок, два объекта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7D742-256C-4F3E-AEF7-5785E8F42F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18989228"/>
      </p:ext>
    </p:extLst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C0F0D56C-4E59-4358-9093-1264AE1CE51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6436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1DCEE303-9A54-42D9-98DD-6CE9321105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635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683EC3AF-54AA-4626-9E74-3414FDF5824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1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79731A-E3EC-4155-BAF4-6FD4573F2C1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5266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C952D8-4729-4339-B8D0-BE032BB7D4D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861604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7446E0-6AF8-496F-BD98-88432A62E98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8525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C2B39FFE-90D3-4C02-AA05-2A1EEF919A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664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0A0D2C04-7C3F-42AF-AA96-E405DEF6532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5777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  <p:sldLayoutId id="2147483681" r:id="rId12"/>
    <p:sldLayoutId id="2147483682" r:id="rId13"/>
    <p:sldLayoutId id="2147483683" r:id="rId14"/>
    <p:sldLayoutId id="2147483684" r:id="rId15"/>
    <p:sldLayoutId id="2147483685" r:id="rId16"/>
    <p:sldLayoutId id="2147483686" r:id="rId17"/>
    <p:sldLayoutId id="2147483687" r:id="rId18"/>
    <p:sldLayoutId id="2147483688" r:id="rId19"/>
    <p:sldLayoutId id="2147483689" r:id="rId20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9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yandex.ru/images/search?pos=11&amp;img_url=https://ds04.infourok.ru/uploads/ex/084e/00015455-93302ed7/hello_html_m6d0a7013.jpg&amp;text=&#1089;&#1086;&#1086;&#1073;&#1097;&#1072;&#1102;&#1097;&#1080;&#1077;&#1089;&#1103;%20&#1089;&#1086;&#1089;&#1091;&#1076;&#1099;&amp;rpt=simage" TargetMode="External"/><Relationship Id="rId2" Type="http://schemas.openxmlformats.org/officeDocument/2006/relationships/hyperlink" Target="https://yandex.ru/images/search?pos=43&amp;p=1&amp;img_url=https://pptcloud3.ams3.digitaloceanspaces.com/slides/pics/001/489/347/original/Slide4.jpg?1480251782&amp;text=&#1089;&#1086;&#1086;&#1073;&#1097;&#1072;&#1102;&#1097;&#1080;&#1077;&#1089;&#1103;%20&#1089;&#1086;&#1089;&#1091;&#1076;&#1099;&amp;rpt=simage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yandex.ru/images/search?pos=51&amp;p=1&amp;img_url=https://presentacii.ru/documents_2/7239fccbf4ad30b495abf8b6b2771f54/img13.jpg&amp;text=&#1089;&#1086;&#1086;&#1073;&#1097;&#1072;&#1102;&#1097;&#1080;&#1077;&#1089;&#1103;%20&#1089;&#1086;&#1089;&#1091;&#1076;&#1099;&amp;rpt=simag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3971"/>
            <a:ext cx="9144000" cy="6851413"/>
          </a:xfrm>
        </p:spPr>
      </p:pic>
    </p:spTree>
    <p:extLst>
      <p:ext uri="{BB962C8B-B14F-4D97-AF65-F5344CB8AC3E}">
        <p14:creationId xmlns:p14="http://schemas.microsoft.com/office/powerpoint/2010/main" val="1510534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19740628"/>
              </p:ext>
            </p:extLst>
          </p:nvPr>
        </p:nvGraphicFramePr>
        <p:xfrm>
          <a:off x="467544" y="1556792"/>
          <a:ext cx="8229600" cy="3688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0688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332271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Количество</a:t>
                      </a:r>
                      <a:r>
                        <a:rPr lang="ru-RU" sz="2800" b="1" baseline="0" dirty="0" smtClean="0">
                          <a:solidFill>
                            <a:schemeClr val="tx1"/>
                          </a:solidFill>
                          <a:latin typeface="+mn-lt"/>
                        </a:rPr>
                        <a:t> п</a:t>
                      </a:r>
                      <a:r>
                        <a:rPr lang="ru-RU" sz="2800" b="1" dirty="0" smtClean="0">
                          <a:solidFill>
                            <a:schemeClr val="tx1"/>
                          </a:solidFill>
                          <a:latin typeface="+mn-lt"/>
                        </a:rPr>
                        <a:t>равильных ответов</a:t>
                      </a:r>
                      <a:endParaRPr lang="ru-RU" sz="2800" b="1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+mn-lt"/>
                        </a:rPr>
                        <a:t> ОЦЕНКА</a:t>
                      </a:r>
                      <a:endParaRPr lang="ru-RU" sz="2800" b="1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ru-RU" sz="4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7      </a:t>
                      </a:r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(нет</a:t>
                      </a:r>
                      <a:r>
                        <a:rPr lang="ru-RU" sz="2800" b="1" baseline="0" dirty="0" smtClean="0">
                          <a:solidFill>
                            <a:srgbClr val="FF0000"/>
                          </a:solidFill>
                          <a:latin typeface="+mn-lt"/>
                        </a:rPr>
                        <a:t> ошибок)</a:t>
                      </a:r>
                      <a:endParaRPr lang="ru-RU" sz="28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«</a:t>
                      </a:r>
                      <a:r>
                        <a:rPr lang="en-US" sz="4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5</a:t>
                      </a:r>
                      <a:r>
                        <a:rPr lang="ru-RU" sz="4400" b="1" dirty="0" smtClean="0">
                          <a:solidFill>
                            <a:srgbClr val="FF0000"/>
                          </a:solidFill>
                          <a:latin typeface="+mn-lt"/>
                        </a:rPr>
                        <a:t>»</a:t>
                      </a:r>
                      <a:endParaRPr lang="ru-RU" sz="4400" b="1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rgbClr val="0070C0"/>
                          </a:solidFill>
                          <a:latin typeface="+mn-lt"/>
                        </a:rPr>
                        <a:t>5-6   </a:t>
                      </a:r>
                      <a:r>
                        <a:rPr lang="ru-RU" sz="3200" b="1" dirty="0" smtClean="0">
                          <a:solidFill>
                            <a:srgbClr val="0066FF"/>
                          </a:solidFill>
                          <a:latin typeface="+mn-lt"/>
                        </a:rPr>
                        <a:t>(1,2</a:t>
                      </a:r>
                      <a:r>
                        <a:rPr lang="ru-RU" sz="3200" b="1" baseline="0" dirty="0" smtClean="0">
                          <a:solidFill>
                            <a:srgbClr val="0066FF"/>
                          </a:solidFill>
                          <a:latin typeface="+mn-lt"/>
                        </a:rPr>
                        <a:t> ошибки)</a:t>
                      </a:r>
                      <a:endParaRPr lang="ru-RU" sz="3200" b="1" dirty="0" smtClean="0">
                        <a:solidFill>
                          <a:srgbClr val="0066FF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solidFill>
                            <a:srgbClr val="0070C0"/>
                          </a:solidFill>
                          <a:latin typeface="+mn-lt"/>
                        </a:rPr>
                        <a:t>«4»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4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4</a:t>
                      </a:r>
                      <a:r>
                        <a:rPr lang="en-US" sz="4400" b="1" baseline="0" dirty="0" smtClean="0">
                          <a:solidFill>
                            <a:srgbClr val="00B050"/>
                          </a:solidFill>
                          <a:latin typeface="+mn-lt"/>
                        </a:rPr>
                        <a:t> </a:t>
                      </a:r>
                      <a:r>
                        <a:rPr lang="ru-RU" sz="4400" b="1" baseline="0" dirty="0" smtClean="0">
                          <a:solidFill>
                            <a:srgbClr val="00B050"/>
                          </a:solidFill>
                          <a:latin typeface="+mn-lt"/>
                        </a:rPr>
                        <a:t>и </a:t>
                      </a:r>
                      <a:r>
                        <a:rPr lang="ru-RU" sz="44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менее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0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       (3</a:t>
                      </a:r>
                      <a:r>
                        <a:rPr lang="ru-RU" sz="3000" b="1" baseline="0" dirty="0" smtClean="0">
                          <a:solidFill>
                            <a:srgbClr val="00B050"/>
                          </a:solidFill>
                          <a:latin typeface="+mn-lt"/>
                        </a:rPr>
                        <a:t> и более ошибок)</a:t>
                      </a:r>
                      <a:r>
                        <a:rPr lang="ru-RU" sz="30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 </a:t>
                      </a:r>
                      <a:endParaRPr lang="ru-RU" sz="3000" b="1" dirty="0">
                        <a:solidFill>
                          <a:srgbClr val="00B050"/>
                        </a:solidFill>
                        <a:latin typeface="+mn-lt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800" b="1" dirty="0" smtClean="0">
                          <a:solidFill>
                            <a:srgbClr val="00B050"/>
                          </a:solidFill>
                          <a:latin typeface="+mn-lt"/>
                        </a:rPr>
                        <a:t>«3»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607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59632" y="1268760"/>
            <a:ext cx="6400800" cy="1752600"/>
          </a:xfrm>
        </p:spPr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6600" kern="1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FF"/>
                </a:solidFill>
                <a:latin typeface="Impact"/>
              </a:rPr>
              <a:t> </a:t>
            </a:r>
            <a:r>
              <a:rPr lang="ru-RU" sz="6600" kern="10" dirty="0" smtClean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FF"/>
                </a:solidFill>
                <a:latin typeface="Impact"/>
              </a:rPr>
              <a:t>Сообщающиеся         сосуды</a:t>
            </a:r>
          </a:p>
          <a:p>
            <a:pPr eaLnBrk="1" hangingPunct="1">
              <a:lnSpc>
                <a:spcPct val="80000"/>
              </a:lnSpc>
            </a:pPr>
            <a:endParaRPr lang="ru-RU" sz="66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1403648" y="3356992"/>
            <a:ext cx="63367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kern="10" dirty="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66FF"/>
                </a:solidFill>
                <a:latin typeface="Impact"/>
              </a:rPr>
              <a:t>и их применение</a:t>
            </a:r>
          </a:p>
          <a:p>
            <a:pPr algn="ctr"/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3113196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640" y="366451"/>
            <a:ext cx="7488832" cy="128089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66FF"/>
                </a:solidFill>
              </a:rPr>
              <a:t>Определение:</a:t>
            </a:r>
            <a:br>
              <a:rPr lang="ru-RU" sz="4000" b="1" dirty="0" smtClean="0">
                <a:solidFill>
                  <a:srgbClr val="0066FF"/>
                </a:solidFill>
              </a:rPr>
            </a:br>
            <a:r>
              <a:rPr lang="ru-RU" sz="4000" b="1" i="1" dirty="0" smtClean="0">
                <a:solidFill>
                  <a:srgbClr val="FF0000"/>
                </a:solidFill>
              </a:rPr>
              <a:t>сообщающиеся сосуды- это</a:t>
            </a:r>
            <a:r>
              <a:rPr lang="ru-RU" sz="3600" b="1" dirty="0">
                <a:solidFill>
                  <a:srgbClr val="FF0000"/>
                </a:solidFill>
              </a:rPr>
              <a:t/>
            </a:r>
            <a:br>
              <a:rPr lang="ru-RU" sz="3600" b="1" dirty="0">
                <a:solidFill>
                  <a:srgbClr val="FF0000"/>
                </a:solidFill>
              </a:rPr>
            </a:br>
            <a:endParaRPr lang="ru-RU" sz="4000" b="1" dirty="0" smtClean="0">
              <a:solidFill>
                <a:srgbClr val="0066FF"/>
              </a:solidFill>
            </a:endParaRPr>
          </a:p>
        </p:txBody>
      </p:sp>
      <p:pic>
        <p:nvPicPr>
          <p:cNvPr id="13316" name="Picture 3" descr="soobsos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19028" y="2277070"/>
            <a:ext cx="6913562" cy="4032250"/>
          </a:xfrm>
        </p:spPr>
      </p:pic>
      <p:sp>
        <p:nvSpPr>
          <p:cNvPr id="13315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925708" y="1484784"/>
            <a:ext cx="7678740" cy="14398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i="1" dirty="0" smtClean="0"/>
              <a:t>    </a:t>
            </a:r>
            <a:r>
              <a:rPr lang="ru-RU" b="1" i="1" dirty="0" smtClean="0"/>
              <a:t>Сосуды, имеющие общую, соединяющую их часть</a:t>
            </a:r>
            <a:endParaRPr lang="ru-RU" b="1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691680" y="404664"/>
            <a:ext cx="4752528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dirty="0" smtClean="0">
                <a:solidFill>
                  <a:srgbClr val="0066FF"/>
                </a:solidFill>
              </a:rPr>
              <a:t>ОПЫТ № 1</a:t>
            </a:r>
            <a:br>
              <a:rPr lang="ru-RU" b="1" dirty="0" smtClean="0">
                <a:solidFill>
                  <a:srgbClr val="0066FF"/>
                </a:solidFill>
              </a:rPr>
            </a:br>
            <a:r>
              <a:rPr lang="ru-RU" b="1" dirty="0" smtClean="0">
                <a:solidFill>
                  <a:srgbClr val="0066FF"/>
                </a:solidFill>
              </a:rPr>
              <a:t/>
            </a:r>
            <a:br>
              <a:rPr lang="ru-RU" b="1" dirty="0" smtClean="0">
                <a:solidFill>
                  <a:srgbClr val="0066FF"/>
                </a:solidFill>
              </a:rPr>
            </a:br>
            <a:endParaRPr lang="ru-RU" b="1" dirty="0" smtClean="0">
              <a:solidFill>
                <a:srgbClr val="0066FF"/>
              </a:solidFill>
            </a:endParaRPr>
          </a:p>
        </p:txBody>
      </p:sp>
      <p:sp>
        <p:nvSpPr>
          <p:cNvPr id="16387" name="Rectangle 6"/>
          <p:cNvSpPr>
            <a:spLocks noGrp="1" noChangeArrowheads="1"/>
          </p:cNvSpPr>
          <p:nvPr>
            <p:ph idx="1"/>
          </p:nvPr>
        </p:nvSpPr>
        <p:spPr>
          <a:xfrm>
            <a:off x="611188" y="1700213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600" b="1" dirty="0" smtClean="0">
                <a:solidFill>
                  <a:srgbClr val="000054"/>
                </a:solidFill>
              </a:rPr>
              <a:t> </a:t>
            </a:r>
            <a:r>
              <a:rPr lang="ru-RU" sz="3600" b="1" dirty="0">
                <a:solidFill>
                  <a:srgbClr val="0066FF"/>
                </a:solidFill>
              </a:rPr>
              <a:t>Вывод: </a:t>
            </a:r>
            <a:endParaRPr lang="ru-RU" sz="3600" b="1" dirty="0" smtClean="0">
              <a:solidFill>
                <a:srgbClr val="0066FF"/>
              </a:solidFill>
            </a:endParaRPr>
          </a:p>
          <a:p>
            <a:pPr eaLnBrk="1" hangingPunct="1">
              <a:buFontTx/>
              <a:buNone/>
            </a:pPr>
            <a:r>
              <a:rPr lang="ru-RU" sz="3600" b="1" dirty="0">
                <a:solidFill>
                  <a:srgbClr val="0066FF"/>
                </a:solidFill>
              </a:rPr>
              <a:t> </a:t>
            </a:r>
            <a:r>
              <a:rPr lang="ru-RU" sz="3600" b="1" dirty="0" smtClean="0">
                <a:solidFill>
                  <a:srgbClr val="0066FF"/>
                </a:solidFill>
              </a:rPr>
              <a:t>   </a:t>
            </a:r>
            <a:r>
              <a:rPr lang="ru-RU" sz="3600" b="1" dirty="0" smtClean="0">
                <a:solidFill>
                  <a:srgbClr val="000054"/>
                </a:solidFill>
              </a:rPr>
              <a:t>в сообщающихся сосудах свободная поверхность покоящейся однородной жидкости устанавливается на одном уровне, если </a:t>
            </a:r>
            <a:r>
              <a:rPr lang="ru-RU" sz="3600" b="1" u="sng" dirty="0" smtClean="0">
                <a:solidFill>
                  <a:srgbClr val="000054"/>
                </a:solidFill>
              </a:rPr>
              <a:t>давление над жидкостью одинаково</a:t>
            </a:r>
            <a:r>
              <a:rPr lang="ru-RU" sz="3600" b="1" dirty="0" smtClean="0">
                <a:solidFill>
                  <a:srgbClr val="000054"/>
                </a:solidFill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3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38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91512" cy="13684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66FF"/>
                </a:solidFill>
              </a:rPr>
              <a:t>ОПЫТ №2</a:t>
            </a:r>
            <a:br>
              <a:rPr lang="ru-RU" sz="4000" b="1" dirty="0" smtClean="0">
                <a:solidFill>
                  <a:srgbClr val="0066FF"/>
                </a:solidFill>
              </a:rPr>
            </a:br>
            <a:r>
              <a:rPr lang="ru-RU" sz="4000" b="1" dirty="0" smtClean="0">
                <a:solidFill>
                  <a:srgbClr val="0066FF"/>
                </a:solidFill>
              </a:rPr>
              <a:t>Сообщающиеся сосуды</a:t>
            </a:r>
            <a:br>
              <a:rPr lang="ru-RU" sz="4000" b="1" dirty="0" smtClean="0">
                <a:solidFill>
                  <a:srgbClr val="0066FF"/>
                </a:solidFill>
              </a:rPr>
            </a:br>
            <a:r>
              <a:rPr lang="ru-RU" sz="4000" b="1" dirty="0" smtClean="0">
                <a:solidFill>
                  <a:srgbClr val="0066FF"/>
                </a:solidFill>
              </a:rPr>
              <a:t> </a:t>
            </a:r>
          </a:p>
        </p:txBody>
      </p:sp>
      <p:pic>
        <p:nvPicPr>
          <p:cNvPr id="14339" name="Picture 3" descr="03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561"/>
          <a:stretch>
            <a:fillRect/>
          </a:stretch>
        </p:blipFill>
        <p:spPr>
          <a:xfrm>
            <a:off x="683568" y="1859788"/>
            <a:ext cx="5508625" cy="4176713"/>
          </a:xfrm>
        </p:spPr>
      </p:pic>
      <p:pic>
        <p:nvPicPr>
          <p:cNvPr id="14340" name="Picture 5" descr="03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4658"/>
          <a:stretch>
            <a:fillRect/>
          </a:stretch>
        </p:blipFill>
        <p:spPr bwMode="auto">
          <a:xfrm>
            <a:off x="3131840" y="1859788"/>
            <a:ext cx="5256213" cy="424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43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549275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66FF"/>
                </a:solidFill>
              </a:rPr>
              <a:t>Вывод: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3600" i="1" dirty="0" smtClean="0">
              <a:solidFill>
                <a:srgbClr val="000054"/>
              </a:solidFill>
            </a:endParaRPr>
          </a:p>
          <a:p>
            <a:pPr eaLnBrk="1" hangingPunct="1">
              <a:buFontTx/>
              <a:buNone/>
            </a:pPr>
            <a:r>
              <a:rPr lang="ru-RU" sz="3600" i="1" dirty="0" smtClean="0">
                <a:solidFill>
                  <a:srgbClr val="000054"/>
                </a:solidFill>
              </a:rPr>
              <a:t>  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в сообщающихся сосудах свободная поверхность покоящейся жидкости находится </a:t>
            </a:r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</a:rPr>
              <a:t>на одном уровне</a:t>
            </a: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.</a:t>
            </a:r>
          </a:p>
        </p:txBody>
      </p:sp>
      <p:grpSp>
        <p:nvGrpSpPr>
          <p:cNvPr id="15364" name="Group 6"/>
          <p:cNvGrpSpPr>
            <a:grpSpLocks/>
          </p:cNvGrpSpPr>
          <p:nvPr/>
        </p:nvGrpSpPr>
        <p:grpSpPr bwMode="auto">
          <a:xfrm>
            <a:off x="2268538" y="4508500"/>
            <a:ext cx="4895850" cy="2016125"/>
            <a:chOff x="113" y="1117"/>
            <a:chExt cx="5216" cy="2676"/>
          </a:xfrm>
        </p:grpSpPr>
        <p:pic>
          <p:nvPicPr>
            <p:cNvPr id="15365" name="Picture 4" descr="033"/>
            <p:cNvPicPr>
              <a:picLocks noChangeAspect="1" noChangeArrowheads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3" y="1162"/>
              <a:ext cx="3470" cy="26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366" name="Picture 5" descr="033"/>
            <p:cNvPicPr>
              <a:picLocks noChangeAspect="1" noChangeArrowheads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18" y="1117"/>
              <a:ext cx="3311" cy="267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3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ru-RU" sz="4000" b="1" dirty="0" smtClean="0">
                <a:solidFill>
                  <a:srgbClr val="0066FF"/>
                </a:solidFill>
              </a:rPr>
              <a:t>ОПЫТ № 3</a:t>
            </a:r>
            <a:br>
              <a:rPr lang="ru-RU" sz="4000" b="1" dirty="0" smtClean="0">
                <a:solidFill>
                  <a:srgbClr val="0066FF"/>
                </a:solidFill>
              </a:rPr>
            </a:br>
            <a:r>
              <a:rPr lang="ru-RU" sz="4000" b="1" dirty="0" smtClean="0">
                <a:solidFill>
                  <a:srgbClr val="0066FF"/>
                </a:solidFill>
              </a:rPr>
              <a:t>Вывод: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600200"/>
            <a:ext cx="4690864" cy="4525963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lnSpc>
                <a:spcPct val="80000"/>
              </a:lnSpc>
              <a:buNone/>
            </a:pPr>
            <a:r>
              <a:rPr lang="ru-RU" sz="3600" b="1" dirty="0"/>
              <a:t>При равенстве давлений высота столба жидкости большей плотности меньше, </a:t>
            </a:r>
            <a:endParaRPr lang="ru-RU" sz="3600" b="1" dirty="0" smtClean="0"/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sz="3600" b="1" dirty="0" smtClean="0"/>
              <a:t>чем </a:t>
            </a:r>
            <a:r>
              <a:rPr lang="ru-RU" sz="3600" b="1" dirty="0"/>
              <a:t>высота столба жидкости меньшей плотности.</a:t>
            </a:r>
            <a:endParaRPr lang="ru-RU" sz="3600" b="1" i="1" dirty="0" smtClean="0">
              <a:solidFill>
                <a:schemeClr val="accent2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3390" y="1584711"/>
            <a:ext cx="3682280" cy="50448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1295108" y="188913"/>
            <a:ext cx="6593472" cy="38472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p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1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=p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2</a:t>
            </a:r>
            <a:r>
              <a:rPr lang="en-US" sz="4800" b="1" dirty="0" smtClean="0">
                <a:solidFill>
                  <a:srgbClr val="000066"/>
                </a:solidFill>
                <a:latin typeface="Book Antiqua" pitchFamily="18" charset="0"/>
              </a:rPr>
              <a:t>,</a:t>
            </a:r>
            <a:endParaRPr lang="ru-RU" sz="4800" b="1" dirty="0" smtClean="0">
              <a:solidFill>
                <a:srgbClr val="000066"/>
              </a:solidFill>
              <a:latin typeface="Book Antiqua" pitchFamily="18" charset="0"/>
            </a:endParaRPr>
          </a:p>
          <a:p>
            <a:pPr algn="ctr" eaLnBrk="1" hangingPunct="1"/>
            <a:endParaRPr lang="en-US" sz="1000" b="1" dirty="0">
              <a:solidFill>
                <a:srgbClr val="000066"/>
              </a:solidFill>
              <a:latin typeface="Book Antiqua" pitchFamily="18" charset="0"/>
            </a:endParaRPr>
          </a:p>
          <a:p>
            <a:pPr algn="ctr" eaLnBrk="1" hangingPunct="1"/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p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1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=g</a:t>
            </a:r>
            <a:r>
              <a:rPr lang="ru-RU" sz="4800" b="1" dirty="0">
                <a:solidFill>
                  <a:srgbClr val="000066"/>
                </a:solidFill>
                <a:latin typeface="Book Antiqua" pitchFamily="18" charset="0"/>
              </a:rPr>
              <a:t>ρ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1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h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1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,       p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2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=g</a:t>
            </a:r>
            <a:r>
              <a:rPr lang="ru-RU" sz="4800" b="1" dirty="0">
                <a:solidFill>
                  <a:srgbClr val="000066"/>
                </a:solidFill>
                <a:latin typeface="Book Antiqua" pitchFamily="18" charset="0"/>
              </a:rPr>
              <a:t>ρ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2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h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2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 </a:t>
            </a:r>
            <a:r>
              <a:rPr lang="en-US" sz="4800" b="1" dirty="0" smtClean="0">
                <a:solidFill>
                  <a:srgbClr val="000066"/>
                </a:solidFill>
                <a:latin typeface="Book Antiqua" pitchFamily="18" charset="0"/>
              </a:rPr>
              <a:t>,</a:t>
            </a:r>
            <a:endParaRPr lang="ru-RU" sz="4800" b="1" dirty="0" smtClean="0">
              <a:solidFill>
                <a:srgbClr val="000066"/>
              </a:solidFill>
              <a:latin typeface="Book Antiqua" pitchFamily="18" charset="0"/>
            </a:endParaRPr>
          </a:p>
          <a:p>
            <a:pPr algn="ctr" eaLnBrk="1" hangingPunct="1"/>
            <a:endParaRPr lang="en-US" sz="1000" b="1" dirty="0">
              <a:solidFill>
                <a:srgbClr val="000066"/>
              </a:solidFill>
              <a:latin typeface="Book Antiqua" pitchFamily="18" charset="0"/>
            </a:endParaRPr>
          </a:p>
          <a:p>
            <a:pPr algn="ctr" eaLnBrk="1" hangingPunct="1"/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g</a:t>
            </a:r>
            <a:r>
              <a:rPr lang="ru-RU" sz="4800" b="1" dirty="0">
                <a:solidFill>
                  <a:srgbClr val="000066"/>
                </a:solidFill>
                <a:latin typeface="Book Antiqua" pitchFamily="18" charset="0"/>
              </a:rPr>
              <a:t>ρ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1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h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1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=g</a:t>
            </a:r>
            <a:r>
              <a:rPr lang="ru-RU" sz="4800" b="1" dirty="0">
                <a:solidFill>
                  <a:srgbClr val="000066"/>
                </a:solidFill>
                <a:latin typeface="Book Antiqua" pitchFamily="18" charset="0"/>
              </a:rPr>
              <a:t>ρ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2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h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2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,</a:t>
            </a:r>
            <a:r>
              <a:rPr lang="ru-RU" sz="4800" b="1" dirty="0">
                <a:solidFill>
                  <a:srgbClr val="000066"/>
                </a:solidFill>
                <a:latin typeface="Book Antiqua" pitchFamily="18" charset="0"/>
              </a:rPr>
              <a:t> </a:t>
            </a:r>
            <a:endParaRPr lang="ru-RU" sz="4800" b="1" dirty="0" smtClean="0">
              <a:solidFill>
                <a:srgbClr val="000066"/>
              </a:solidFill>
              <a:latin typeface="Book Antiqua" pitchFamily="18" charset="0"/>
            </a:endParaRPr>
          </a:p>
          <a:p>
            <a:pPr algn="ctr" eaLnBrk="1" hangingPunct="1"/>
            <a:r>
              <a:rPr lang="ru-RU" sz="4800" b="1" dirty="0" smtClean="0">
                <a:solidFill>
                  <a:srgbClr val="000066"/>
                </a:solidFill>
                <a:latin typeface="Book Antiqua" pitchFamily="18" charset="0"/>
              </a:rPr>
              <a:t>   </a:t>
            </a:r>
            <a:r>
              <a:rPr lang="en-US" sz="4800" b="1" dirty="0" smtClean="0">
                <a:solidFill>
                  <a:srgbClr val="000066"/>
                </a:solidFill>
                <a:latin typeface="Book Antiqua" pitchFamily="18" charset="0"/>
              </a:rPr>
              <a:t>h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1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:h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2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=</a:t>
            </a:r>
            <a:r>
              <a:rPr lang="ru-RU" sz="4800" b="1" dirty="0">
                <a:solidFill>
                  <a:srgbClr val="000066"/>
                </a:solidFill>
                <a:latin typeface="Book Antiqua" pitchFamily="18" charset="0"/>
              </a:rPr>
              <a:t>ρ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2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:</a:t>
            </a:r>
            <a:r>
              <a:rPr lang="ru-RU" sz="4800" b="1" dirty="0">
                <a:solidFill>
                  <a:srgbClr val="000066"/>
                </a:solidFill>
                <a:latin typeface="Book Antiqua" pitchFamily="18" charset="0"/>
              </a:rPr>
              <a:t>ρ</a:t>
            </a:r>
            <a:r>
              <a:rPr lang="ru-RU" sz="4800" b="1" baseline="-25000" dirty="0">
                <a:solidFill>
                  <a:srgbClr val="000066"/>
                </a:solidFill>
                <a:latin typeface="Book Antiqua" pitchFamily="18" charset="0"/>
              </a:rPr>
              <a:t>1</a:t>
            </a:r>
            <a:r>
              <a:rPr lang="en-US" sz="4800" b="1" dirty="0">
                <a:solidFill>
                  <a:srgbClr val="000066"/>
                </a:solidFill>
                <a:latin typeface="Book Antiqua" pitchFamily="18" charset="0"/>
              </a:rPr>
              <a:t>.</a:t>
            </a:r>
          </a:p>
          <a:p>
            <a:pPr algn="ctr" eaLnBrk="1" hangingPunct="1"/>
            <a:endParaRPr lang="ru-RU" sz="3200" b="1" dirty="0">
              <a:solidFill>
                <a:srgbClr val="000066"/>
              </a:solidFill>
              <a:latin typeface="Book Antiqua" pitchFamily="18" charset="0"/>
            </a:endParaRPr>
          </a:p>
        </p:txBody>
      </p:sp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611559" y="4005064"/>
            <a:ext cx="7552953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800" b="1" dirty="0">
                <a:solidFill>
                  <a:srgbClr val="4B06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Высоты столбов разнородных жидкостей </a:t>
            </a:r>
          </a:p>
          <a:p>
            <a:pPr algn="ctr">
              <a:defRPr/>
            </a:pPr>
            <a:endParaRPr lang="ru-RU" sz="2800" b="1" dirty="0">
              <a:solidFill>
                <a:srgbClr val="4B06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4B06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в сообщающихся сосудах</a:t>
            </a:r>
          </a:p>
          <a:p>
            <a:pPr algn="ctr">
              <a:defRPr/>
            </a:pPr>
            <a:endParaRPr lang="ru-RU" sz="2800" b="1" dirty="0">
              <a:solidFill>
                <a:srgbClr val="4B06A6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  <a:p>
            <a:pPr algn="ctr">
              <a:defRPr/>
            </a:pPr>
            <a:r>
              <a:rPr lang="ru-RU" sz="2800" b="1" dirty="0">
                <a:solidFill>
                  <a:srgbClr val="4B06A6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обратно пропорциональны их плотностям</a:t>
            </a:r>
          </a:p>
        </p:txBody>
      </p:sp>
    </p:spTree>
    <p:extLst>
      <p:ext uri="{BB962C8B-B14F-4D97-AF65-F5344CB8AC3E}">
        <p14:creationId xmlns:p14="http://schemas.microsoft.com/office/powerpoint/2010/main" val="181551277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762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66FF"/>
                </a:solidFill>
              </a:rPr>
              <a:t>Сообщающиеся сосуды</a:t>
            </a:r>
          </a:p>
        </p:txBody>
      </p:sp>
      <p:pic>
        <p:nvPicPr>
          <p:cNvPr id="7173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838200" y="1676400"/>
            <a:ext cx="885825" cy="1038225"/>
          </a:xfrm>
          <a:noFill/>
        </p:spPr>
      </p:pic>
      <p:sp>
        <p:nvSpPr>
          <p:cNvPr id="7171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981200"/>
            <a:ext cx="4419600" cy="43434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chemeClr val="accent2"/>
                </a:solidFill>
              </a:rPr>
              <a:t>В сообщающихся сосудах свободная поверхность покоящейся жидкости находится на одном уровне.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b="1" i="1" dirty="0" smtClean="0">
                <a:solidFill>
                  <a:schemeClr val="accent2"/>
                </a:solidFill>
              </a:rPr>
              <a:t>Высоты столбов разнородных жидкостей в сообщающихся сосудах обратно пропорциональны их плотностям. </a:t>
            </a:r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28800" y="1676400"/>
            <a:ext cx="9715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24200" y="1676400"/>
            <a:ext cx="12287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5" name="Text Box 17"/>
          <p:cNvSpPr txBox="1">
            <a:spLocks noChangeArrowheads="1"/>
          </p:cNvSpPr>
          <p:nvPr/>
        </p:nvSpPr>
        <p:spPr bwMode="auto">
          <a:xfrm>
            <a:off x="1465263" y="908720"/>
            <a:ext cx="16002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i="1" dirty="0">
                <a:solidFill>
                  <a:schemeClr val="accent2"/>
                </a:solidFill>
                <a:latin typeface="Times New Roman" pitchFamily="18" charset="0"/>
              </a:rPr>
              <a:t>Однородная жидкость</a:t>
            </a:r>
          </a:p>
        </p:txBody>
      </p:sp>
      <p:grpSp>
        <p:nvGrpSpPr>
          <p:cNvPr id="5" name="Group 18"/>
          <p:cNvGrpSpPr>
            <a:grpSpLocks/>
          </p:cNvGrpSpPr>
          <p:nvPr/>
        </p:nvGrpSpPr>
        <p:grpSpPr bwMode="auto">
          <a:xfrm>
            <a:off x="1835799" y="4005064"/>
            <a:ext cx="762000" cy="838200"/>
            <a:chOff x="2276" y="4977"/>
            <a:chExt cx="2521" cy="2700"/>
          </a:xfrm>
        </p:grpSpPr>
        <p:grpSp>
          <p:nvGrpSpPr>
            <p:cNvPr id="18456" name="Group 19"/>
            <p:cNvGrpSpPr>
              <a:grpSpLocks/>
            </p:cNvGrpSpPr>
            <p:nvPr/>
          </p:nvGrpSpPr>
          <p:grpSpPr bwMode="auto">
            <a:xfrm>
              <a:off x="2276" y="4977"/>
              <a:ext cx="2521" cy="2700"/>
              <a:chOff x="2276" y="4977"/>
              <a:chExt cx="2521" cy="2700"/>
            </a:xfrm>
          </p:grpSpPr>
          <p:sp>
            <p:nvSpPr>
              <p:cNvPr id="18461" name="Line 20"/>
              <p:cNvSpPr>
                <a:spLocks noChangeShapeType="1"/>
              </p:cNvSpPr>
              <p:nvPr/>
            </p:nvSpPr>
            <p:spPr bwMode="auto">
              <a:xfrm>
                <a:off x="2276" y="4977"/>
                <a:ext cx="0" cy="27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2" name="Line 21"/>
              <p:cNvSpPr>
                <a:spLocks noChangeShapeType="1"/>
              </p:cNvSpPr>
              <p:nvPr/>
            </p:nvSpPr>
            <p:spPr bwMode="auto">
              <a:xfrm>
                <a:off x="4796" y="4977"/>
                <a:ext cx="1" cy="270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3" name="Line 22"/>
              <p:cNvSpPr>
                <a:spLocks noChangeShapeType="1"/>
              </p:cNvSpPr>
              <p:nvPr/>
            </p:nvSpPr>
            <p:spPr bwMode="auto">
              <a:xfrm>
                <a:off x="2276" y="7677"/>
                <a:ext cx="2520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8457" name="Group 23"/>
            <p:cNvGrpSpPr>
              <a:grpSpLocks/>
            </p:cNvGrpSpPr>
            <p:nvPr/>
          </p:nvGrpSpPr>
          <p:grpSpPr bwMode="auto">
            <a:xfrm>
              <a:off x="2816" y="4977"/>
              <a:ext cx="1441" cy="1980"/>
              <a:chOff x="2816" y="4977"/>
              <a:chExt cx="1441" cy="1980"/>
            </a:xfrm>
          </p:grpSpPr>
          <p:sp>
            <p:nvSpPr>
              <p:cNvPr id="18458" name="Line 24"/>
              <p:cNvSpPr>
                <a:spLocks noChangeShapeType="1"/>
              </p:cNvSpPr>
              <p:nvPr/>
            </p:nvSpPr>
            <p:spPr bwMode="auto">
              <a:xfrm>
                <a:off x="2816" y="4977"/>
                <a:ext cx="1" cy="19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59" name="Line 25"/>
              <p:cNvSpPr>
                <a:spLocks noChangeShapeType="1"/>
              </p:cNvSpPr>
              <p:nvPr/>
            </p:nvSpPr>
            <p:spPr bwMode="auto">
              <a:xfrm>
                <a:off x="4256" y="4977"/>
                <a:ext cx="1" cy="198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60" name="Line 26"/>
              <p:cNvSpPr>
                <a:spLocks noChangeShapeType="1"/>
              </p:cNvSpPr>
              <p:nvPr/>
            </p:nvSpPr>
            <p:spPr bwMode="auto">
              <a:xfrm>
                <a:off x="2816" y="6957"/>
                <a:ext cx="1439" cy="0"/>
              </a:xfrm>
              <a:prstGeom prst="line">
                <a:avLst/>
              </a:prstGeom>
              <a:noFill/>
              <a:ln w="19050">
                <a:solidFill>
                  <a:srgbClr val="000000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7195" name="Text Box 27"/>
          <p:cNvSpPr txBox="1">
            <a:spLocks noChangeArrowheads="1"/>
          </p:cNvSpPr>
          <p:nvPr/>
        </p:nvSpPr>
        <p:spPr bwMode="auto">
          <a:xfrm>
            <a:off x="1371600" y="3212976"/>
            <a:ext cx="16764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b="1" i="1" dirty="0">
                <a:solidFill>
                  <a:schemeClr val="accent2"/>
                </a:solidFill>
                <a:latin typeface="Times New Roman" pitchFamily="18" charset="0"/>
              </a:rPr>
              <a:t>Разнородная жидкость</a:t>
            </a:r>
          </a:p>
        </p:txBody>
      </p:sp>
      <p:sp>
        <p:nvSpPr>
          <p:cNvPr id="7198" name="Line 30"/>
          <p:cNvSpPr>
            <a:spLocks noChangeShapeType="1"/>
          </p:cNvSpPr>
          <p:nvPr/>
        </p:nvSpPr>
        <p:spPr bwMode="auto">
          <a:xfrm>
            <a:off x="1835799" y="4555035"/>
            <a:ext cx="1619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199" name="Line 31"/>
          <p:cNvSpPr>
            <a:spLocks noChangeShapeType="1"/>
          </p:cNvSpPr>
          <p:nvPr/>
        </p:nvSpPr>
        <p:spPr bwMode="auto">
          <a:xfrm>
            <a:off x="2433637" y="4293416"/>
            <a:ext cx="1619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1" name="Line 33"/>
          <p:cNvSpPr>
            <a:spLocks noChangeShapeType="1"/>
          </p:cNvSpPr>
          <p:nvPr/>
        </p:nvSpPr>
        <p:spPr bwMode="auto">
          <a:xfrm>
            <a:off x="963613" y="2057400"/>
            <a:ext cx="179387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2" name="Line 34"/>
          <p:cNvSpPr>
            <a:spLocks noChangeShapeType="1"/>
          </p:cNvSpPr>
          <p:nvPr/>
        </p:nvSpPr>
        <p:spPr bwMode="auto">
          <a:xfrm>
            <a:off x="1371600" y="2057400"/>
            <a:ext cx="179388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3" name="Line 35"/>
          <p:cNvSpPr>
            <a:spLocks noChangeShapeType="1"/>
          </p:cNvSpPr>
          <p:nvPr/>
        </p:nvSpPr>
        <p:spPr bwMode="auto">
          <a:xfrm>
            <a:off x="1905000" y="2057400"/>
            <a:ext cx="360363" cy="0"/>
          </a:xfrm>
          <a:prstGeom prst="line">
            <a:avLst/>
          </a:prstGeom>
          <a:noFill/>
          <a:ln w="3810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4" name="Line 36"/>
          <p:cNvSpPr>
            <a:spLocks noChangeShapeType="1"/>
          </p:cNvSpPr>
          <p:nvPr/>
        </p:nvSpPr>
        <p:spPr bwMode="auto">
          <a:xfrm>
            <a:off x="2514600" y="2057400"/>
            <a:ext cx="207963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5" name="Line 37"/>
          <p:cNvSpPr>
            <a:spLocks noChangeShapeType="1"/>
          </p:cNvSpPr>
          <p:nvPr/>
        </p:nvSpPr>
        <p:spPr bwMode="auto">
          <a:xfrm>
            <a:off x="3200400" y="2133600"/>
            <a:ext cx="1651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6" name="Line 38"/>
          <p:cNvSpPr>
            <a:spLocks noChangeShapeType="1"/>
          </p:cNvSpPr>
          <p:nvPr/>
        </p:nvSpPr>
        <p:spPr bwMode="auto">
          <a:xfrm>
            <a:off x="3581400" y="2133600"/>
            <a:ext cx="161925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7207" name="Line 39"/>
          <p:cNvSpPr>
            <a:spLocks noChangeShapeType="1"/>
          </p:cNvSpPr>
          <p:nvPr/>
        </p:nvSpPr>
        <p:spPr bwMode="auto">
          <a:xfrm>
            <a:off x="3962400" y="2133600"/>
            <a:ext cx="241300" cy="0"/>
          </a:xfrm>
          <a:prstGeom prst="line">
            <a:avLst/>
          </a:prstGeom>
          <a:noFill/>
          <a:ln w="19050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2265363" y="4619744"/>
            <a:ext cx="0" cy="22352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7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7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 nodeType="clickPar">
                      <p:stCondLst>
                        <p:cond delay="indefinite"/>
                      </p:stCondLst>
                      <p:childTnLst>
                        <p:par>
                          <p:cTn id="4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7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2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2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1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7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 nodeType="clickPar">
                      <p:stCondLst>
                        <p:cond delay="indefinite"/>
                      </p:stCondLst>
                      <p:childTnLst>
                        <p:par>
                          <p:cTn id="7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85" grpId="0"/>
      <p:bldP spid="7195" grpId="0"/>
      <p:bldP spid="7198" grpId="0" animBg="1"/>
      <p:bldP spid="7199" grpId="0" animBg="1"/>
      <p:bldP spid="7201" grpId="0" animBg="1"/>
      <p:bldP spid="7202" grpId="0" animBg="1"/>
      <p:bldP spid="7203" grpId="0" animBg="1"/>
      <p:bldP spid="7204" grpId="0" animBg="1"/>
      <p:bldP spid="7205" grpId="0" animBg="1"/>
      <p:bldP spid="7206" grpId="0" animBg="1"/>
      <p:bldP spid="720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66FF"/>
                </a:solidFill>
              </a:rPr>
              <a:t>Физическая пауза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Зажмурьте глаза, а потом откройте их. Повторите 5 раз.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Делайте круговые движения глазами: налево - вверх - направо - вниз - направо - вверх - налево - вниз. Повторите 10 раз.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Вытяните вперёд руку. Следите взглядом за ногтем пальца, медленно приближая его к носу, а потом медленно отодвиньте обратно. Повторите 5 раз.</a:t>
            </a:r>
          </a:p>
          <a:p>
            <a:pPr eaLnBrk="1" hangingPunct="1">
              <a:lnSpc>
                <a:spcPct val="90000"/>
              </a:lnSpc>
            </a:pPr>
            <a:r>
              <a:rPr lang="ru-RU" sz="2800" b="1" dirty="0" smtClean="0"/>
              <a:t>Посмотрите в окно вдаль 1 минуту.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1412776"/>
            <a:ext cx="6589199" cy="2304256"/>
          </a:xfrm>
        </p:spPr>
        <p:txBody>
          <a:bodyPr>
            <a:noAutofit/>
          </a:bodyPr>
          <a:lstStyle/>
          <a:p>
            <a:pPr algn="ctr"/>
            <a:r>
              <a:rPr lang="ru-RU" sz="5400" dirty="0"/>
              <a:t/>
            </a:r>
            <a:br>
              <a:rPr lang="ru-RU" sz="5400" dirty="0"/>
            </a:br>
            <a:r>
              <a:rPr lang="ru-RU" sz="5400" dirty="0" smtClean="0"/>
              <a:t>Сообщающиеся сосуды и их применение</a:t>
            </a:r>
            <a:endParaRPr lang="ru-RU" sz="5400" b="1" dirty="0"/>
          </a:p>
        </p:txBody>
      </p:sp>
    </p:spTree>
    <p:extLst>
      <p:ext uri="{BB962C8B-B14F-4D97-AF65-F5344CB8AC3E}">
        <p14:creationId xmlns:p14="http://schemas.microsoft.com/office/powerpoint/2010/main" val="11805774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06475" y="476250"/>
            <a:ext cx="8137525" cy="5473700"/>
          </a:xfrm>
        </p:spPr>
        <p:txBody>
          <a:bodyPr/>
          <a:lstStyle/>
          <a:p>
            <a:pPr eaLnBrk="1" hangingPunct="1"/>
            <a:r>
              <a:rPr lang="ru-RU" sz="4800" b="1" i="1" smtClean="0">
                <a:solidFill>
                  <a:srgbClr val="0066FF"/>
                </a:solidFill>
              </a:rPr>
              <a:t>Демонстрация моделей практической направленности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Scan1017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3988" y="1095375"/>
            <a:ext cx="6296025" cy="466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3"/>
          <p:cNvSpPr txBox="1">
            <a:spLocks noChangeArrowheads="1"/>
          </p:cNvSpPr>
          <p:nvPr/>
        </p:nvSpPr>
        <p:spPr bwMode="auto">
          <a:xfrm>
            <a:off x="1187450" y="260350"/>
            <a:ext cx="72532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32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Book Antiqua" pitchFamily="18" charset="0"/>
              </a:rPr>
              <a:t>Водомерное стекло парового котла.</a:t>
            </a:r>
          </a:p>
        </p:txBody>
      </p:sp>
    </p:spTree>
    <p:extLst>
      <p:ext uri="{BB962C8B-B14F-4D97-AF65-F5344CB8AC3E}">
        <p14:creationId xmlns:p14="http://schemas.microsoft.com/office/powerpoint/2010/main" val="20416375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549275"/>
            <a:ext cx="8218488" cy="5472113"/>
          </a:xfrm>
        </p:spPr>
        <p:txBody>
          <a:bodyPr/>
          <a:lstStyle/>
          <a:p>
            <a:pPr eaLnBrk="1" hangingPunct="1"/>
            <a:r>
              <a:rPr lang="ru-RU" sz="6000" i="1" dirty="0" smtClean="0">
                <a:solidFill>
                  <a:srgbClr val="0066FF"/>
                </a:solidFill>
              </a:rPr>
              <a:t>Действие шлюза</a:t>
            </a:r>
            <a:r>
              <a:rPr lang="ru-RU" sz="4000" i="1" dirty="0" smtClean="0">
                <a:solidFill>
                  <a:srgbClr val="0066FF"/>
                </a:solidFill>
              </a:rPr>
              <a:t> – гидротехнического устройства, с помощью которого суда проводят из водного бассейна с одним уровнем воды в другой - с иным уровнем.</a:t>
            </a:r>
            <a:r>
              <a:rPr lang="ru-RU" sz="4000" i="1" dirty="0" smtClean="0"/>
              <a:t> 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14"/>
          <p:cNvPicPr>
            <a:picLocks noGrp="1" noChangeAspect="1" noChangeArrowheads="1"/>
          </p:cNvPicPr>
          <p:nvPr>
            <p:ph/>
          </p:nvPr>
        </p:nvPicPr>
        <p:blipFill>
          <a:blip r:embed="rId2" cstate="screen">
            <a:lum contras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2347" y="274638"/>
            <a:ext cx="4159306" cy="5851525"/>
          </a:xfrm>
          <a:noFill/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>
          <a:xfrm>
            <a:off x="990600" y="338138"/>
            <a:ext cx="7239000" cy="8255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0066FF"/>
                </a:solidFill>
              </a:rPr>
              <a:t>Фонтаны</a:t>
            </a:r>
          </a:p>
        </p:txBody>
      </p:sp>
      <p:pic>
        <p:nvPicPr>
          <p:cNvPr id="30723" name="Picture 3" descr="Вид на канал с террасы  верхнего грота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3400" y="1600200"/>
            <a:ext cx="4800600" cy="4419600"/>
          </a:xfrm>
          <a:noFill/>
        </p:spPr>
      </p:pic>
      <p:pic>
        <p:nvPicPr>
          <p:cNvPr id="307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3938" y="2133600"/>
            <a:ext cx="1897062" cy="3352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66FF"/>
                </a:solidFill>
              </a:rPr>
              <a:t>Фонтаны</a:t>
            </a:r>
            <a:endParaRPr lang="ru-RU" sz="8000" i="1" smtClean="0"/>
          </a:p>
        </p:txBody>
      </p:sp>
      <p:pic>
        <p:nvPicPr>
          <p:cNvPr id="31748" name="Picture 4" descr="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>
            <a:lum contrast="6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1484313"/>
            <a:ext cx="3470275" cy="5111750"/>
          </a:xfrm>
          <a:noFill/>
        </p:spPr>
      </p:pic>
      <p:pic>
        <p:nvPicPr>
          <p:cNvPr id="31747" name="Picture 3" descr="majdan_04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52913" y="1341438"/>
            <a:ext cx="4495800" cy="5327650"/>
          </a:xfr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majdan_059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860231"/>
            <a:ext cx="4032447" cy="5460396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9752" y="404664"/>
            <a:ext cx="4104456" cy="5938541"/>
          </a:xfrm>
        </p:spPr>
      </p:pic>
    </p:spTree>
    <p:extLst>
      <p:ext uri="{BB962C8B-B14F-4D97-AF65-F5344CB8AC3E}">
        <p14:creationId xmlns:p14="http://schemas.microsoft.com/office/powerpoint/2010/main" val="208343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s53"/>
          <p:cNvPicPr>
            <a:picLocks noGrp="1" noChangeAspect="1" noChangeArrowheads="1"/>
          </p:cNvPicPr>
          <p:nvPr>
            <p:ph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67000" y="819150"/>
            <a:ext cx="3810000" cy="4762500"/>
          </a:xfrm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476250"/>
            <a:ext cx="8229600" cy="1143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smtClean="0">
                <a:solidFill>
                  <a:srgbClr val="0066FF"/>
                </a:solidFill>
              </a:rPr>
              <a:t>Работа и устройство водопровода</a:t>
            </a:r>
          </a:p>
        </p:txBody>
      </p:sp>
      <p:pic>
        <p:nvPicPr>
          <p:cNvPr id="35845" name="Picture 5" descr="http://www.dzm-k.ru/images/vodonapornie-bashni/waterbak-shem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59632" y="2147455"/>
            <a:ext cx="6263535" cy="446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468313" y="1773238"/>
            <a:ext cx="8229600" cy="4525962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mtClean="0"/>
              <a:t> </a:t>
            </a: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395288" y="1860383"/>
            <a:ext cx="8424862" cy="3908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sz="3600" b="1" i="1" dirty="0"/>
              <a:t>«Я говорю, а ты молчишь»</a:t>
            </a:r>
          </a:p>
          <a:p>
            <a:pPr algn="ctr"/>
            <a:r>
              <a:rPr lang="ru-RU" sz="3600" b="1" i="1" dirty="0"/>
              <a:t>(монолог)</a:t>
            </a:r>
          </a:p>
          <a:p>
            <a:pPr algn="ctr"/>
            <a:endParaRPr lang="en-US" sz="3600" b="1" i="1" dirty="0" smtClean="0"/>
          </a:p>
          <a:p>
            <a:pPr algn="ctr"/>
            <a:r>
              <a:rPr lang="ru-RU" sz="3600" b="1" i="1" dirty="0" smtClean="0"/>
              <a:t>«</a:t>
            </a:r>
            <a:r>
              <a:rPr lang="ru-RU" sz="3600" b="1" i="1" dirty="0"/>
              <a:t>Я – словечко, ты – словечко, будет песенка»</a:t>
            </a:r>
          </a:p>
          <a:p>
            <a:pPr algn="ctr"/>
            <a:r>
              <a:rPr lang="ru-RU" sz="3600" b="1" i="1" dirty="0"/>
              <a:t>(диалог)</a:t>
            </a:r>
          </a:p>
          <a:p>
            <a:pPr algn="ctr" eaLnBrk="0" hangingPunct="0"/>
            <a:endParaRPr lang="ru-RU" sz="3200" b="1" i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66FF"/>
                </a:solidFill>
              </a:rPr>
              <a:t>Закрепление материала: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1557338"/>
            <a:ext cx="7418388" cy="18732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ru-RU" sz="2800" dirty="0" smtClean="0"/>
              <a:t>   </a:t>
            </a:r>
          </a:p>
        </p:txBody>
      </p:sp>
      <p:pic>
        <p:nvPicPr>
          <p:cNvPr id="21508" name="Picture 4" descr="Чайник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725" y="3213100"/>
            <a:ext cx="2736850" cy="2967038"/>
          </a:xfrm>
          <a:noFill/>
        </p:spPr>
      </p:pic>
      <p:sp>
        <p:nvSpPr>
          <p:cNvPr id="21509" name="Text Box 6"/>
          <p:cNvSpPr txBox="1">
            <a:spLocks noChangeArrowheads="1"/>
          </p:cNvSpPr>
          <p:nvPr/>
        </p:nvSpPr>
        <p:spPr bwMode="auto">
          <a:xfrm>
            <a:off x="595489" y="3161434"/>
            <a:ext cx="4824412" cy="1543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r>
              <a:rPr lang="ru-RU" sz="2800" b="1" dirty="0"/>
              <a:t>На рисунке изображен кофейник. Какую ошибку допустил конструктор?</a:t>
            </a:r>
          </a:p>
          <a:p>
            <a:pPr eaLnBrk="1" hangingPunct="1"/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12376085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>
                <a:solidFill>
                  <a:srgbClr val="0066FF"/>
                </a:solidFill>
              </a:rPr>
              <a:t>Закрепление материала:</a:t>
            </a:r>
          </a:p>
        </p:txBody>
      </p:sp>
      <p:pic>
        <p:nvPicPr>
          <p:cNvPr id="22532" name="Picture 4" descr="13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screen">
            <a:lum contrast="4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188" y="1196975"/>
            <a:ext cx="2736850" cy="2374900"/>
          </a:xfrm>
          <a:noFill/>
        </p:spPr>
      </p:pic>
      <p:pic>
        <p:nvPicPr>
          <p:cNvPr id="22533" name="Picture 5" descr="1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screen">
            <a:lum contrast="8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11561" y="3789362"/>
            <a:ext cx="2736478" cy="2661461"/>
          </a:xfrm>
          <a:noFill/>
        </p:spPr>
      </p:pic>
      <p:sp>
        <p:nvSpPr>
          <p:cNvPr id="22531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3203848" y="1341438"/>
            <a:ext cx="5832648" cy="2232025"/>
          </a:xfrm>
        </p:spPr>
        <p:txBody>
          <a:bodyPr>
            <a:normAutofit fontScale="92500"/>
          </a:bodyPr>
          <a:lstStyle/>
          <a:p>
            <a:pPr eaLnBrk="1" hangingPunct="1">
              <a:buFontTx/>
              <a:buNone/>
            </a:pPr>
            <a:r>
              <a:rPr lang="ru-RU" sz="2400" dirty="0" smtClean="0"/>
              <a:t>    </a:t>
            </a:r>
            <a:r>
              <a:rPr lang="ru-RU" sz="2800" b="1" dirty="0" smtClean="0"/>
              <a:t>Перед вами два кофейника одинаковой ширины, но один    высокий, другой – низкий. </a:t>
            </a:r>
          </a:p>
          <a:p>
            <a:pPr eaLnBrk="1" hangingPunct="1">
              <a:buFontTx/>
              <a:buNone/>
            </a:pPr>
            <a:r>
              <a:rPr lang="ru-RU" sz="2800" b="1" dirty="0" smtClean="0"/>
              <a:t>    Какой из них вместительнее?</a:t>
            </a: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3419872" y="4076700"/>
            <a:ext cx="5400599" cy="2185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ru-RU" sz="2800" b="1" dirty="0"/>
              <a:t>Для чего отводящим трубкам кухонной раковины придают коленчатую форму?</a:t>
            </a:r>
          </a:p>
          <a:p>
            <a:pPr eaLnBrk="1" hangingPunct="1"/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10811871"/>
      </p:ext>
    </p:ext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5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rgbClr val="0066FF"/>
                </a:solidFill>
              </a:rPr>
              <a:t>Домашнее задание: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idx="1"/>
          </p:nvPr>
        </p:nvSpPr>
        <p:spPr>
          <a:xfrm>
            <a:off x="251520" y="1268760"/>
            <a:ext cx="8712968" cy="5256584"/>
          </a:xfrm>
        </p:spPr>
        <p:txBody>
          <a:bodyPr/>
          <a:lstStyle/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/>
              <a:t>Предлагаю вам побыть учеными - экспериментаторами философами, писателями.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/>
              <a:t> </a:t>
            </a:r>
            <a:r>
              <a:rPr lang="ru-RU" sz="2600" b="1" dirty="0" smtClean="0">
                <a:solidFill>
                  <a:srgbClr val="0066FF"/>
                </a:solidFill>
              </a:rPr>
              <a:t>Экспериментаторам: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/>
              <a:t> </a:t>
            </a:r>
            <a:r>
              <a:rPr lang="en-US" sz="2600" b="1" dirty="0" smtClean="0"/>
              <a:t>1 </a:t>
            </a:r>
            <a:r>
              <a:rPr lang="ru-RU" sz="2600" b="1" dirty="0" smtClean="0"/>
              <a:t>группа – модель </a:t>
            </a:r>
            <a:r>
              <a:rPr lang="ru-RU" sz="2600" b="1" dirty="0" smtClean="0">
                <a:solidFill>
                  <a:srgbClr val="FF0000"/>
                </a:solidFill>
              </a:rPr>
              <a:t>фонтана</a:t>
            </a:r>
            <a:r>
              <a:rPr lang="ru-RU" sz="2600" b="1" dirty="0" smtClean="0"/>
              <a:t>;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/>
              <a:t> 2 группа – модель </a:t>
            </a:r>
            <a:r>
              <a:rPr lang="ru-RU" sz="2600" b="1" dirty="0" smtClean="0">
                <a:solidFill>
                  <a:srgbClr val="FF0000"/>
                </a:solidFill>
              </a:rPr>
              <a:t>оросительной системы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600" b="1" dirty="0">
                <a:solidFill>
                  <a:srgbClr val="FF0000"/>
                </a:solidFill>
              </a:rPr>
              <a:t> </a:t>
            </a:r>
            <a:r>
              <a:rPr lang="ru-RU" sz="2600" b="1" dirty="0" smtClean="0">
                <a:solidFill>
                  <a:srgbClr val="FF0000"/>
                </a:solidFill>
              </a:rPr>
              <a:t>                                 для огорода</a:t>
            </a:r>
            <a:r>
              <a:rPr lang="ru-RU" sz="2600" b="1" dirty="0" smtClean="0"/>
              <a:t>;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/>
              <a:t> 3 группа – модель </a:t>
            </a:r>
            <a:r>
              <a:rPr lang="ru-RU" sz="2600" b="1" dirty="0" smtClean="0">
                <a:solidFill>
                  <a:srgbClr val="FF0000"/>
                </a:solidFill>
              </a:rPr>
              <a:t>системы водопровода</a:t>
            </a:r>
            <a:r>
              <a:rPr lang="ru-RU" sz="2600" b="1" dirty="0" smtClean="0"/>
              <a:t>;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/>
              <a:t> </a:t>
            </a:r>
            <a:r>
              <a:rPr lang="ru-RU" sz="2600" b="1" dirty="0" smtClean="0">
                <a:solidFill>
                  <a:srgbClr val="0066FF"/>
                </a:solidFill>
              </a:rPr>
              <a:t>Теоретикам:</a:t>
            </a:r>
            <a:r>
              <a:rPr lang="ru-RU" sz="2600" b="1" dirty="0" smtClean="0"/>
              <a:t> </a:t>
            </a:r>
          </a:p>
          <a:p>
            <a:pPr marL="609600" indent="-609600" eaLnBrk="1" hangingPunct="1">
              <a:lnSpc>
                <a:spcPct val="90000"/>
              </a:lnSpc>
              <a:buFontTx/>
              <a:buNone/>
            </a:pPr>
            <a:r>
              <a:rPr lang="ru-RU" sz="2600" b="1" dirty="0" smtClean="0"/>
              <a:t> Составить кроссворд по данной теме.</a:t>
            </a:r>
          </a:p>
        </p:txBody>
      </p:sp>
      <p:sp>
        <p:nvSpPr>
          <p:cNvPr id="38916" name="Rectangle 5"/>
          <p:cNvSpPr>
            <a:spLocks noChangeArrowheads="1"/>
          </p:cNvSpPr>
          <p:nvPr/>
        </p:nvSpPr>
        <p:spPr bwMode="auto">
          <a:xfrm>
            <a:off x="465571" y="1628774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endParaRPr lang="ru-RU" sz="320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91680" y="1340768"/>
            <a:ext cx="6851104" cy="4713387"/>
          </a:xfrm>
        </p:spPr>
        <p:txBody>
          <a:bodyPr/>
          <a:lstStyle/>
          <a:p>
            <a:pPr lvl="0"/>
            <a:r>
              <a:rPr lang="ru-RU" b="1" dirty="0" smtClean="0"/>
              <a:t>Я </a:t>
            </a:r>
            <a:r>
              <a:rPr lang="ru-RU" b="1" dirty="0"/>
              <a:t>сегодня на уроке открыл для себя…</a:t>
            </a:r>
          </a:p>
          <a:p>
            <a:pPr lvl="0"/>
            <a:r>
              <a:rPr lang="ru-RU" b="1" dirty="0"/>
              <a:t>Мне понравилось на уроке то, что…</a:t>
            </a:r>
          </a:p>
          <a:p>
            <a:pPr lvl="0"/>
            <a:r>
              <a:rPr lang="ru-RU" b="1" dirty="0"/>
              <a:t>На уроке меня порадовало…</a:t>
            </a:r>
          </a:p>
          <a:p>
            <a:pPr lvl="0"/>
            <a:r>
              <a:rPr lang="ru-RU" b="1" dirty="0"/>
              <a:t>Я удовлетворён своей работой, потому что…</a:t>
            </a:r>
          </a:p>
          <a:p>
            <a:pPr lvl="0"/>
            <a:r>
              <a:rPr lang="ru-RU" b="1" dirty="0"/>
              <a:t>Мне  хотелось бы порекомендовать…</a:t>
            </a:r>
          </a:p>
          <a:p>
            <a:pPr lvl="0"/>
            <a:r>
              <a:rPr lang="ru-RU" b="1" dirty="0"/>
              <a:t>Если бы я был учителем, то …</a:t>
            </a:r>
          </a:p>
        </p:txBody>
      </p:sp>
    </p:spTree>
    <p:extLst>
      <p:ext uri="{BB962C8B-B14F-4D97-AF65-F5344CB8AC3E}">
        <p14:creationId xmlns:p14="http://schemas.microsoft.com/office/powerpoint/2010/main" val="2217949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476672"/>
            <a:ext cx="7772400" cy="1470025"/>
          </a:xfrm>
        </p:spPr>
        <p:txBody>
          <a:bodyPr/>
          <a:lstStyle/>
          <a:p>
            <a:r>
              <a:rPr lang="ru-RU" dirty="0" smtClean="0"/>
              <a:t>Источники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2420888"/>
            <a:ext cx="8064896" cy="1752600"/>
          </a:xfrm>
        </p:spPr>
        <p:txBody>
          <a:bodyPr/>
          <a:lstStyle/>
          <a:p>
            <a:pPr algn="l"/>
            <a:r>
              <a:rPr lang="en-US" sz="1200" dirty="0">
                <a:solidFill>
                  <a:schemeClr val="bg2">
                    <a:lumMod val="50000"/>
                  </a:schemeClr>
                </a:solidFill>
                <a:hlinkClick r:id="rId2"/>
              </a:rPr>
              <a:t>https://yandex.ru/images/search?pos=43&amp;p=1&amp;img_url=https%3A%2F%2Fpptcloud3.ams3.digitaloceanspaces.com%2Fslides%2Fpics%2F001%2F489%2F347%2Foriginal%2FSlide4.jpg%3F1480251782&amp;text=</a:t>
            </a:r>
            <a:r>
              <a:rPr lang="ru-RU" sz="1200" dirty="0">
                <a:solidFill>
                  <a:schemeClr val="bg2">
                    <a:lumMod val="50000"/>
                  </a:schemeClr>
                </a:solidFill>
                <a:hlinkClick r:id="rId2"/>
              </a:rPr>
              <a:t>сообщающиеся%20сосуды&amp;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rpt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=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  <a:hlinkClick r:id="rId2"/>
              </a:rPr>
              <a:t>simage</a:t>
            </a:r>
            <a:endParaRPr lang="ru-RU" sz="12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r>
              <a:rPr lang="en-US" sz="1200" dirty="0">
                <a:solidFill>
                  <a:schemeClr val="bg2">
                    <a:lumMod val="50000"/>
                  </a:schemeClr>
                </a:solidFill>
                <a:hlinkClick r:id="rId3"/>
              </a:rPr>
              <a:t>https://yandex.ru/images/search?pos=11&amp;img_url=https%3A%2F%2Fds04.infourok.ru%2Fuploads%2Fex%2F084e%2F00015455-93302ed7%2Fhello_html_m6d0a7013.jpg&amp;text=</a:t>
            </a:r>
            <a:r>
              <a:rPr lang="ru-RU" sz="1200" dirty="0">
                <a:solidFill>
                  <a:schemeClr val="bg2">
                    <a:lumMod val="50000"/>
                  </a:schemeClr>
                </a:solidFill>
                <a:hlinkClick r:id="rId3"/>
              </a:rPr>
              <a:t>сообщающиеся%20сосуды&amp;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  <a:hlinkClick r:id="rId3"/>
              </a:rPr>
              <a:t>rpt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hlinkClick r:id="rId3"/>
              </a:rPr>
              <a:t>=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  <a:hlinkClick r:id="rId3"/>
              </a:rPr>
              <a:t>simage</a:t>
            </a:r>
            <a:endParaRPr lang="ru-RU" sz="1200" dirty="0" smtClean="0">
              <a:solidFill>
                <a:schemeClr val="bg2">
                  <a:lumMod val="50000"/>
                </a:schemeClr>
              </a:solidFill>
            </a:endParaRPr>
          </a:p>
          <a:p>
            <a:pPr algn="l"/>
            <a:r>
              <a:rPr lang="en-US" sz="1200" dirty="0">
                <a:solidFill>
                  <a:schemeClr val="bg2">
                    <a:lumMod val="50000"/>
                  </a:schemeClr>
                </a:solidFill>
                <a:hlinkClick r:id="rId4"/>
              </a:rPr>
              <a:t>https://yandex.ru/images/search?pos=51&amp;p=1&amp;img_url=https%3A%2F%2Fpresentacii.ru%2Fdocuments_2%2F7239fccbf4ad30b495abf8b6b2771f54%2Fimg13.jpg&amp;text=</a:t>
            </a:r>
            <a:r>
              <a:rPr lang="ru-RU" sz="1200" dirty="0">
                <a:solidFill>
                  <a:schemeClr val="bg2">
                    <a:lumMod val="50000"/>
                  </a:schemeClr>
                </a:solidFill>
                <a:hlinkClick r:id="rId4"/>
              </a:rPr>
              <a:t>сообщающиеся%20сосуды&amp;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  <a:hlinkClick r:id="rId4"/>
              </a:rPr>
              <a:t>rpt</a:t>
            </a:r>
            <a:r>
              <a:rPr lang="en-US" sz="1200" dirty="0" smtClean="0">
                <a:solidFill>
                  <a:schemeClr val="bg2">
                    <a:lumMod val="50000"/>
                  </a:schemeClr>
                </a:solidFill>
                <a:hlinkClick r:id="rId4"/>
              </a:rPr>
              <a:t>=</a:t>
            </a:r>
            <a:r>
              <a:rPr lang="en-US" sz="1200" dirty="0" err="1" smtClean="0">
                <a:solidFill>
                  <a:schemeClr val="bg2">
                    <a:lumMod val="50000"/>
                  </a:schemeClr>
                </a:solidFill>
                <a:hlinkClick r:id="rId4"/>
              </a:rPr>
              <a:t>simage</a:t>
            </a:r>
            <a:endParaRPr lang="ru-RU" sz="1200" dirty="0" smtClean="0">
              <a:solidFill>
                <a:schemeClr val="bg2">
                  <a:lumMod val="50000"/>
                </a:schemeClr>
              </a:solidFill>
            </a:endParaRPr>
          </a:p>
          <a:p>
            <a:endParaRPr lang="ru-RU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3644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>
          <a:xfrm>
            <a:off x="611560" y="1699791"/>
            <a:ext cx="8229600" cy="4681537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ru-RU" b="1" dirty="0" smtClean="0"/>
              <a:t>1. В каких единицах измеряют давление.</a:t>
            </a:r>
          </a:p>
          <a:p>
            <a:pPr eaLnBrk="1" hangingPunct="1">
              <a:buFontTx/>
              <a:buNone/>
            </a:pPr>
            <a:r>
              <a:rPr lang="ru-RU" b="1" dirty="0" smtClean="0"/>
              <a:t>      </a:t>
            </a:r>
            <a:endParaRPr lang="ru-RU" b="1" dirty="0" smtClean="0">
              <a:solidFill>
                <a:srgbClr val="0066FF"/>
              </a:solidFill>
            </a:endParaRPr>
          </a:p>
          <a:p>
            <a:pPr eaLnBrk="1" hangingPunct="1"/>
            <a:endParaRPr lang="ru-RU" b="1" dirty="0" smtClean="0"/>
          </a:p>
          <a:p>
            <a:pPr eaLnBrk="1" hangingPunct="1"/>
            <a:endParaRPr lang="ru-RU" b="1" dirty="0"/>
          </a:p>
          <a:p>
            <a:pPr marL="0" indent="0" eaLnBrk="1" hangingPunct="1">
              <a:buNone/>
            </a:pPr>
            <a:r>
              <a:rPr lang="ru-RU" b="1" dirty="0" smtClean="0"/>
              <a:t>2. По какой формуле рассчитывают давление жидкости на дно и  стенки сосуда? </a:t>
            </a:r>
          </a:p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>
              <a:buFontTx/>
              <a:buNone/>
            </a:pPr>
            <a:r>
              <a:rPr lang="ru-RU" dirty="0" smtClean="0"/>
              <a:t>     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    </a:t>
            </a:r>
          </a:p>
        </p:txBody>
      </p:sp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718128" y="4515511"/>
            <a:ext cx="3384242" cy="20621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sz="3000" b="1" dirty="0" smtClean="0">
                <a:solidFill>
                  <a:srgbClr val="FF0000"/>
                </a:solidFill>
              </a:rPr>
              <a:t>А</a:t>
            </a:r>
            <a:r>
              <a:rPr lang="ru-RU" sz="3200" dirty="0">
                <a:solidFill>
                  <a:srgbClr val="FF0000"/>
                </a:solidFill>
              </a:rPr>
              <a:t>)</a:t>
            </a:r>
            <a:r>
              <a:rPr lang="ru-RU" sz="3200" dirty="0"/>
              <a:t> </a:t>
            </a:r>
            <a:r>
              <a:rPr lang="en-US" sz="3000" b="1" dirty="0" smtClean="0">
                <a:solidFill>
                  <a:srgbClr val="FF0000"/>
                </a:solidFill>
              </a:rPr>
              <a:t>P</a:t>
            </a:r>
            <a:r>
              <a:rPr lang="ru-RU" sz="3000" b="1" dirty="0">
                <a:solidFill>
                  <a:srgbClr val="FF0000"/>
                </a:solidFill>
              </a:rPr>
              <a:t>=</a:t>
            </a:r>
            <a:r>
              <a:rPr lang="en-US" sz="3000" b="1" dirty="0">
                <a:solidFill>
                  <a:srgbClr val="FF0000"/>
                </a:solidFill>
                <a:sym typeface="Symbol" pitchFamily="18" charset="2"/>
              </a:rPr>
              <a:t></a:t>
            </a:r>
            <a:r>
              <a:rPr lang="en-US" sz="3000" b="1" dirty="0" smtClean="0">
                <a:solidFill>
                  <a:srgbClr val="FF0000"/>
                </a:solidFill>
              </a:rPr>
              <a:t>g</a:t>
            </a:r>
            <a:r>
              <a:rPr lang="ru-RU" sz="3000" b="1" dirty="0" smtClean="0">
                <a:solidFill>
                  <a:srgbClr val="FF0000"/>
                </a:solidFill>
              </a:rPr>
              <a:t>h</a:t>
            </a:r>
          </a:p>
          <a:p>
            <a:pPr eaLnBrk="1" hangingPunct="1">
              <a:spcBef>
                <a:spcPct val="50000"/>
              </a:spcBef>
            </a:pPr>
            <a:r>
              <a:rPr lang="ru-RU" sz="3000" b="1" dirty="0" smtClean="0">
                <a:solidFill>
                  <a:srgbClr val="FF0000"/>
                </a:solidFill>
              </a:rPr>
              <a:t>Б</a:t>
            </a:r>
            <a:r>
              <a:rPr lang="ru-RU" sz="3200" dirty="0">
                <a:solidFill>
                  <a:srgbClr val="FF0000"/>
                </a:solidFill>
              </a:rPr>
              <a:t>) </a:t>
            </a:r>
            <a:r>
              <a:rPr lang="en-US" sz="3000" b="1" dirty="0" smtClean="0">
                <a:solidFill>
                  <a:srgbClr val="FF0000"/>
                </a:solidFill>
              </a:rPr>
              <a:t>P</a:t>
            </a:r>
            <a:r>
              <a:rPr lang="ru-RU" sz="3000" b="1" dirty="0">
                <a:solidFill>
                  <a:srgbClr val="FF0000"/>
                </a:solidFill>
              </a:rPr>
              <a:t>=</a:t>
            </a:r>
            <a:r>
              <a:rPr lang="en-US" sz="3000" b="1" dirty="0">
                <a:solidFill>
                  <a:srgbClr val="FF0000"/>
                </a:solidFill>
                <a:sym typeface="Symbol" pitchFamily="18" charset="2"/>
              </a:rPr>
              <a:t></a:t>
            </a:r>
            <a:r>
              <a:rPr lang="en-US" sz="3000" b="1" dirty="0" err="1" smtClean="0">
                <a:solidFill>
                  <a:srgbClr val="FF0000"/>
                </a:solidFill>
              </a:rPr>
              <a:t>gV</a:t>
            </a:r>
            <a:endParaRPr lang="en-US" sz="3000" b="1" dirty="0" smtClean="0">
              <a:solidFill>
                <a:srgbClr val="FF0000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ru-RU" sz="3000" b="1" dirty="0" smtClean="0">
                <a:solidFill>
                  <a:srgbClr val="FF0000"/>
                </a:solidFill>
              </a:rPr>
              <a:t>В</a:t>
            </a:r>
            <a:r>
              <a:rPr lang="ru-RU" sz="3200" dirty="0">
                <a:solidFill>
                  <a:srgbClr val="FF0000"/>
                </a:solidFill>
              </a:rPr>
              <a:t>)</a:t>
            </a:r>
            <a:r>
              <a:rPr lang="ru-RU" sz="3200" dirty="0"/>
              <a:t> </a:t>
            </a:r>
            <a:r>
              <a:rPr lang="en-US" sz="3000" b="1" dirty="0" smtClean="0">
                <a:solidFill>
                  <a:srgbClr val="FF0000"/>
                </a:solidFill>
              </a:rPr>
              <a:t>P</a:t>
            </a:r>
            <a:r>
              <a:rPr lang="ru-RU" sz="3000" b="1" dirty="0" smtClean="0">
                <a:solidFill>
                  <a:srgbClr val="FF0000"/>
                </a:solidFill>
              </a:rPr>
              <a:t>=</a:t>
            </a:r>
            <a:r>
              <a:rPr lang="en-US" sz="3000" b="1" dirty="0" smtClean="0">
                <a:solidFill>
                  <a:srgbClr val="FF0000"/>
                </a:solidFill>
              </a:rPr>
              <a:t>mg</a:t>
            </a:r>
            <a:endParaRPr lang="ru-RU" sz="3000" b="1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385913" y="1844824"/>
            <a:ext cx="60486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</a:rPr>
              <a:t>А) Н;</a:t>
            </a:r>
          </a:p>
          <a:p>
            <a:r>
              <a:rPr lang="ru-RU" sz="3200" b="1" dirty="0">
                <a:solidFill>
                  <a:srgbClr val="FF0000"/>
                </a:solidFill>
              </a:rPr>
              <a:t>Б) Па;</a:t>
            </a:r>
          </a:p>
          <a:p>
            <a:r>
              <a:rPr lang="ru-RU" sz="3200" b="1" dirty="0">
                <a:solidFill>
                  <a:srgbClr val="FF0000"/>
                </a:solidFill>
              </a:rPr>
              <a:t>В) м</a:t>
            </a:r>
            <a:r>
              <a:rPr lang="ru-RU" sz="3200" b="1" baseline="30000" dirty="0">
                <a:solidFill>
                  <a:srgbClr val="FF0000"/>
                </a:solidFill>
              </a:rPr>
              <a:t>2</a:t>
            </a:r>
            <a:r>
              <a:rPr lang="ru-RU" sz="3200" dirty="0">
                <a:solidFill>
                  <a:srgbClr val="FF0000"/>
                </a:solidFill>
              </a:rPr>
              <a:t>.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9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09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409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5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3</a:t>
            </a:r>
            <a:r>
              <a:rPr lang="ru-RU" b="1" dirty="0" smtClean="0"/>
              <a:t>. Как </a:t>
            </a:r>
            <a:r>
              <a:rPr lang="ru-RU" b="1" dirty="0"/>
              <a:t>изменится давление на тело с увеличением глубины погружения в жидкость?</a:t>
            </a:r>
          </a:p>
          <a:p>
            <a:r>
              <a:rPr lang="ru-RU" b="1" dirty="0">
                <a:solidFill>
                  <a:srgbClr val="FF0000"/>
                </a:solidFill>
              </a:rPr>
              <a:t>А) увеличится;</a:t>
            </a:r>
          </a:p>
          <a:p>
            <a:r>
              <a:rPr lang="ru-RU" b="1" dirty="0">
                <a:solidFill>
                  <a:srgbClr val="FF0000"/>
                </a:solidFill>
              </a:rPr>
              <a:t>Б) уменьшится;</a:t>
            </a:r>
          </a:p>
          <a:p>
            <a:r>
              <a:rPr lang="ru-RU" b="1" dirty="0">
                <a:solidFill>
                  <a:srgbClr val="FF0000"/>
                </a:solidFill>
              </a:rPr>
              <a:t>В) не изменится</a:t>
            </a:r>
          </a:p>
        </p:txBody>
      </p:sp>
      <p:pic>
        <p:nvPicPr>
          <p:cNvPr id="4" name="Объект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016" y="3212976"/>
            <a:ext cx="3600400" cy="22607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130672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467544" y="548680"/>
            <a:ext cx="8219256" cy="5577483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dirty="0" smtClean="0"/>
              <a:t>4.  Изменится ли давление воды на дно сосуда, если в него опустить кусок дерева так, что вода из сосуда не выливается? </a:t>
            </a:r>
          </a:p>
          <a:p>
            <a:pPr marL="0" indent="0" eaLnBrk="1" hangingPunct="1">
              <a:lnSpc>
                <a:spcPct val="80000"/>
              </a:lnSpc>
              <a:buNone/>
            </a:pPr>
            <a:endParaRPr lang="ru-RU" sz="2800" b="1" dirty="0" smtClean="0">
              <a:solidFill>
                <a:srgbClr val="0066FF"/>
              </a:solidFill>
            </a:endParaRP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b="1" dirty="0" smtClean="0"/>
              <a:t>А</a:t>
            </a:r>
            <a:r>
              <a:rPr lang="ru-RU" dirty="0"/>
              <a:t>) </a:t>
            </a:r>
            <a:r>
              <a:rPr lang="ru-RU" b="1" dirty="0" smtClean="0"/>
              <a:t>Увеличится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b="1" dirty="0" smtClean="0"/>
              <a:t>Б</a:t>
            </a:r>
            <a:r>
              <a:rPr lang="ru-RU" dirty="0"/>
              <a:t>) </a:t>
            </a:r>
            <a:r>
              <a:rPr lang="ru-RU" b="1" dirty="0" smtClean="0"/>
              <a:t>Уменьшится</a:t>
            </a:r>
          </a:p>
          <a:p>
            <a:pPr marL="0" indent="0" eaLnBrk="1" hangingPunct="1">
              <a:lnSpc>
                <a:spcPct val="80000"/>
              </a:lnSpc>
              <a:buNone/>
            </a:pPr>
            <a:r>
              <a:rPr lang="ru-RU" b="1" dirty="0" smtClean="0"/>
              <a:t>В</a:t>
            </a:r>
            <a:r>
              <a:rPr lang="ru-RU" dirty="0"/>
              <a:t>) </a:t>
            </a:r>
            <a:r>
              <a:rPr lang="ru-RU" b="1" dirty="0" smtClean="0"/>
              <a:t>Не изменится</a:t>
            </a:r>
            <a:endParaRPr lang="ru-RU" sz="4000" dirty="0" smtClean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67944" y="2204864"/>
            <a:ext cx="4728046" cy="299685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5. В сосудах, изображённых на рисунке, </a:t>
            </a:r>
          </a:p>
          <a:p>
            <a:pPr eaLnBrk="1" hangingPunct="1">
              <a:buFontTx/>
              <a:buNone/>
            </a:pPr>
            <a:r>
              <a:rPr lang="ru-RU" dirty="0" smtClean="0"/>
              <a:t>находятся жидкости. В первом сосуде</a:t>
            </a:r>
          </a:p>
          <a:p>
            <a:pPr eaLnBrk="1" hangingPunct="1">
              <a:buFontTx/>
              <a:buNone/>
            </a:pPr>
            <a:r>
              <a:rPr lang="ru-RU" dirty="0" smtClean="0"/>
              <a:t>вода, во втором керосин. Одинаково ли </a:t>
            </a:r>
          </a:p>
          <a:p>
            <a:pPr eaLnBrk="1" hangingPunct="1">
              <a:buFontTx/>
              <a:buNone/>
            </a:pPr>
            <a:r>
              <a:rPr lang="ru-RU" dirty="0" smtClean="0"/>
              <a:t>давление на дно? 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66FF"/>
                </a:solidFill>
              </a:rPr>
              <a:t>А) в 1 больше 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66FF"/>
                </a:solidFill>
              </a:rPr>
              <a:t>Б) во 2 больше  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66FF"/>
                </a:solidFill>
              </a:rPr>
              <a:t>В) одинаково</a:t>
            </a:r>
          </a:p>
        </p:txBody>
      </p:sp>
      <p:pic>
        <p:nvPicPr>
          <p:cNvPr id="7172" name="Picture 4" descr="Рис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0CFFE8"/>
              </a:clrFrom>
              <a:clrTo>
                <a:srgbClr val="0CFFE8">
                  <a:alpha val="0"/>
                </a:srgbClr>
              </a:clrTo>
            </a:clrChange>
            <a:lum brigh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3429000"/>
            <a:ext cx="2667000" cy="299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5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 6. В каком сосуде давление воды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 на дно больше?</a:t>
            </a:r>
          </a:p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66FF"/>
                </a:solidFill>
              </a:rPr>
              <a:t>А) в первом 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66FF"/>
                </a:solidFill>
              </a:rPr>
              <a:t>Б) во втором 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66FF"/>
                </a:solidFill>
              </a:rPr>
              <a:t>В) одинаково</a:t>
            </a:r>
          </a:p>
        </p:txBody>
      </p:sp>
      <p:pic>
        <p:nvPicPr>
          <p:cNvPr id="8196" name="Picture 4" descr="Рис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781300"/>
            <a:ext cx="2992437" cy="32400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ru-RU" b="1" dirty="0" smtClean="0"/>
              <a:t>   </a:t>
            </a:r>
            <a:r>
              <a:rPr lang="ru-RU" dirty="0" smtClean="0"/>
              <a:t>Пластинки расположены в сосуде с водой.</a:t>
            </a:r>
            <a:r>
              <a:rPr lang="ru-RU" b="1" dirty="0" smtClean="0"/>
              <a:t> </a:t>
            </a:r>
            <a:r>
              <a:rPr lang="ru-RU" dirty="0" smtClean="0"/>
              <a:t>На какую пластинку давление жидкости больше? </a:t>
            </a:r>
          </a:p>
          <a:p>
            <a:pPr eaLnBrk="1" hangingPunct="1">
              <a:buFontTx/>
              <a:buNone/>
            </a:pPr>
            <a:endParaRPr lang="ru-RU" dirty="0" smtClean="0"/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66FF"/>
                </a:solidFill>
              </a:rPr>
              <a:t>А) на 1 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66FF"/>
                </a:solidFill>
              </a:rPr>
              <a:t>Б) на 2  </a:t>
            </a:r>
          </a:p>
          <a:p>
            <a:pPr eaLnBrk="1" hangingPunct="1">
              <a:buFontTx/>
              <a:buNone/>
            </a:pPr>
            <a:r>
              <a:rPr lang="ru-RU" b="1" dirty="0" smtClean="0">
                <a:solidFill>
                  <a:srgbClr val="0066FF"/>
                </a:solidFill>
              </a:rPr>
              <a:t>В) на 3</a:t>
            </a:r>
          </a:p>
          <a:p>
            <a:pPr eaLnBrk="1" hangingPunct="1">
              <a:buFontTx/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9220" name="Picture 4" descr="Рис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3543300"/>
            <a:ext cx="4824412" cy="2657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mph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7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8" dur="500" fill="hold"/>
                                        <p:tgtEl>
                                          <p:spTgt spid="368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1174</TotalTime>
  <Words>657</Words>
  <Application>Microsoft Office PowerPoint</Application>
  <PresentationFormat>Экран (4:3)</PresentationFormat>
  <Paragraphs>125</Paragraphs>
  <Slides>34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34</vt:i4>
      </vt:variant>
    </vt:vector>
  </HeadingPairs>
  <TitlesOfParts>
    <vt:vector size="42" baseType="lpstr">
      <vt:lpstr>Arial</vt:lpstr>
      <vt:lpstr>Book Antiqua</vt:lpstr>
      <vt:lpstr>Century Gothic</vt:lpstr>
      <vt:lpstr>Impact</vt:lpstr>
      <vt:lpstr>Symbol</vt:lpstr>
      <vt:lpstr>Times New Roman</vt:lpstr>
      <vt:lpstr>Wingdings 3</vt:lpstr>
      <vt:lpstr>Легкий дым</vt:lpstr>
      <vt:lpstr>Презентация PowerPoint</vt:lpstr>
      <vt:lpstr> Сообщающиеся сосуды и их применение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Определение: сообщающиеся сосуды- это </vt:lpstr>
      <vt:lpstr>ОПЫТ № 1  </vt:lpstr>
      <vt:lpstr>ОПЫТ №2 Сообщающиеся сосуды  </vt:lpstr>
      <vt:lpstr>Вывод:</vt:lpstr>
      <vt:lpstr>ОПЫТ № 3 Вывод:</vt:lpstr>
      <vt:lpstr>Презентация PowerPoint</vt:lpstr>
      <vt:lpstr>Сообщающиеся сосуды</vt:lpstr>
      <vt:lpstr>Физическая пауза</vt:lpstr>
      <vt:lpstr>Демонстрация моделей практической направленности</vt:lpstr>
      <vt:lpstr>Презентация PowerPoint</vt:lpstr>
      <vt:lpstr>Действие шлюза – гидротехнического устройства, с помощью которого суда проводят из водного бассейна с одним уровнем воды в другой - с иным уровнем. </vt:lpstr>
      <vt:lpstr>Презентация PowerPoint</vt:lpstr>
      <vt:lpstr>Фонтаны</vt:lpstr>
      <vt:lpstr>Фонтаны</vt:lpstr>
      <vt:lpstr>Презентация PowerPoint</vt:lpstr>
      <vt:lpstr>Презентация PowerPoint</vt:lpstr>
      <vt:lpstr>Презентация PowerPoint</vt:lpstr>
      <vt:lpstr>Работа и устройство водопровода</vt:lpstr>
      <vt:lpstr>Закрепление материала:</vt:lpstr>
      <vt:lpstr>Закрепление материала:</vt:lpstr>
      <vt:lpstr>Домашнее задание:</vt:lpstr>
      <vt:lpstr>Презентация PowerPoint</vt:lpstr>
      <vt:lpstr>Источники</vt:lpstr>
    </vt:vector>
  </TitlesOfParts>
  <Company>my company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Сообщающиеся сосуды</dc:title>
  <dc:creator>Customer</dc:creator>
  <cp:lastModifiedBy>Vladimir</cp:lastModifiedBy>
  <cp:revision>126</cp:revision>
  <dcterms:created xsi:type="dcterms:W3CDTF">2010-02-05T05:41:44Z</dcterms:created>
  <dcterms:modified xsi:type="dcterms:W3CDTF">2019-12-21T08:30:39Z</dcterms:modified>
</cp:coreProperties>
</file>