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67EAB1-00EE-4046-AC73-8BFAB2D2B2B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CB90D2C-CBCE-42C5-BF47-57C73A53364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67EAB1-00EE-4046-AC73-8BFAB2D2B2B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CB90D2C-CBCE-42C5-BF47-57C73A53364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67EAB1-00EE-4046-AC73-8BFAB2D2B2B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CB90D2C-CBCE-42C5-BF47-57C73A53364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67EAB1-00EE-4046-AC73-8BFAB2D2B2B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CB90D2C-CBCE-42C5-BF47-57C73A53364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67EAB1-00EE-4046-AC73-8BFAB2D2B2B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CB90D2C-CBCE-42C5-BF47-57C73A53364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67EAB1-00EE-4046-AC73-8BFAB2D2B2B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CB90D2C-CBCE-42C5-BF47-57C73A53364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67EAB1-00EE-4046-AC73-8BFAB2D2B2B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CB90D2C-CBCE-42C5-BF47-57C73A53364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67EAB1-00EE-4046-AC73-8BFAB2D2B2B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CB90D2C-CBCE-42C5-BF47-57C73A53364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67EAB1-00EE-4046-AC73-8BFAB2D2B2B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CB90D2C-CBCE-42C5-BF47-57C73A53364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67EAB1-00EE-4046-AC73-8BFAB2D2B2B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CB90D2C-CBCE-42C5-BF47-57C73A53364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67EAB1-00EE-4046-AC73-8BFAB2D2B2B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CB90D2C-CBCE-42C5-BF47-57C73A53364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ru-RU" altLang="ru-RU" dirty="0"/>
              <a:t>Образец заголовка</a:t>
            </a:r>
            <a:endParaRPr lang="ru-RU" alt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ru-RU" altLang="ru-RU" dirty="0"/>
              <a:t>Образец текста</a:t>
            </a:r>
            <a:endParaRPr lang="ru-RU" altLang="ru-RU" dirty="0"/>
          </a:p>
          <a:p>
            <a:pPr lvl="1"/>
            <a:r>
              <a:rPr lang="ru-RU" altLang="ru-RU" dirty="0"/>
              <a:t>Второй уровень</a:t>
            </a:r>
            <a:endParaRPr lang="ru-RU" altLang="ru-RU" dirty="0"/>
          </a:p>
          <a:p>
            <a:pPr lvl="2"/>
            <a:r>
              <a:rPr lang="ru-RU" altLang="ru-RU" dirty="0"/>
              <a:t>Третий уровень</a:t>
            </a:r>
            <a:endParaRPr lang="ru-RU" altLang="ru-RU" dirty="0"/>
          </a:p>
          <a:p>
            <a:pPr lvl="3"/>
            <a:r>
              <a:rPr lang="ru-RU" altLang="ru-RU" dirty="0"/>
              <a:t>Четвертый уровень</a:t>
            </a:r>
            <a:endParaRPr lang="ru-RU" altLang="ru-RU" dirty="0"/>
          </a:p>
          <a:p>
            <a:pPr lvl="4"/>
            <a:r>
              <a:rPr lang="ru-RU" altLang="ru-RU" dirty="0"/>
              <a:t>Пятый уровень</a:t>
            </a:r>
            <a:endParaRPr lang="ru-RU" alt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67EAB1-00EE-4046-AC73-8BFAB2D2B2B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CB90D2C-CBCE-42C5-BF47-57C73A53364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Рисунок 1" descr="2679349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571625" y="2143125"/>
            <a:ext cx="6215063" cy="2000250"/>
          </a:xfrm>
          <a:prstGeom prst="rect">
            <a:avLst/>
          </a:prstGeom>
          <a:noFill/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4800" b="1" i="1" dirty="0">
                <a:solidFill>
                  <a:srgbClr val="FF0000"/>
                </a:solidFill>
                <a:latin typeface="Georgia" panose="02040502050405020303" pitchFamily="18" charset="0"/>
              </a:rPr>
              <a:t>Виды народного творчества </a:t>
            </a:r>
            <a:endParaRPr sz="48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785813"/>
            <a:ext cx="4572000" cy="428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75" y="4572000"/>
            <a:ext cx="3929063" cy="1214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Рисунок 1" descr="2679349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428750" y="714375"/>
            <a:ext cx="6715125" cy="1000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200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Скороговорки. Считалки. Игры.</a:t>
            </a:r>
            <a:endParaRPr sz="20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000" dirty="0">
                <a:latin typeface="Georgia" panose="02040502050405020303" pitchFamily="18" charset="0"/>
              </a:rPr>
              <a:t>В прошлом использовались для отдыха человека от тяжёлой работы.</a:t>
            </a:r>
            <a:endParaRPr sz="2000" dirty="0">
              <a:latin typeface="Georgia" panose="02040502050405020303" pitchFamily="18" charset="0"/>
            </a:endParaRPr>
          </a:p>
        </p:txBody>
      </p:sp>
      <p:pic>
        <p:nvPicPr>
          <p:cNvPr id="11268" name="Рисунок 3" descr="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63" y="1643063"/>
            <a:ext cx="3000375" cy="4271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Рисунок 4" descr="Deti27_Ru-674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3" y="2000250"/>
            <a:ext cx="4143375" cy="3181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Рисунок 1" descr="2679349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928813" y="785813"/>
            <a:ext cx="5572125" cy="642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3200" b="1" i="1" dirty="0">
                <a:solidFill>
                  <a:srgbClr val="FF0000"/>
                </a:solidFill>
                <a:latin typeface="Georgia" panose="02040502050405020303" pitchFamily="18" charset="0"/>
              </a:rPr>
              <a:t>Игры </a:t>
            </a:r>
            <a:endParaRPr sz="32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12292" name="Рисунок 3" descr="i-Media-Po_rodnomu_Severo-Zapadu-Yurkina_E._Horovod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286000"/>
            <a:ext cx="4572000" cy="3143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71563" y="1071563"/>
            <a:ext cx="7429500" cy="1357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2800" dirty="0">
                <a:solidFill>
                  <a:srgbClr val="008000"/>
                </a:solidFill>
                <a:latin typeface="Georgia" panose="02040502050405020303" pitchFamily="18" charset="0"/>
              </a:rPr>
              <a:t>*Каравай ,каравай ,кого любишь ,выбирай !</a:t>
            </a:r>
            <a:endParaRPr sz="2800" dirty="0">
              <a:solidFill>
                <a:srgbClr val="008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Рисунок 1" descr="2679349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571625" y="1000125"/>
            <a:ext cx="6357938" cy="428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3200" dirty="0">
                <a:latin typeface="Georgia" panose="02040502050405020303" pitchFamily="18" charset="0"/>
              </a:rPr>
              <a:t>Источники:</a:t>
            </a:r>
            <a:endParaRPr sz="32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endParaRPr sz="24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400" dirty="0">
                <a:latin typeface="Georgia" panose="02040502050405020303" pitchFamily="18" charset="0"/>
              </a:rPr>
              <a:t>Русские народные сказки </a:t>
            </a:r>
            <a:endParaRPr sz="24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400" dirty="0">
                <a:latin typeface="Georgia" panose="02040502050405020303" pitchFamily="18" charset="0"/>
              </a:rPr>
              <a:t>Русские народные игры </a:t>
            </a:r>
            <a:endParaRPr sz="24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400" dirty="0">
                <a:latin typeface="Georgia" panose="02040502050405020303" pitchFamily="18" charset="0"/>
              </a:rPr>
              <a:t>Пословицы и поговорки для детей </a:t>
            </a:r>
            <a:endParaRPr sz="24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400" dirty="0">
                <a:latin typeface="Georgia" panose="02040502050405020303" pitchFamily="18" charset="0"/>
              </a:rPr>
              <a:t>Считалочки </a:t>
            </a:r>
            <a:endParaRPr sz="24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400" dirty="0">
                <a:latin typeface="Georgia" panose="02040502050405020303" pitchFamily="18" charset="0"/>
              </a:rPr>
              <a:t>Загадки ,частушки , заклички </a:t>
            </a:r>
            <a:endParaRPr sz="24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400" dirty="0">
                <a:latin typeface="Georgia" panose="02040502050405020303" pitchFamily="18" charset="0"/>
              </a:rPr>
              <a:t>Колыбельные песенки </a:t>
            </a:r>
            <a:endParaRPr sz="24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400" dirty="0">
                <a:latin typeface="Georgia" panose="02040502050405020303" pitchFamily="18" charset="0"/>
              </a:rPr>
              <a:t>Интернет ресурсы .</a:t>
            </a:r>
            <a:endParaRPr sz="24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400" dirty="0">
                <a:latin typeface="Georgia" panose="02040502050405020303" pitchFamily="18" charset="0"/>
              </a:rPr>
              <a:t> </a:t>
            </a:r>
            <a:endParaRPr sz="24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endParaRPr dirty="0"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Рисунок 1" descr="2679349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Рисунок 2" descr="0014-014-Spasibo-za-vniman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5" y="1357313"/>
            <a:ext cx="4905375" cy="3679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Рисунок 1" descr="2679349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357313" y="857250"/>
            <a:ext cx="6643688" cy="4214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3200" dirty="0">
                <a:solidFill>
                  <a:srgbClr val="002060"/>
                </a:solidFill>
                <a:latin typeface="Georgia" panose="02040502050405020303" pitchFamily="18" charset="0"/>
              </a:rPr>
              <a:t>Народное творчество появилось очень давно, когда у людей возникло желание делиться друг с другом своими мыслями, чувствами и мечтами.</a:t>
            </a:r>
            <a:endParaRPr sz="32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Рисунок 5" descr="2679349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71750" y="1071563"/>
            <a:ext cx="4500563" cy="2571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endParaRPr sz="3200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endParaRPr sz="2800" b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endParaRPr sz="2800" b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800" b="1" dirty="0">
                <a:solidFill>
                  <a:srgbClr val="008000"/>
                </a:solidFill>
                <a:latin typeface="Georgia" panose="02040502050405020303" pitchFamily="18" charset="0"/>
              </a:rPr>
              <a:t>Колыбельные песни </a:t>
            </a:r>
            <a:endParaRPr sz="2800" b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800" b="1" dirty="0">
                <a:solidFill>
                  <a:srgbClr val="008000"/>
                </a:solidFill>
                <a:latin typeface="Georgia" panose="02040502050405020303" pitchFamily="18" charset="0"/>
              </a:rPr>
              <a:t>Сказки </a:t>
            </a:r>
            <a:endParaRPr sz="2800" b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800" b="1" dirty="0">
                <a:solidFill>
                  <a:srgbClr val="008000"/>
                </a:solidFill>
                <a:latin typeface="Georgia" panose="02040502050405020303" pitchFamily="18" charset="0"/>
              </a:rPr>
              <a:t>Загадки </a:t>
            </a:r>
            <a:endParaRPr sz="2800" b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800" b="1" dirty="0">
                <a:solidFill>
                  <a:srgbClr val="008000"/>
                </a:solidFill>
                <a:latin typeface="Georgia" panose="02040502050405020303" pitchFamily="18" charset="0"/>
              </a:rPr>
              <a:t>Пословицы </a:t>
            </a:r>
            <a:endParaRPr sz="2800" b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800" b="1" dirty="0">
                <a:solidFill>
                  <a:srgbClr val="008000"/>
                </a:solidFill>
                <a:latin typeface="Georgia" panose="02040502050405020303" pitchFamily="18" charset="0"/>
              </a:rPr>
              <a:t>Поговорки </a:t>
            </a:r>
            <a:endParaRPr sz="2800" b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endParaRPr sz="2400" b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400" b="1" dirty="0">
                <a:solidFill>
                  <a:srgbClr val="008000"/>
                </a:solidFill>
                <a:latin typeface="Georgia" panose="02040502050405020303" pitchFamily="18" charset="0"/>
              </a:rPr>
              <a:t>  </a:t>
            </a:r>
            <a:endParaRPr sz="2400" b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400" dirty="0">
                <a:solidFill>
                  <a:srgbClr val="008000"/>
                </a:solidFill>
                <a:latin typeface="Georgia" panose="02040502050405020303" pitchFamily="18" charset="0"/>
              </a:rPr>
              <a:t> </a:t>
            </a:r>
            <a:endParaRPr sz="2400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endParaRPr sz="2400" dirty="0">
              <a:solidFill>
                <a:srgbClr val="00B05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endParaRPr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8875" y="2857500"/>
            <a:ext cx="4214813" cy="2500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endParaRPr sz="2800" dirty="0">
              <a:solidFill>
                <a:srgbClr val="00B05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800" b="1" dirty="0">
                <a:solidFill>
                  <a:srgbClr val="008000"/>
                </a:solidFill>
                <a:latin typeface="Georgia" panose="02040502050405020303" pitchFamily="18" charset="0"/>
              </a:rPr>
              <a:t>       Заклички</a:t>
            </a:r>
            <a:endParaRPr sz="2800" b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800" b="1" dirty="0">
                <a:solidFill>
                  <a:srgbClr val="008000"/>
                </a:solidFill>
                <a:latin typeface="Georgia" panose="02040502050405020303" pitchFamily="18" charset="0"/>
              </a:rPr>
              <a:t>       Скороговорки  </a:t>
            </a:r>
            <a:endParaRPr sz="2800" b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800" b="1" dirty="0">
                <a:solidFill>
                  <a:srgbClr val="008000"/>
                </a:solidFill>
                <a:latin typeface="Georgia" panose="02040502050405020303" pitchFamily="18" charset="0"/>
              </a:rPr>
              <a:t>      Частушки </a:t>
            </a:r>
            <a:endParaRPr sz="2800" b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800" b="1" dirty="0">
                <a:solidFill>
                  <a:srgbClr val="008000"/>
                </a:solidFill>
                <a:latin typeface="Georgia" panose="02040502050405020303" pitchFamily="18" charset="0"/>
              </a:rPr>
              <a:t>      Считалки </a:t>
            </a:r>
            <a:endParaRPr sz="2800" b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800" b="1" dirty="0">
                <a:solidFill>
                  <a:srgbClr val="008000"/>
                </a:solidFill>
                <a:latin typeface="Georgia" panose="02040502050405020303" pitchFamily="18" charset="0"/>
              </a:rPr>
              <a:t>      Игры </a:t>
            </a:r>
            <a:endParaRPr sz="2800" b="1" dirty="0">
              <a:solidFill>
                <a:srgbClr val="008000"/>
              </a:solidFill>
              <a:latin typeface="Georgia" panose="02040502050405020303" pitchFamily="18" charset="0"/>
            </a:endParaRPr>
          </a:p>
        </p:txBody>
      </p:sp>
      <p:sp>
        <p:nvSpPr>
          <p:cNvPr id="4101" name="Прямоугольник 4"/>
          <p:cNvSpPr/>
          <p:nvPr/>
        </p:nvSpPr>
        <p:spPr>
          <a:xfrm>
            <a:off x="2286000" y="3357563"/>
            <a:ext cx="2500313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8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endParaRPr lang="ru-RU" altLang="ru-RU" sz="1800" b="1" dirty="0">
              <a:solidFill>
                <a:srgbClr val="008000"/>
              </a:solidFill>
              <a:latin typeface="Georgia" panose="02040502050405020303" pitchFamily="18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Рисунок 1" descr="2679349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214438" y="714375"/>
            <a:ext cx="3214688" cy="5357813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2400" b="1" i="1" dirty="0">
                <a:solidFill>
                  <a:srgbClr val="FF0000"/>
                </a:solidFill>
                <a:latin typeface="Georgia" panose="02040502050405020303" pitchFamily="18" charset="0"/>
              </a:rPr>
              <a:t>Колыбельные песни</a:t>
            </a:r>
            <a:endParaRPr sz="24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000" dirty="0">
                <a:latin typeface="Georgia" panose="02040502050405020303" pitchFamily="18" charset="0"/>
              </a:rPr>
              <a:t>С самого раннего возраста ребёнок знакомится с устным народным творчеством. Это колыбельные песни через которых  мать рассказывает ребёнку о том, что в родном доме его ждёт тепло и любовь,  как в этом мире жить и творить.</a:t>
            </a:r>
            <a:endParaRPr sz="20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000" i="1" dirty="0">
                <a:solidFill>
                  <a:srgbClr val="0070C0"/>
                </a:solidFill>
                <a:latin typeface="Georgia" panose="02040502050405020303" pitchFamily="18" charset="0"/>
              </a:rPr>
              <a:t>Спи, моя радость, усни</a:t>
            </a:r>
            <a:r>
              <a:rPr sz="2000" i="1" dirty="0">
                <a:latin typeface="Georgia" panose="02040502050405020303" pitchFamily="18" charset="0"/>
              </a:rPr>
              <a:t>.</a:t>
            </a:r>
            <a:endParaRPr sz="2000" i="1" dirty="0">
              <a:latin typeface="Georgia" panose="02040502050405020303" pitchFamily="18" charset="0"/>
            </a:endParaRPr>
          </a:p>
        </p:txBody>
      </p:sp>
      <p:pic>
        <p:nvPicPr>
          <p:cNvPr id="5124" name="Рисунок 3" descr="26316_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285875"/>
            <a:ext cx="3681412" cy="4000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Рисунок 1" descr="2679349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214438" y="857250"/>
            <a:ext cx="7215188" cy="1071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2400" i="1" dirty="0">
                <a:solidFill>
                  <a:srgbClr val="FF0000"/>
                </a:solidFill>
                <a:latin typeface="Georgia" panose="02040502050405020303" pitchFamily="18" charset="0"/>
              </a:rPr>
              <a:t>Народные сказки </a:t>
            </a:r>
            <a:endParaRPr sz="2400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dirty="0">
                <a:latin typeface="Georgia" panose="02040502050405020303" pitchFamily="18" charset="0"/>
              </a:rPr>
              <a:t>Это произведения устного народного творчества о вымышленных событиях и героях. Это сказки о людях, их поступках и отношении друг к другу. Также  есть и сказки о животных, которые сочинил наш народ.</a:t>
            </a:r>
            <a:endParaRPr dirty="0">
              <a:latin typeface="Georgia" panose="02040502050405020303" pitchFamily="18" charset="0"/>
            </a:endParaRPr>
          </a:p>
        </p:txBody>
      </p:sp>
      <p:pic>
        <p:nvPicPr>
          <p:cNvPr id="6148" name="Рисунок 4" descr="repka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313" y="2643188"/>
            <a:ext cx="1965325" cy="2714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Рисунок 5" descr="teremok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13" y="2643188"/>
            <a:ext cx="1965325" cy="2714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0" name="Рисунок 7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3813" y="2857500"/>
            <a:ext cx="1619250" cy="2428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Рисунок 1" descr="2679349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00125" y="785813"/>
            <a:ext cx="3357563" cy="4500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2400" b="1" i="1" dirty="0">
                <a:solidFill>
                  <a:srgbClr val="FF0000"/>
                </a:solidFill>
                <a:latin typeface="Georgia" panose="02040502050405020303" pitchFamily="18" charset="0"/>
              </a:rPr>
              <a:t>Загадки  </a:t>
            </a:r>
            <a:endParaRPr sz="24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000" dirty="0">
                <a:latin typeface="Georgia" panose="02040502050405020303" pitchFamily="18" charset="0"/>
              </a:rPr>
              <a:t>В  древности люди использовали загадки как один из приёмов   речи, чтобы скрыть свои мысли и намерения. С помощью загадок нередко испытывали мудрость,  образованность человека</a:t>
            </a:r>
            <a:endParaRPr sz="20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endParaRPr dirty="0">
              <a:solidFill>
                <a:srgbClr val="FFFFFF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sz="2400" b="1" i="1" dirty="0">
                <a:solidFill>
                  <a:srgbClr val="008000"/>
                </a:solidFill>
                <a:latin typeface="Georgia" panose="02040502050405020303" pitchFamily="18" charset="0"/>
              </a:rPr>
              <a:t>*Стоит Антошка на одной ножке.*</a:t>
            </a:r>
            <a:endParaRPr sz="2400" b="1" i="1" dirty="0">
              <a:solidFill>
                <a:srgbClr val="008000"/>
              </a:solidFill>
              <a:latin typeface="Georgia" panose="02040502050405020303" pitchFamily="18" charset="0"/>
            </a:endParaRPr>
          </a:p>
        </p:txBody>
      </p:sp>
      <p:pic>
        <p:nvPicPr>
          <p:cNvPr id="7172" name="Рисунок 3" descr="79274346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0" y="1071563"/>
            <a:ext cx="3232150" cy="4143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Рисунок 1" descr="2679349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286250" y="3786188"/>
            <a:ext cx="4286250" cy="2000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2400" b="1" i="1" dirty="0">
                <a:solidFill>
                  <a:srgbClr val="FF0000"/>
                </a:solidFill>
                <a:latin typeface="Georgia" panose="02040502050405020303" pitchFamily="18" charset="0"/>
              </a:rPr>
              <a:t>Пословицы и поговорки </a:t>
            </a:r>
            <a:endParaRPr sz="24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dirty="0">
                <a:latin typeface="Georgia" panose="02040502050405020303" pitchFamily="18" charset="0"/>
              </a:rPr>
              <a:t>В них всегда выражались преданность и любовь к Родине, умение дружить, трудиться, говорилось о том, что надо быть смелым, честным, скромным, добрым.</a:t>
            </a:r>
            <a:endParaRPr dirty="0">
              <a:latin typeface="Georgia" panose="02040502050405020303" pitchFamily="18" charset="0"/>
            </a:endParaRPr>
          </a:p>
        </p:txBody>
      </p:sp>
      <p:pic>
        <p:nvPicPr>
          <p:cNvPr id="8196" name="Рисунок 3" descr="030_10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3" y="857250"/>
            <a:ext cx="3286125" cy="2857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Рисунок 4" descr="Pogovork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" y="1285875"/>
            <a:ext cx="3357563" cy="45005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Рисунок 1" descr="2679349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214438" y="785813"/>
            <a:ext cx="3429000" cy="4714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2400" b="1" i="1" dirty="0">
                <a:solidFill>
                  <a:srgbClr val="FF0000"/>
                </a:solidFill>
                <a:latin typeface="Georgia" panose="02040502050405020303" pitchFamily="18" charset="0"/>
              </a:rPr>
              <a:t>Заклички  </a:t>
            </a:r>
            <a:endParaRPr sz="24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000" dirty="0">
                <a:latin typeface="Georgia" panose="02040502050405020303" pitchFamily="18" charset="0"/>
              </a:rPr>
              <a:t>Народ обращался к природе с просьбами, надеждами, задавал ей вопросы.</a:t>
            </a:r>
            <a:endParaRPr sz="20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000" dirty="0">
                <a:latin typeface="Georgia" panose="02040502050405020303" pitchFamily="18" charset="0"/>
              </a:rPr>
              <a:t>Разговоры с природой были ласковыми и приветливыми.</a:t>
            </a:r>
            <a:endParaRPr sz="20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endParaRPr sz="2000" dirty="0"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000" b="1" i="1" dirty="0">
                <a:solidFill>
                  <a:srgbClr val="0070C0"/>
                </a:solidFill>
                <a:latin typeface="Georgia" panose="02040502050405020303" pitchFamily="18" charset="0"/>
              </a:rPr>
              <a:t>Радуга – дуга, не давай дождя! </a:t>
            </a:r>
            <a:endParaRPr sz="2000" b="1" i="1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lvl="0" algn="ctr" eaLnBrk="1" hangingPunct="1">
              <a:buNone/>
            </a:pPr>
            <a:r>
              <a:rPr sz="2000" b="1" i="1" dirty="0">
                <a:solidFill>
                  <a:srgbClr val="0070C0"/>
                </a:solidFill>
                <a:latin typeface="Georgia" panose="02040502050405020303" pitchFamily="18" charset="0"/>
              </a:rPr>
              <a:t>Давай солнышко – колоколнышко! </a:t>
            </a:r>
            <a:endParaRPr sz="2000" b="1" i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pic>
        <p:nvPicPr>
          <p:cNvPr id="9220" name="Рисунок 3" descr="1363757338_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0" y="1143000"/>
            <a:ext cx="3000375" cy="3952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Рисунок 1" descr="2679349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072063" y="928688"/>
            <a:ext cx="3500438" cy="464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2800" b="1" i="1" dirty="0">
                <a:solidFill>
                  <a:srgbClr val="FF0000"/>
                </a:solidFill>
                <a:latin typeface="Georgia" panose="02040502050405020303" pitchFamily="18" charset="0"/>
              </a:rPr>
              <a:t>Частушки</a:t>
            </a:r>
            <a:r>
              <a:rPr sz="2000" dirty="0">
                <a:solidFill>
                  <a:srgbClr val="FFFFFF"/>
                </a:solidFill>
                <a:latin typeface="Georgia" panose="02040502050405020303" pitchFamily="18" charset="0"/>
              </a:rPr>
              <a:t> </a:t>
            </a:r>
            <a:r>
              <a:rPr sz="2000" dirty="0">
                <a:latin typeface="Georgia" panose="02040502050405020303" pitchFamily="18" charset="0"/>
              </a:rPr>
              <a:t>- это маленькие песенки из четырёх слов, из которых мы узнаём о различных событиях в жизни русского народа, о труде , любви о радостях и горестях, о достоинствах и недостатках, о природе.</a:t>
            </a:r>
            <a:endParaRPr sz="2000" dirty="0">
              <a:latin typeface="Georgia" panose="02040502050405020303" pitchFamily="18" charset="0"/>
            </a:endParaRPr>
          </a:p>
        </p:txBody>
      </p:sp>
      <p:pic>
        <p:nvPicPr>
          <p:cNvPr id="10244" name="Рисунок 3" descr="79867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1571625"/>
            <a:ext cx="4314825" cy="4000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1850</Words>
  <Application>WPS Presentation</Application>
  <PresentationFormat>Экран (4:3)</PresentationFormat>
  <Paragraphs>72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SimSun</vt:lpstr>
      <vt:lpstr>Wingdings</vt:lpstr>
      <vt:lpstr>Calibri</vt:lpstr>
      <vt:lpstr>Georgia</vt:lpstr>
      <vt:lpstr>Microsoft YaHei</vt:lpstr>
      <vt:lpstr/>
      <vt:lpstr>Arial Unicode MS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 сад</dc:creator>
  <cp:lastModifiedBy>irina</cp:lastModifiedBy>
  <cp:revision>15</cp:revision>
  <dcterms:created xsi:type="dcterms:W3CDTF">2015-09-22T15:54:30Z</dcterms:created>
  <dcterms:modified xsi:type="dcterms:W3CDTF">2019-12-21T17:52:38Z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1049-11.2.0.9075</vt:lpwstr>
  </property>
</Properties>
</file>