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0" r:id="rId2"/>
    <p:sldId id="267" r:id="rId3"/>
    <p:sldId id="272" r:id="rId4"/>
    <p:sldId id="276" r:id="rId5"/>
    <p:sldId id="273" r:id="rId6"/>
    <p:sldId id="275" r:id="rId7"/>
    <p:sldId id="277" r:id="rId8"/>
    <p:sldId id="278" r:id="rId9"/>
    <p:sldId id="279" r:id="rId10"/>
    <p:sldId id="274" r:id="rId11"/>
    <p:sldId id="280" r:id="rId12"/>
    <p:sldId id="25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33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77D468-3053-4765-A903-68A259312907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4957EB-1D4A-412F-87C3-21CAB66D4B5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02902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21.12.2019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11560" y="620688"/>
            <a:ext cx="8064896" cy="28803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normalizeH="0" baseline="0" noProof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2384884"/>
            <a:ext cx="7632848" cy="3420380"/>
          </a:xfrm>
          <a:prstGeom prst="roundRect">
            <a:avLst>
              <a:gd name="adj" fmla="val 0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ПРОЕКТИРОВАНИЕ СИСТЕМЫ НЕПРЕРЫВНОГО ПРОФЕССИОННАЛЬНОГО РАЗВИТИЯ ПЕДАГОГА И ПЕДАГОГИЧЕСКОГО КОЛЛЕКТИВА</a:t>
            </a:r>
            <a:b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УСЛОВИЯХ РЕАЛИЗАЦИИ ФГОС</a:t>
            </a:r>
            <a:endParaRPr lang="ru-RU" sz="2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620688"/>
            <a:ext cx="7992888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00B050"/>
                </a:solidFill>
              </a:rPr>
              <a:t>ГБОУ ДПО РО РИПК и ППРО</a:t>
            </a:r>
          </a:p>
          <a:p>
            <a:pPr algn="just"/>
            <a:r>
              <a:rPr lang="ru-RU" sz="2400" dirty="0">
                <a:solidFill>
                  <a:srgbClr val="00B050"/>
                </a:solidFill>
              </a:rPr>
              <a:t>Современные образовательные стратегии и культура управления инновационными процессами в образовании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91580" y="494116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</a:p>
          <a:p>
            <a:pPr algn="ctr"/>
            <a:endParaRPr lang="ru-RU" b="1" dirty="0"/>
          </a:p>
          <a:p>
            <a:pPr algn="ctr"/>
            <a:r>
              <a:rPr lang="ru-RU" b="1" dirty="0" smtClean="0">
                <a:solidFill>
                  <a:srgbClr val="339933"/>
                </a:solidFill>
              </a:rPr>
              <a:t>Ростов- на –Дону</a:t>
            </a:r>
          </a:p>
          <a:p>
            <a:pPr algn="ctr"/>
            <a:r>
              <a:rPr lang="ru-RU" b="1" dirty="0" smtClean="0">
                <a:solidFill>
                  <a:srgbClr val="339933"/>
                </a:solidFill>
              </a:rPr>
              <a:t>2014</a:t>
            </a:r>
            <a:endParaRPr lang="ru-RU" b="1" dirty="0">
              <a:solidFill>
                <a:srgbClr val="3399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548680"/>
            <a:ext cx="8352928" cy="5008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07000"/>
              </a:lnSpc>
              <a:spcAft>
                <a:spcPts val="375"/>
              </a:spcAft>
            </a:pPr>
            <a:r>
              <a:rPr lang="ru-RU" sz="2000" b="1" dirty="0">
                <a:solidFill>
                  <a:srgbClr val="C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 представления результатов педагогической деятельности учителя</a:t>
            </a:r>
            <a:endParaRPr lang="ru-RU" sz="2000" dirty="0">
              <a:solidFill>
                <a:srgbClr val="C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Серия учебных занятий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Методическая продукция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Портфолио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Собеседование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Творческий отчет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Представление результатов педагогической деятельности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Мастер-класс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Творческая мастерская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Педагогический проект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Отчет о результатах (ходе) экспериментальной, инновационной деятельности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375"/>
              </a:spcAft>
              <a:buSzPts val="1000"/>
              <a:buFont typeface="Wingdings" panose="05000000000000000000" pitchFamily="2" charset="2"/>
              <a:buChar char="Ø"/>
              <a:tabLst>
                <a:tab pos="457200" algn="l"/>
              </a:tabLst>
            </a:pPr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Профессиональные </a:t>
            </a:r>
            <a:r>
              <a:rPr lang="ru-RU" sz="2000" dirty="0" smtClean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конкурсы</a:t>
            </a:r>
            <a:endParaRPr lang="ru-RU" sz="20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251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352928" cy="52014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+mj-lt"/>
              </a:rPr>
              <a:t>Заключение</a:t>
            </a:r>
          </a:p>
          <a:p>
            <a:endParaRPr lang="ru-RU" sz="2000" dirty="0">
              <a:solidFill>
                <a:srgbClr val="C00000"/>
              </a:solidFill>
            </a:endParaRPr>
          </a:p>
          <a:p>
            <a:r>
              <a:rPr lang="ru-RU" dirty="0">
                <a:latin typeface="+mj-lt"/>
              </a:rPr>
              <a:t>Постоянно меняющаяся социальная среда оказывает влияние на все институты жизни, прежде всего на образование. Меняются целевые установки жизнедеятельности, соответственно происходят изменения в образовательных системах</a:t>
            </a:r>
            <a:r>
              <a:rPr lang="ru-RU" dirty="0" smtClean="0">
                <a:latin typeface="+mj-lt"/>
              </a:rPr>
              <a:t>.</a:t>
            </a:r>
          </a:p>
          <a:p>
            <a:endParaRPr lang="ru-RU" dirty="0">
              <a:latin typeface="+mj-lt"/>
            </a:endParaRPr>
          </a:p>
          <a:p>
            <a:r>
              <a:rPr lang="ru-RU" dirty="0">
                <a:latin typeface="+mj-lt"/>
              </a:rPr>
              <a:t> Именно поэтому работникам сферы образования, обеспечивающим потенциал нашего будущего, нужно глубоко </a:t>
            </a:r>
            <a:r>
              <a:rPr lang="ru-RU" dirty="0" err="1">
                <a:latin typeface="+mj-lt"/>
              </a:rPr>
              <a:t>самоосознать</a:t>
            </a:r>
            <a:r>
              <a:rPr lang="ru-RU" dirty="0">
                <a:latin typeface="+mj-lt"/>
              </a:rPr>
              <a:t> роль в этом процессе, формировать у себя, учеников, собственных детей личностные качества, адекватные изменяющимся условиям</a:t>
            </a:r>
            <a:r>
              <a:rPr lang="ru-RU" dirty="0" smtClean="0">
                <a:latin typeface="+mj-lt"/>
              </a:rPr>
              <a:t>.</a:t>
            </a:r>
          </a:p>
          <a:p>
            <a:endParaRPr lang="ru-RU" dirty="0">
              <a:latin typeface="+mj-lt"/>
            </a:endParaRPr>
          </a:p>
          <a:p>
            <a:r>
              <a:rPr lang="ru-RU" dirty="0" smtClean="0">
                <a:latin typeface="+mj-lt"/>
              </a:rPr>
              <a:t>Современная </a:t>
            </a:r>
            <a:r>
              <a:rPr lang="ru-RU" dirty="0">
                <a:latin typeface="+mj-lt"/>
              </a:rPr>
              <a:t>действительность вызывает необходимость замены формулы «образование на всю жизнь» формулой «образование через всю жизнь», требует создания качественно новой образовательной среды на всех уровнях с соответствующей системой организации непрерывного образования педагогов.</a:t>
            </a:r>
          </a:p>
          <a:p>
            <a:r>
              <a:rPr lang="ru-RU" dirty="0">
                <a:latin typeface="+mj-lt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xmlns="" val="2793719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1772816"/>
            <a:ext cx="582877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C00000"/>
                </a:solidFill>
              </a:rPr>
              <a:t>Спасибо за внимание!</a:t>
            </a:r>
            <a:endParaRPr lang="ru-RU" sz="4400" b="1" dirty="0">
              <a:solidFill>
                <a:srgbClr val="C0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67744" y="3717032"/>
            <a:ext cx="4267796" cy="24577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620688"/>
            <a:ext cx="792088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РАБОЧАЯ ГРУППА</a:t>
            </a:r>
          </a:p>
          <a:p>
            <a:endParaRPr lang="ru-RU" sz="2000" b="1" dirty="0"/>
          </a:p>
          <a:p>
            <a:endParaRPr lang="ru-RU" sz="2000" b="1" dirty="0" smtClean="0"/>
          </a:p>
          <a:p>
            <a:endParaRPr lang="ru-RU" sz="2000" b="1" dirty="0"/>
          </a:p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42910" y="1357298"/>
            <a:ext cx="2663952" cy="19994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5536" y="4293096"/>
            <a:ext cx="81769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b="1" dirty="0" smtClean="0"/>
              <a:t>БАЛУЕВА СВЕТЛАНА ВЯЧЕСЛАВОВНА</a:t>
            </a:r>
          </a:p>
          <a:p>
            <a:pPr algn="r"/>
            <a:r>
              <a:rPr lang="ru-RU" b="1" dirty="0"/>
              <a:t>у</a:t>
            </a:r>
            <a:r>
              <a:rPr lang="ru-RU" b="1" dirty="0" smtClean="0"/>
              <a:t>читель начальных классов</a:t>
            </a:r>
          </a:p>
          <a:p>
            <a:pPr algn="r"/>
            <a:r>
              <a:rPr lang="ru-RU" b="1" dirty="0" smtClean="0"/>
              <a:t>МБОУ  «Лицей </a:t>
            </a:r>
            <a:r>
              <a:rPr lang="ru-RU" b="1" dirty="0" smtClean="0"/>
              <a:t>«</a:t>
            </a:r>
            <a:r>
              <a:rPr lang="ru-RU" b="1" dirty="0" err="1" smtClean="0"/>
              <a:t>Политэк</a:t>
            </a:r>
            <a:r>
              <a:rPr lang="ru-RU" b="1" dirty="0" smtClean="0"/>
              <a:t>»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xmlns="" val="368806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548680"/>
            <a:ext cx="828092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b="1" dirty="0">
                <a:solidFill>
                  <a:srgbClr val="800000"/>
                </a:solidFill>
                <a:latin typeface="arial" panose="020B0604020202020204" pitchFamily="34" charset="0"/>
              </a:rPr>
              <a:t>Современному педагогу необходимо находиться в системе непрерывного образования в течение практически всей жизни  и развивать или изменять профиль образования.</a:t>
            </a:r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 </a:t>
            </a:r>
            <a:endParaRPr lang="en-US" b="1" dirty="0" smtClean="0">
              <a:solidFill>
                <a:srgbClr val="4A4B4D"/>
              </a:solidFill>
              <a:latin typeface="arial" panose="020B0604020202020204" pitchFamily="34" charset="0"/>
            </a:endParaRPr>
          </a:p>
          <a:p>
            <a:pPr algn="just"/>
            <a:endParaRPr lang="en-US" b="1" dirty="0">
              <a:solidFill>
                <a:srgbClr val="4A4B4D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</a:rPr>
              <a:t>Новизна</a:t>
            </a:r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  </a:t>
            </a:r>
            <a:r>
              <a:rPr lang="ru-RU" dirty="0">
                <a:latin typeface="arial" panose="020B0604020202020204" pitchFamily="34" charset="0"/>
              </a:rPr>
              <a:t>заключается в разработке  комплексно-целевой программы непрерывного образования и педагогического роста учителей.</a:t>
            </a:r>
          </a:p>
          <a:p>
            <a:pPr algn="just"/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 </a:t>
            </a:r>
            <a:endParaRPr lang="ru-RU" b="1" dirty="0" smtClean="0">
              <a:solidFill>
                <a:srgbClr val="4A4B4D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</a:rPr>
              <a:t>Цель:</a:t>
            </a:r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</a:rPr>
              <a:t>создание в школе высокого уровня познавательной среды, широких и разнообразных оснований для самосовершенствования, повышения своего профессионального статуса каждому педагогу.</a:t>
            </a:r>
          </a:p>
          <a:p>
            <a:pPr algn="just"/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ru-RU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Задачи:</a:t>
            </a:r>
            <a:r>
              <a:rPr lang="en-US" b="1" dirty="0" smtClean="0">
                <a:solidFill>
                  <a:srgbClr val="4A4B4D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latin typeface="arial" panose="020B0604020202020204" pitchFamily="34" charset="0"/>
              </a:rPr>
              <a:t>создание </a:t>
            </a:r>
            <a:r>
              <a:rPr lang="ru-RU" dirty="0">
                <a:latin typeface="arial" panose="020B0604020202020204" pitchFamily="34" charset="0"/>
              </a:rPr>
              <a:t>системы профессионально- личностного самообразования педагогов в овладении  ими продуктивными, образовательными и информационными технологиями.</a:t>
            </a:r>
          </a:p>
          <a:p>
            <a:pPr algn="just"/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 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  <a:latin typeface="arial" panose="020B0604020202020204" pitchFamily="34" charset="0"/>
              </a:rPr>
              <a:t>Ожидаемые результаты: </a:t>
            </a:r>
            <a:r>
              <a:rPr lang="ru-RU" dirty="0">
                <a:latin typeface="arial" panose="020B0604020202020204" pitchFamily="34" charset="0"/>
              </a:rPr>
              <a:t>если разработать  и внедрить комплексно-   целевую программу и создать условия  для организации непрерывного образования педагогов, то это должно способствовать высокому уровню  готовности педагогов к   инновационной деятельности и профессиональной компетенции, продуктивной работе с талантливыми учениками.</a:t>
            </a:r>
          </a:p>
          <a:p>
            <a:pPr algn="just"/>
            <a:endParaRPr lang="ru-RU" b="1" dirty="0">
              <a:latin typeface="Arial" panose="020B0604020202020204" pitchFamily="34" charset="0"/>
            </a:endParaRPr>
          </a:p>
          <a:p>
            <a:pPr algn="just"/>
            <a:endParaRPr lang="ru-RU" b="1" dirty="0">
              <a:solidFill>
                <a:srgbClr val="4A4B4D"/>
              </a:solidFill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143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0"/>
            <a:ext cx="842493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C00000"/>
                </a:solidFill>
                <a:latin typeface="Arial" panose="020B0604020202020204" pitchFamily="34" charset="0"/>
              </a:rPr>
              <a:t>Условия реализации</a:t>
            </a:r>
            <a:r>
              <a:rPr lang="ru-RU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:</a:t>
            </a:r>
            <a:endParaRPr lang="en-US" b="1" i="1" dirty="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endParaRPr lang="en-US" dirty="0" smtClean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Нормативно-регламентирующие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с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оздают</a:t>
            </a:r>
            <a:r>
              <a:rPr lang="en-US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правовые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основы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для осуществления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 инновационной 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деятельности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pPr algn="just"/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 Перспективно-целевые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обеспечивают </a:t>
            </a:r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направленность инновационной деятельности учителя в соответствии с объективно возникающими противоречиями и потребностями лицея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b="1" i="1" dirty="0" err="1" smtClean="0">
                <a:solidFill>
                  <a:srgbClr val="000000"/>
                </a:solidFill>
                <a:latin typeface="Arial" panose="020B0604020202020204" pitchFamily="34" charset="0"/>
              </a:rPr>
              <a:t>Потребностно</a:t>
            </a:r>
            <a:r>
              <a:rPr lang="ru-RU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–стимулирующие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обеспечивают благоприятную материальную и психологическую обстановку для внедрения инновационной работы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b="1" i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Коммуникативно-информационные</a:t>
            </a: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обеспечивают грамотность и безопасность субъектов инновации и создают образовательную и  координационную основу инновационной деятельности.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21383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НОРМАТИВНО-ПРАВОВАЯ БАЗА</a:t>
            </a:r>
          </a:p>
          <a:p>
            <a:pPr algn="just"/>
            <a:endParaRPr lang="ru-RU" b="1" dirty="0">
              <a:solidFill>
                <a:srgbClr val="4A4B4D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b="1" dirty="0" smtClean="0">
                <a:solidFill>
                  <a:srgbClr val="4A4B4D"/>
                </a:solidFill>
                <a:latin typeface="arial" panose="020B0604020202020204" pitchFamily="34" charset="0"/>
              </a:rPr>
              <a:t>Концепция </a:t>
            </a:r>
            <a:r>
              <a:rPr lang="ru-RU" b="1" dirty="0">
                <a:solidFill>
                  <a:srgbClr val="4A4B4D"/>
                </a:solidFill>
                <a:latin typeface="arial" panose="020B0604020202020204" pitchFamily="34" charset="0"/>
              </a:rPr>
              <a:t>модернизации образования, определила основные направления и этапы важного процесса развития нашего общества - "подготовка педагогических кадров нового поколения и формирование принципиально новой культуры педагогического труда", подготовка педагогов, обладающих высокой квалификацией и необходимой информационной культурой.</a:t>
            </a:r>
            <a:endParaRPr lang="ru-RU" b="1" dirty="0">
              <a:solidFill>
                <a:srgbClr val="4A4B4D"/>
              </a:solidFill>
              <a:latin typeface="Arial" panose="020B0604020202020204" pitchFamily="34" charset="0"/>
            </a:endParaRPr>
          </a:p>
          <a:p>
            <a:pPr algn="just"/>
            <a:r>
              <a:rPr lang="ru-RU" b="1" dirty="0">
                <a:solidFill>
                  <a:srgbClr val="800000"/>
                </a:solidFill>
                <a:latin typeface="arial" panose="020B0604020202020204" pitchFamily="34" charset="0"/>
              </a:rPr>
              <a:t>     </a:t>
            </a:r>
            <a:endParaRPr lang="ru-RU" b="1" i="0" dirty="0">
              <a:solidFill>
                <a:srgbClr val="4A4B4D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5536" y="2924945"/>
            <a:ext cx="828092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+mj-lt"/>
              </a:rPr>
              <a:t>Закон «Об образовании  в Российской Федерации» № 273-ФЗ  от 29.12.2012»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+mj-lt"/>
              </a:rPr>
              <a:t>План модернизации общего образования РФ (Распоряжение Правительства  от 07.09.2010 № 1507-р) 2011-2015 </a:t>
            </a:r>
            <a:r>
              <a:rPr lang="ru-RU" sz="2400" dirty="0" err="1">
                <a:latin typeface="+mj-lt"/>
              </a:rPr>
              <a:t>г.г</a:t>
            </a:r>
            <a:r>
              <a:rPr lang="ru-RU" sz="2400" dirty="0">
                <a:latin typeface="+mj-lt"/>
              </a:rPr>
              <a:t>.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 smtClean="0">
                <a:latin typeface="+mj-lt"/>
              </a:rPr>
              <a:t>Федеральные  </a:t>
            </a:r>
            <a:r>
              <a:rPr lang="ru-RU" sz="2400" dirty="0">
                <a:latin typeface="+mj-lt"/>
              </a:rPr>
              <a:t>государственные образовательные  стандарты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ru-RU" sz="2400" dirty="0">
                <a:latin typeface="+mj-lt"/>
              </a:rPr>
              <a:t>Федеральная комплексная  целевая программа  развития образования  (2011-2015</a:t>
            </a:r>
            <a:r>
              <a:rPr lang="ru-RU" sz="2400" dirty="0" smtClean="0">
                <a:latin typeface="+mj-lt"/>
              </a:rPr>
              <a:t>)</a:t>
            </a:r>
            <a:endParaRPr lang="ru-RU" sz="2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62110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54868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СТРУКТУРА </a:t>
            </a:r>
            <a:r>
              <a:rPr lang="ru-RU" sz="2400" b="1" dirty="0">
                <a:solidFill>
                  <a:srgbClr val="C00000"/>
                </a:solidFill>
              </a:rPr>
              <a:t> </a:t>
            </a:r>
            <a:endParaRPr lang="ru-RU" sz="2400" b="1" dirty="0" smtClean="0">
              <a:solidFill>
                <a:srgbClr val="C00000"/>
              </a:solidFill>
            </a:endParaRPr>
          </a:p>
          <a:p>
            <a:r>
              <a:rPr lang="ru-RU" sz="2400" dirty="0" smtClean="0">
                <a:solidFill>
                  <a:srgbClr val="C00000"/>
                </a:solidFill>
              </a:rPr>
              <a:t>Деятельность учителя        Деятельность администрации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684803" y="1700808"/>
            <a:ext cx="3456384" cy="144016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+mj-lt"/>
              </a:rPr>
              <a:t>Р</a:t>
            </a:r>
            <a:r>
              <a:rPr lang="ru-RU" sz="1600" dirty="0" smtClean="0">
                <a:latin typeface="+mj-lt"/>
              </a:rPr>
              <a:t>ЕАЛИЗАЦИЯ ИНДИВИДУАЛЬНОЙ ПРОГРАММЫ</a:t>
            </a:r>
            <a:endParaRPr lang="ru-RU" sz="1600" dirty="0">
              <a:latin typeface="+mj-lt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971600" y="3068960"/>
            <a:ext cx="720080" cy="100811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>
            <a:stCxn id="3" idx="4"/>
          </p:cNvCxnSpPr>
          <p:nvPr/>
        </p:nvCxnSpPr>
        <p:spPr>
          <a:xfrm>
            <a:off x="2412995" y="3140968"/>
            <a:ext cx="0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134311" y="3068960"/>
            <a:ext cx="861625" cy="9361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360767" y="4149080"/>
            <a:ext cx="1622651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САМО</a:t>
            </a:r>
          </a:p>
          <a:p>
            <a:pPr algn="ctr"/>
            <a:r>
              <a:rPr lang="ru-RU" sz="1400" dirty="0" smtClean="0">
                <a:latin typeface="+mj-lt"/>
              </a:rPr>
              <a:t>ОБРАЗОВАНИЕ</a:t>
            </a:r>
            <a:endParaRPr lang="ru-RU" sz="1400" dirty="0"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051720" y="4365104"/>
            <a:ext cx="1082591" cy="122413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ПОВЫШЕНИЕ КВАЛИФИКАЦИИ</a:t>
            </a:r>
            <a:endParaRPr lang="ru-RU" sz="1400" dirty="0">
              <a:latin typeface="+mj-lt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495586" y="4149080"/>
            <a:ext cx="1148422" cy="93610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latin typeface="+mj-lt"/>
              </a:rPr>
              <a:t>УЧАСТИЕ В МЕТОД,</a:t>
            </a:r>
          </a:p>
          <a:p>
            <a:pPr algn="ctr"/>
            <a:r>
              <a:rPr lang="ru-RU" sz="1400" dirty="0" smtClean="0">
                <a:latin typeface="+mj-lt"/>
              </a:rPr>
              <a:t>РАБОТЕ</a:t>
            </a:r>
            <a:endParaRPr lang="ru-RU" sz="1400" dirty="0">
              <a:latin typeface="+mj-lt"/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5148064" y="1772816"/>
            <a:ext cx="3096344" cy="13681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+mj-lt"/>
              </a:rPr>
              <a:t>НАУЧНО-МЕТОДИЧЕСКОЕ СОПРОВОЖДЕНИЕ</a:t>
            </a:r>
            <a:endParaRPr lang="ru-RU" sz="1600" dirty="0">
              <a:latin typeface="+mj-lt"/>
            </a:endParaRPr>
          </a:p>
        </p:txBody>
      </p:sp>
      <p:cxnSp>
        <p:nvCxnSpPr>
          <p:cNvPr id="19" name="Прямая со стрелкой 18"/>
          <p:cNvCxnSpPr>
            <a:stCxn id="17" idx="4"/>
          </p:cNvCxnSpPr>
          <p:nvPr/>
        </p:nvCxnSpPr>
        <p:spPr>
          <a:xfrm>
            <a:off x="6696236" y="3140968"/>
            <a:ext cx="36004" cy="12241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5724128" y="4365104"/>
            <a:ext cx="2016224" cy="1368152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latin typeface="+mj-lt"/>
              </a:rPr>
              <a:t>ВНУТРИ-</a:t>
            </a:r>
          </a:p>
          <a:p>
            <a:pPr algn="ctr"/>
            <a:r>
              <a:rPr lang="ru-RU" sz="1600" dirty="0" smtClean="0">
                <a:latin typeface="+mj-lt"/>
              </a:rPr>
              <a:t>ШКОЛЬНЫЙ КОНТРОЛЬ</a:t>
            </a:r>
            <a:endParaRPr lang="ru-RU" sz="16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851061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352928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Arial" panose="020B0604020202020204" pitchFamily="34" charset="0"/>
              </a:rPr>
              <a:t>Система повышения квалификации педагогов</a:t>
            </a:r>
            <a:r>
              <a:rPr lang="ru-RU" sz="2400" b="1" i="1" dirty="0" smtClean="0">
                <a:solidFill>
                  <a:srgbClr val="C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sz="2400" dirty="0">
              <a:solidFill>
                <a:srgbClr val="C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Основными путями повышения квалификации  являются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1.Обучение в ВУЗах ( вечернее или заочное ) для тех учителей, у которых нет высшего педагогического образования 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2.Участие в научно- методической работе лицея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3.Курсы повышения квалификации всех видов в институтах усовершенствования учителей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4.Аттестация педагогических работников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5.Курсы повышения квалификации, творческие семинары в районных методических центрах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6. Дистанционное образование</a:t>
            </a:r>
            <a:r>
              <a:rPr lang="ru-RU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7.Всевозможные платные курсы.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37054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496944" cy="6192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Этапы реализации программы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:</a:t>
            </a:r>
          </a:p>
          <a:p>
            <a:pPr algn="ctr"/>
            <a:endParaRPr lang="ru-RU" b="1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Диагностический.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Выявление уровня и состояния образовательного процесса, анализ накопленного позитивного и негативного опыта работы педагогического коллектива.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Теоретический.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Изучение педагогическим коллективом инновационных подходов к обучению и воспитанию учащихся, новых образовательных технологий с учётом специфики лицея, создание условий для осмысления методологических, психологических и дидактических основ, что позволяет педагогам оценить свою подготовку по отдельным вопросам.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Практический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  <a:endParaRPr lang="ru-RU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Операционно-познавательный. Практическое исследование новых научных подходов, актуального педагогического опыта, соотнесение с собственной деятельностью через проведение открытых уроков, семинаров – практикумов, мастер – классов.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b="1" i="1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r>
              <a:rPr lang="ru-RU" b="1" dirty="0">
                <a:solidFill>
                  <a:srgbClr val="000000"/>
                </a:solidFill>
                <a:latin typeface="Arial" panose="020B0604020202020204" pitchFamily="34" charset="0"/>
              </a:rPr>
              <a:t>Контрольно- оценочный</a:t>
            </a:r>
            <a:r>
              <a:rPr lang="ru-RU" b="1" dirty="0" smtClean="0">
                <a:solidFill>
                  <a:srgbClr val="000000"/>
                </a:solidFill>
                <a:latin typeface="Arial" panose="020B0604020202020204" pitchFamily="34" charset="0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Arial" panose="020B0604020202020204" pitchFamily="34" charset="0"/>
              </a:rPr>
              <a:t>Подведение итогов работы учителей по теме индивидуальной методической работы, а также результат работы педагогического коллектива по реализации внедрения новых педагогических технологий.</a:t>
            </a:r>
            <a:endParaRPr lang="ru-RU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29277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76672"/>
            <a:ext cx="8280920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</a:rPr>
              <a:t>Для организации непрерывного образования учителя используются разнообразные формы работы</a:t>
            </a:r>
            <a:r>
              <a:rPr lang="ru-RU" sz="2400" b="1" dirty="0" smtClean="0">
                <a:solidFill>
                  <a:srgbClr val="C00000"/>
                </a:solidFill>
              </a:rPr>
              <a:t>:</a:t>
            </a:r>
          </a:p>
          <a:p>
            <a:endParaRPr lang="ru-RU" sz="2400" b="1" dirty="0">
              <a:solidFill>
                <a:srgbClr val="C00000"/>
              </a:solidFill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самообразование </a:t>
            </a:r>
            <a:r>
              <a:rPr lang="ru-RU" sz="2000" dirty="0">
                <a:latin typeface="+mj-lt"/>
              </a:rPr>
              <a:t>учителей и воспитателей</a:t>
            </a:r>
            <a:r>
              <a:rPr lang="ru-RU" sz="2000" dirty="0" smtClean="0">
                <a:latin typeface="+mj-lt"/>
              </a:rPr>
              <a:t>;</a:t>
            </a:r>
          </a:p>
          <a:p>
            <a:pPr algn="just"/>
            <a:endParaRPr lang="ru-RU" sz="20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 методические </a:t>
            </a:r>
            <a:r>
              <a:rPr lang="ru-RU" sz="2000" dirty="0">
                <a:latin typeface="+mj-lt"/>
              </a:rPr>
              <a:t>объединения учителей, классных руководителей и воспитателей лицея</a:t>
            </a:r>
            <a:r>
              <a:rPr lang="ru-RU" sz="2000" dirty="0" smtClean="0">
                <a:latin typeface="+mj-lt"/>
              </a:rPr>
              <a:t>;</a:t>
            </a:r>
          </a:p>
          <a:p>
            <a:pPr algn="just"/>
            <a:endParaRPr lang="ru-RU" sz="20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>
                <a:latin typeface="+mj-lt"/>
              </a:rPr>
              <a:t> </a:t>
            </a:r>
            <a:r>
              <a:rPr lang="ru-RU" sz="2000" dirty="0" smtClean="0">
                <a:latin typeface="+mj-lt"/>
              </a:rPr>
              <a:t>городские </a:t>
            </a:r>
            <a:r>
              <a:rPr lang="ru-RU" sz="2000" dirty="0">
                <a:latin typeface="+mj-lt"/>
              </a:rPr>
              <a:t>методические объединения учителей</a:t>
            </a:r>
            <a:r>
              <a:rPr lang="ru-RU" sz="2000" dirty="0" smtClean="0">
                <a:latin typeface="+mj-lt"/>
              </a:rPr>
              <a:t>;</a:t>
            </a:r>
          </a:p>
          <a:p>
            <a:pPr algn="just"/>
            <a:endParaRPr lang="ru-RU" sz="20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 школы </a:t>
            </a:r>
            <a:r>
              <a:rPr lang="ru-RU" sz="2000" dirty="0">
                <a:latin typeface="+mj-lt"/>
              </a:rPr>
              <a:t>передового опыта, творческие группы</a:t>
            </a:r>
            <a:r>
              <a:rPr lang="ru-RU" sz="2000" dirty="0" smtClean="0">
                <a:latin typeface="+mj-lt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 семинары-практикумы </a:t>
            </a:r>
            <a:r>
              <a:rPr lang="ru-RU" sz="2000" dirty="0">
                <a:latin typeface="+mj-lt"/>
              </a:rPr>
              <a:t>для учителей, директоров, заместителей </a:t>
            </a:r>
            <a:r>
              <a:rPr lang="ru-RU" sz="2000" dirty="0" smtClean="0">
                <a:latin typeface="+mj-lt"/>
              </a:rPr>
              <a:t>  директоров </a:t>
            </a:r>
            <a:r>
              <a:rPr lang="ru-RU" sz="2000" dirty="0">
                <a:latin typeface="+mj-lt"/>
              </a:rPr>
              <a:t>школ</a:t>
            </a:r>
            <a:r>
              <a:rPr lang="ru-RU" sz="2000" dirty="0" smtClean="0">
                <a:latin typeface="+mj-lt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 различные </a:t>
            </a:r>
            <a:r>
              <a:rPr lang="ru-RU" sz="2000" dirty="0">
                <a:latin typeface="+mj-lt"/>
              </a:rPr>
              <a:t>конкурсы профессионального мастерства</a:t>
            </a:r>
            <a:r>
              <a:rPr lang="ru-RU" sz="2000" dirty="0" smtClean="0">
                <a:latin typeface="+mj-lt"/>
              </a:rPr>
              <a:t>;</a:t>
            </a:r>
          </a:p>
          <a:p>
            <a:pPr marL="285750" indent="-285750" algn="just">
              <a:buFont typeface="Wingdings" panose="05000000000000000000" pitchFamily="2" charset="2"/>
              <a:buChar char="Ø"/>
            </a:pPr>
            <a:endParaRPr lang="ru-RU" sz="2000" dirty="0">
              <a:latin typeface="+mj-lt"/>
            </a:endParaRPr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ru-RU" sz="2000" dirty="0" smtClean="0">
                <a:latin typeface="+mj-lt"/>
              </a:rPr>
              <a:t> педагогические </a:t>
            </a:r>
            <a:r>
              <a:rPr lang="ru-RU" sz="2000" dirty="0">
                <a:latin typeface="+mj-lt"/>
              </a:rPr>
              <a:t>чтения.</a:t>
            </a:r>
          </a:p>
        </p:txBody>
      </p:sp>
    </p:spTree>
    <p:extLst>
      <p:ext uri="{BB962C8B-B14F-4D97-AF65-F5344CB8AC3E}">
        <p14:creationId xmlns:p14="http://schemas.microsoft.com/office/powerpoint/2010/main" xmlns="" val="680278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3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D26900"/>
      </a:hlink>
      <a:folHlink>
        <a:srgbClr val="FBD5B5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830</TotalTime>
  <Words>390</Words>
  <Application>Microsoft Office PowerPoint</Application>
  <PresentationFormat>Экран (4:3)</PresentationFormat>
  <Paragraphs>119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51</cp:revision>
  <dcterms:created xsi:type="dcterms:W3CDTF">2013-08-23T08:38:35Z</dcterms:created>
  <dcterms:modified xsi:type="dcterms:W3CDTF">2019-12-21T12:37:33Z</dcterms:modified>
</cp:coreProperties>
</file>