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3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theme/theme4.xml" ContentType="application/vnd.openxmlformats-officedocument.theme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  <p:sldMasterId id="2147483730" r:id="rId2"/>
    <p:sldMasterId id="2147483743" r:id="rId3"/>
    <p:sldMasterId id="2147483755" r:id="rId4"/>
    <p:sldMasterId id="2147484581" r:id="rId5"/>
  </p:sldMasterIdLst>
  <p:notesMasterIdLst>
    <p:notesMasterId r:id="rId20"/>
  </p:notesMasterIdLst>
  <p:sldIdLst>
    <p:sldId id="268" r:id="rId6"/>
    <p:sldId id="270" r:id="rId7"/>
    <p:sldId id="269" r:id="rId8"/>
    <p:sldId id="272" r:id="rId9"/>
    <p:sldId id="271" r:id="rId10"/>
    <p:sldId id="273" r:id="rId11"/>
    <p:sldId id="274" r:id="rId12"/>
    <p:sldId id="278" r:id="rId13"/>
    <p:sldId id="277" r:id="rId14"/>
    <p:sldId id="279" r:id="rId15"/>
    <p:sldId id="280" r:id="rId16"/>
    <p:sldId id="281" r:id="rId17"/>
    <p:sldId id="283" r:id="rId18"/>
    <p:sldId id="28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Матюшева Мария Александровна" initials="ММА" lastIdx="1" clrIdx="0">
    <p:extLst>
      <p:ext uri="{19B8F6BF-5375-455C-9EA6-DF929625EA0E}">
        <p15:presenceInfo xmlns:p15="http://schemas.microsoft.com/office/powerpoint/2012/main" userId="Матюшева Мария Александро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A111915-BE36-4E01-A7E5-04B1672EAD32}" styleName="Светлый стиль 2 - акцент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commentAuthors" Target="comment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viewProps" Target="view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34B444D-F11E-40E8-8BBA-C0FE41DDFBD7}" type="doc">
      <dgm:prSet loTypeId="urn:microsoft.com/office/officeart/2005/8/layout/hierarchy1" loCatId="hierarchy" qsTypeId="urn:microsoft.com/office/officeart/2005/8/quickstyle/3d2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5D575296-D0DC-4465-B262-D8918D04F6F8}">
      <dgm:prSet phldrT="[Текст]" custT="1"/>
      <dgm:spPr/>
      <dgm:t>
        <a:bodyPr/>
        <a:lstStyle/>
        <a:p>
          <a:r>
            <a:rPr lang="ru-RU" sz="2800" b="1" dirty="0" smtClean="0">
              <a:solidFill>
                <a:srgbClr val="FF0000"/>
              </a:solidFill>
            </a:rPr>
            <a:t>Механизм образования связи</a:t>
          </a:r>
          <a:endParaRPr lang="ru-RU" sz="2800" b="1" dirty="0">
            <a:solidFill>
              <a:srgbClr val="FF0000"/>
            </a:solidFill>
          </a:endParaRPr>
        </a:p>
      </dgm:t>
    </dgm:pt>
    <dgm:pt modelId="{754738D7-0148-4175-92F5-57B789780B31}" type="parTrans" cxnId="{6CDBCA88-2320-45C2-8FFF-336E844E6602}">
      <dgm:prSet/>
      <dgm:spPr/>
      <dgm:t>
        <a:bodyPr/>
        <a:lstStyle/>
        <a:p>
          <a:endParaRPr lang="ru-RU"/>
        </a:p>
      </dgm:t>
    </dgm:pt>
    <dgm:pt modelId="{7AAD33CA-425E-46C2-B661-6FBB7CF5ADB2}" type="sibTrans" cxnId="{6CDBCA88-2320-45C2-8FFF-336E844E6602}">
      <dgm:prSet/>
      <dgm:spPr/>
      <dgm:t>
        <a:bodyPr/>
        <a:lstStyle/>
        <a:p>
          <a:endParaRPr lang="ru-RU"/>
        </a:p>
      </dgm:t>
    </dgm:pt>
    <dgm:pt modelId="{F2B763E0-D09C-499C-B562-04DA54BAF18D}">
      <dgm:prSet phldrT="[Текст]" custT="1"/>
      <dgm:spPr/>
      <dgm:t>
        <a:bodyPr/>
        <a:lstStyle/>
        <a:p>
          <a:r>
            <a:rPr lang="ru-RU" sz="3200" b="1" dirty="0" smtClean="0">
              <a:solidFill>
                <a:srgbClr val="0000FF"/>
              </a:solidFill>
            </a:rPr>
            <a:t>Обменный</a:t>
          </a:r>
          <a:endParaRPr lang="ru-RU" sz="3200" b="1" baseline="30000" dirty="0">
            <a:solidFill>
              <a:srgbClr val="0000FF"/>
            </a:solidFill>
          </a:endParaRPr>
        </a:p>
      </dgm:t>
    </dgm:pt>
    <dgm:pt modelId="{DC9B33E7-E72F-4A0C-9B13-F89B3D9900FB}" type="parTrans" cxnId="{5F7D0B21-EB75-4E93-9EDA-8809F89F5DFF}">
      <dgm:prSet/>
      <dgm:spPr/>
      <dgm:t>
        <a:bodyPr/>
        <a:lstStyle/>
        <a:p>
          <a:endParaRPr lang="ru-RU"/>
        </a:p>
      </dgm:t>
    </dgm:pt>
    <dgm:pt modelId="{20150518-5627-44E2-8DB7-8428B2F494C0}" type="sibTrans" cxnId="{5F7D0B21-EB75-4E93-9EDA-8809F89F5DFF}">
      <dgm:prSet/>
      <dgm:spPr/>
      <dgm:t>
        <a:bodyPr/>
        <a:lstStyle/>
        <a:p>
          <a:endParaRPr lang="ru-RU"/>
        </a:p>
      </dgm:t>
    </dgm:pt>
    <dgm:pt modelId="{A423EC24-513A-4BFF-944B-A07346C01637}">
      <dgm:prSet phldrT="[Текст]" custT="1"/>
      <dgm:spPr/>
      <dgm:t>
        <a:bodyPr/>
        <a:lstStyle/>
        <a:p>
          <a:r>
            <a:rPr lang="ru-RU" sz="3200" b="1" dirty="0" smtClean="0">
              <a:solidFill>
                <a:schemeClr val="accent3">
                  <a:lumMod val="10000"/>
                </a:schemeClr>
              </a:solidFill>
            </a:rPr>
            <a:t>Донорно-акцепторный</a:t>
          </a:r>
          <a:endParaRPr lang="ru-RU" sz="3200" b="1" dirty="0">
            <a:solidFill>
              <a:schemeClr val="accent3">
                <a:lumMod val="10000"/>
              </a:schemeClr>
            </a:solidFill>
          </a:endParaRPr>
        </a:p>
      </dgm:t>
    </dgm:pt>
    <dgm:pt modelId="{824F1633-6052-4068-9812-1E4D872FFCCB}" type="parTrans" cxnId="{6639774D-84D6-48D2-82C3-C7370C04F8C6}">
      <dgm:prSet/>
      <dgm:spPr/>
      <dgm:t>
        <a:bodyPr/>
        <a:lstStyle/>
        <a:p>
          <a:endParaRPr lang="ru-RU"/>
        </a:p>
      </dgm:t>
    </dgm:pt>
    <dgm:pt modelId="{F9548F07-2C0F-4300-86D5-900EFD20DD2B}" type="sibTrans" cxnId="{6639774D-84D6-48D2-82C3-C7370C04F8C6}">
      <dgm:prSet/>
      <dgm:spPr/>
      <dgm:t>
        <a:bodyPr/>
        <a:lstStyle/>
        <a:p>
          <a:endParaRPr lang="ru-RU"/>
        </a:p>
      </dgm:t>
    </dgm:pt>
    <dgm:pt modelId="{CBFBB83E-13E0-476C-9531-D8ED2A28938F}" type="pres">
      <dgm:prSet presAssocID="{434B444D-F11E-40E8-8BBA-C0FE41DDFBD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E005FFC9-1532-4A48-BA2C-0BC03C4A1047}" type="pres">
      <dgm:prSet presAssocID="{5D575296-D0DC-4465-B262-D8918D04F6F8}" presName="hierRoot1" presStyleCnt="0"/>
      <dgm:spPr/>
    </dgm:pt>
    <dgm:pt modelId="{DFB533B9-A39F-4F56-8477-1309EBCEEDD3}" type="pres">
      <dgm:prSet presAssocID="{5D575296-D0DC-4465-B262-D8918D04F6F8}" presName="composite" presStyleCnt="0"/>
      <dgm:spPr/>
    </dgm:pt>
    <dgm:pt modelId="{EA351865-7D8F-4FF3-B875-97617985FDEA}" type="pres">
      <dgm:prSet presAssocID="{5D575296-D0DC-4465-B262-D8918D04F6F8}" presName="background" presStyleLbl="node0" presStyleIdx="0" presStyleCnt="1"/>
      <dgm:spPr/>
    </dgm:pt>
    <dgm:pt modelId="{8601F998-4B17-4E75-9E48-2121194A626C}" type="pres">
      <dgm:prSet presAssocID="{5D575296-D0DC-4465-B262-D8918D04F6F8}" presName="text" presStyleLbl="fgAcc0" presStyleIdx="0" presStyleCnt="1" custScaleX="170165" custScaleY="56948" custLinFactNeighborX="401" custLinFactNeighborY="-3450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1629869-B2E8-4893-908D-7A75746AEAAB}" type="pres">
      <dgm:prSet presAssocID="{5D575296-D0DC-4465-B262-D8918D04F6F8}" presName="hierChild2" presStyleCnt="0"/>
      <dgm:spPr/>
    </dgm:pt>
    <dgm:pt modelId="{77EFD3ED-82E8-4BA9-BCF9-F4F59F2D340D}" type="pres">
      <dgm:prSet presAssocID="{DC9B33E7-E72F-4A0C-9B13-F89B3D9900FB}" presName="Name10" presStyleLbl="parChTrans1D2" presStyleIdx="0" presStyleCnt="2"/>
      <dgm:spPr/>
      <dgm:t>
        <a:bodyPr/>
        <a:lstStyle/>
        <a:p>
          <a:endParaRPr lang="ru-RU"/>
        </a:p>
      </dgm:t>
    </dgm:pt>
    <dgm:pt modelId="{961E885F-1FD1-4538-A83B-6B1BE26E428B}" type="pres">
      <dgm:prSet presAssocID="{F2B763E0-D09C-499C-B562-04DA54BAF18D}" presName="hierRoot2" presStyleCnt="0"/>
      <dgm:spPr/>
    </dgm:pt>
    <dgm:pt modelId="{D41F424E-4E3C-4517-98E8-54EEEE6E485E}" type="pres">
      <dgm:prSet presAssocID="{F2B763E0-D09C-499C-B562-04DA54BAF18D}" presName="composite2" presStyleCnt="0"/>
      <dgm:spPr/>
    </dgm:pt>
    <dgm:pt modelId="{C1359E76-BC75-4A0A-9021-F82E14AB14ED}" type="pres">
      <dgm:prSet presAssocID="{F2B763E0-D09C-499C-B562-04DA54BAF18D}" presName="background2" presStyleLbl="node2" presStyleIdx="0" presStyleCnt="2"/>
      <dgm:spPr/>
    </dgm:pt>
    <dgm:pt modelId="{3C74141F-0805-4891-9C16-945F0CC7E8C7}" type="pres">
      <dgm:prSet presAssocID="{F2B763E0-D09C-499C-B562-04DA54BAF18D}" presName="text2" presStyleLbl="fgAcc2" presStyleIdx="0" presStyleCnt="2" custScaleY="50602" custLinFactNeighborX="-84945" custLinFactNeighborY="-89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D25973-687E-4D48-AE55-07A73BC96120}" type="pres">
      <dgm:prSet presAssocID="{F2B763E0-D09C-499C-B562-04DA54BAF18D}" presName="hierChild3" presStyleCnt="0"/>
      <dgm:spPr/>
    </dgm:pt>
    <dgm:pt modelId="{EB57EFAC-ED58-4D04-87B1-B08FCE657816}" type="pres">
      <dgm:prSet presAssocID="{824F1633-6052-4068-9812-1E4D872FFCCB}" presName="Name10" presStyleLbl="parChTrans1D2" presStyleIdx="1" presStyleCnt="2"/>
      <dgm:spPr/>
      <dgm:t>
        <a:bodyPr/>
        <a:lstStyle/>
        <a:p>
          <a:endParaRPr lang="ru-RU"/>
        </a:p>
      </dgm:t>
    </dgm:pt>
    <dgm:pt modelId="{1B1DE5F6-62B1-40EA-8E66-82FD066D0650}" type="pres">
      <dgm:prSet presAssocID="{A423EC24-513A-4BFF-944B-A07346C01637}" presName="hierRoot2" presStyleCnt="0"/>
      <dgm:spPr/>
    </dgm:pt>
    <dgm:pt modelId="{789D0BBB-FCDE-4DC6-AB3D-87DAA86CC661}" type="pres">
      <dgm:prSet presAssocID="{A423EC24-513A-4BFF-944B-A07346C01637}" presName="composite2" presStyleCnt="0"/>
      <dgm:spPr/>
    </dgm:pt>
    <dgm:pt modelId="{F3E13B3A-7984-42F0-9AA9-D2FCCC058B77}" type="pres">
      <dgm:prSet presAssocID="{A423EC24-513A-4BFF-944B-A07346C01637}" presName="background2" presStyleLbl="node2" presStyleIdx="1" presStyleCnt="2"/>
      <dgm:spPr/>
    </dgm:pt>
    <dgm:pt modelId="{23435F71-FF6B-46A3-8E87-CEF4F22345C0}" type="pres">
      <dgm:prSet presAssocID="{A423EC24-513A-4BFF-944B-A07346C01637}" presName="text2" presStyleLbl="fgAcc2" presStyleIdx="1" presStyleCnt="2" custScaleX="116939" custScaleY="52831" custLinFactNeighborX="76682" custLinFactNeighborY="-892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D3618C8-C0DC-46C0-91B5-62158ACAD964}" type="pres">
      <dgm:prSet presAssocID="{A423EC24-513A-4BFF-944B-A07346C01637}" presName="hierChild3" presStyleCnt="0"/>
      <dgm:spPr/>
    </dgm:pt>
  </dgm:ptLst>
  <dgm:cxnLst>
    <dgm:cxn modelId="{5F7D0B21-EB75-4E93-9EDA-8809F89F5DFF}" srcId="{5D575296-D0DC-4465-B262-D8918D04F6F8}" destId="{F2B763E0-D09C-499C-B562-04DA54BAF18D}" srcOrd="0" destOrd="0" parTransId="{DC9B33E7-E72F-4A0C-9B13-F89B3D9900FB}" sibTransId="{20150518-5627-44E2-8DB7-8428B2F494C0}"/>
    <dgm:cxn modelId="{259BC26F-C426-4D33-9D5B-A844A44600B5}" type="presOf" srcId="{434B444D-F11E-40E8-8BBA-C0FE41DDFBD7}" destId="{CBFBB83E-13E0-476C-9531-D8ED2A28938F}" srcOrd="0" destOrd="0" presId="urn:microsoft.com/office/officeart/2005/8/layout/hierarchy1"/>
    <dgm:cxn modelId="{AA3A2294-B613-476A-B7F0-7ED32ABD9CE2}" type="presOf" srcId="{A423EC24-513A-4BFF-944B-A07346C01637}" destId="{23435F71-FF6B-46A3-8E87-CEF4F22345C0}" srcOrd="0" destOrd="0" presId="urn:microsoft.com/office/officeart/2005/8/layout/hierarchy1"/>
    <dgm:cxn modelId="{6639774D-84D6-48D2-82C3-C7370C04F8C6}" srcId="{5D575296-D0DC-4465-B262-D8918D04F6F8}" destId="{A423EC24-513A-4BFF-944B-A07346C01637}" srcOrd="1" destOrd="0" parTransId="{824F1633-6052-4068-9812-1E4D872FFCCB}" sibTransId="{F9548F07-2C0F-4300-86D5-900EFD20DD2B}"/>
    <dgm:cxn modelId="{6D5C34D0-AEE2-44C3-8669-299A625E414D}" type="presOf" srcId="{824F1633-6052-4068-9812-1E4D872FFCCB}" destId="{EB57EFAC-ED58-4D04-87B1-B08FCE657816}" srcOrd="0" destOrd="0" presId="urn:microsoft.com/office/officeart/2005/8/layout/hierarchy1"/>
    <dgm:cxn modelId="{6CDBCA88-2320-45C2-8FFF-336E844E6602}" srcId="{434B444D-F11E-40E8-8BBA-C0FE41DDFBD7}" destId="{5D575296-D0DC-4465-B262-D8918D04F6F8}" srcOrd="0" destOrd="0" parTransId="{754738D7-0148-4175-92F5-57B789780B31}" sibTransId="{7AAD33CA-425E-46C2-B661-6FBB7CF5ADB2}"/>
    <dgm:cxn modelId="{E3A3963F-A3AA-4F91-833F-C756750E05D3}" type="presOf" srcId="{5D575296-D0DC-4465-B262-D8918D04F6F8}" destId="{8601F998-4B17-4E75-9E48-2121194A626C}" srcOrd="0" destOrd="0" presId="urn:microsoft.com/office/officeart/2005/8/layout/hierarchy1"/>
    <dgm:cxn modelId="{325E75EC-BC52-4BEB-A9FF-808CB5C2394C}" type="presOf" srcId="{DC9B33E7-E72F-4A0C-9B13-F89B3D9900FB}" destId="{77EFD3ED-82E8-4BA9-BCF9-F4F59F2D340D}" srcOrd="0" destOrd="0" presId="urn:microsoft.com/office/officeart/2005/8/layout/hierarchy1"/>
    <dgm:cxn modelId="{2C86E044-567C-42A8-9DD3-FDA313820AD8}" type="presOf" srcId="{F2B763E0-D09C-499C-B562-04DA54BAF18D}" destId="{3C74141F-0805-4891-9C16-945F0CC7E8C7}" srcOrd="0" destOrd="0" presId="urn:microsoft.com/office/officeart/2005/8/layout/hierarchy1"/>
    <dgm:cxn modelId="{7B624A4F-27B1-4DAB-8C14-B2FC8F338FED}" type="presParOf" srcId="{CBFBB83E-13E0-476C-9531-D8ED2A28938F}" destId="{E005FFC9-1532-4A48-BA2C-0BC03C4A1047}" srcOrd="0" destOrd="0" presId="urn:microsoft.com/office/officeart/2005/8/layout/hierarchy1"/>
    <dgm:cxn modelId="{2073FC8A-B7E0-437D-8A51-5B9FAB6F8FE4}" type="presParOf" srcId="{E005FFC9-1532-4A48-BA2C-0BC03C4A1047}" destId="{DFB533B9-A39F-4F56-8477-1309EBCEEDD3}" srcOrd="0" destOrd="0" presId="urn:microsoft.com/office/officeart/2005/8/layout/hierarchy1"/>
    <dgm:cxn modelId="{B01ACBBF-DD48-46EF-8BA3-517FBCE320B7}" type="presParOf" srcId="{DFB533B9-A39F-4F56-8477-1309EBCEEDD3}" destId="{EA351865-7D8F-4FF3-B875-97617985FDEA}" srcOrd="0" destOrd="0" presId="urn:microsoft.com/office/officeart/2005/8/layout/hierarchy1"/>
    <dgm:cxn modelId="{38895086-FA0C-47FB-8DD1-905E9D557A88}" type="presParOf" srcId="{DFB533B9-A39F-4F56-8477-1309EBCEEDD3}" destId="{8601F998-4B17-4E75-9E48-2121194A626C}" srcOrd="1" destOrd="0" presId="urn:microsoft.com/office/officeart/2005/8/layout/hierarchy1"/>
    <dgm:cxn modelId="{D0D22E8F-8146-4839-A8E8-7E4917B7489F}" type="presParOf" srcId="{E005FFC9-1532-4A48-BA2C-0BC03C4A1047}" destId="{11629869-B2E8-4893-908D-7A75746AEAAB}" srcOrd="1" destOrd="0" presId="urn:microsoft.com/office/officeart/2005/8/layout/hierarchy1"/>
    <dgm:cxn modelId="{4036C120-DDFD-4CCD-84A8-0A5E282F2AE1}" type="presParOf" srcId="{11629869-B2E8-4893-908D-7A75746AEAAB}" destId="{77EFD3ED-82E8-4BA9-BCF9-F4F59F2D340D}" srcOrd="0" destOrd="0" presId="urn:microsoft.com/office/officeart/2005/8/layout/hierarchy1"/>
    <dgm:cxn modelId="{F332A4F5-0605-448C-A7F3-8D2056F37F51}" type="presParOf" srcId="{11629869-B2E8-4893-908D-7A75746AEAAB}" destId="{961E885F-1FD1-4538-A83B-6B1BE26E428B}" srcOrd="1" destOrd="0" presId="urn:microsoft.com/office/officeart/2005/8/layout/hierarchy1"/>
    <dgm:cxn modelId="{96C697D3-719D-441E-B7F4-BED61EE80424}" type="presParOf" srcId="{961E885F-1FD1-4538-A83B-6B1BE26E428B}" destId="{D41F424E-4E3C-4517-98E8-54EEEE6E485E}" srcOrd="0" destOrd="0" presId="urn:microsoft.com/office/officeart/2005/8/layout/hierarchy1"/>
    <dgm:cxn modelId="{353DEE54-FE35-4AC0-96C4-45F578E7221F}" type="presParOf" srcId="{D41F424E-4E3C-4517-98E8-54EEEE6E485E}" destId="{C1359E76-BC75-4A0A-9021-F82E14AB14ED}" srcOrd="0" destOrd="0" presId="urn:microsoft.com/office/officeart/2005/8/layout/hierarchy1"/>
    <dgm:cxn modelId="{81F5D20A-7C90-46EA-A36B-548C56F4FE6C}" type="presParOf" srcId="{D41F424E-4E3C-4517-98E8-54EEEE6E485E}" destId="{3C74141F-0805-4891-9C16-945F0CC7E8C7}" srcOrd="1" destOrd="0" presId="urn:microsoft.com/office/officeart/2005/8/layout/hierarchy1"/>
    <dgm:cxn modelId="{65542D37-4FD9-4F12-8380-2A39B472AA01}" type="presParOf" srcId="{961E885F-1FD1-4538-A83B-6B1BE26E428B}" destId="{D0D25973-687E-4D48-AE55-07A73BC96120}" srcOrd="1" destOrd="0" presId="urn:microsoft.com/office/officeart/2005/8/layout/hierarchy1"/>
    <dgm:cxn modelId="{AAD8323B-E997-47C7-AAD7-F5B151779475}" type="presParOf" srcId="{11629869-B2E8-4893-908D-7A75746AEAAB}" destId="{EB57EFAC-ED58-4D04-87B1-B08FCE657816}" srcOrd="2" destOrd="0" presId="urn:microsoft.com/office/officeart/2005/8/layout/hierarchy1"/>
    <dgm:cxn modelId="{B962164B-2760-46F7-9F86-AF628C703D66}" type="presParOf" srcId="{11629869-B2E8-4893-908D-7A75746AEAAB}" destId="{1B1DE5F6-62B1-40EA-8E66-82FD066D0650}" srcOrd="3" destOrd="0" presId="urn:microsoft.com/office/officeart/2005/8/layout/hierarchy1"/>
    <dgm:cxn modelId="{DB5FB763-EBAD-4C11-88ED-F2E7FB9BE001}" type="presParOf" srcId="{1B1DE5F6-62B1-40EA-8E66-82FD066D0650}" destId="{789D0BBB-FCDE-4DC6-AB3D-87DAA86CC661}" srcOrd="0" destOrd="0" presId="urn:microsoft.com/office/officeart/2005/8/layout/hierarchy1"/>
    <dgm:cxn modelId="{B42FFE91-A02E-482C-AEE9-3ECC184DA529}" type="presParOf" srcId="{789D0BBB-FCDE-4DC6-AB3D-87DAA86CC661}" destId="{F3E13B3A-7984-42F0-9AA9-D2FCCC058B77}" srcOrd="0" destOrd="0" presId="urn:microsoft.com/office/officeart/2005/8/layout/hierarchy1"/>
    <dgm:cxn modelId="{E6457609-BB31-42FF-AA40-5AD8DB61C4A1}" type="presParOf" srcId="{789D0BBB-FCDE-4DC6-AB3D-87DAA86CC661}" destId="{23435F71-FF6B-46A3-8E87-CEF4F22345C0}" srcOrd="1" destOrd="0" presId="urn:microsoft.com/office/officeart/2005/8/layout/hierarchy1"/>
    <dgm:cxn modelId="{C3C91BC7-C616-4CF6-8D56-CD67EBBC7566}" type="presParOf" srcId="{1B1DE5F6-62B1-40EA-8E66-82FD066D0650}" destId="{DD3618C8-C0DC-46C0-91B5-62158ACAD964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57EFAC-ED58-4D04-87B1-B08FCE657816}">
      <dsp:nvSpPr>
        <dsp:cNvPr id="0" name=""/>
        <dsp:cNvSpPr/>
      </dsp:nvSpPr>
      <dsp:spPr>
        <a:xfrm>
          <a:off x="2968833" y="633438"/>
          <a:ext cx="1502605" cy="9503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21187"/>
              </a:lnTo>
              <a:lnTo>
                <a:pt x="1502605" y="721187"/>
              </a:lnTo>
              <a:lnTo>
                <a:pt x="1502605" y="95035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EFD3ED-82E8-4BA9-BCF9-F4F59F2D340D}">
      <dsp:nvSpPr>
        <dsp:cNvPr id="0" name=""/>
        <dsp:cNvSpPr/>
      </dsp:nvSpPr>
      <dsp:spPr>
        <a:xfrm>
          <a:off x="962013" y="633438"/>
          <a:ext cx="2006819" cy="950353"/>
        </a:xfrm>
        <a:custGeom>
          <a:avLst/>
          <a:gdLst/>
          <a:ahLst/>
          <a:cxnLst/>
          <a:rect l="0" t="0" r="0" b="0"/>
          <a:pathLst>
            <a:path>
              <a:moveTo>
                <a:pt x="2006819" y="0"/>
              </a:moveTo>
              <a:lnTo>
                <a:pt x="2006819" y="721187"/>
              </a:lnTo>
              <a:lnTo>
                <a:pt x="0" y="721187"/>
              </a:lnTo>
              <a:lnTo>
                <a:pt x="0" y="950353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351865-7D8F-4FF3-B875-97617985FDEA}">
      <dsp:nvSpPr>
        <dsp:cNvPr id="0" name=""/>
        <dsp:cNvSpPr/>
      </dsp:nvSpPr>
      <dsp:spPr>
        <a:xfrm>
          <a:off x="864105" y="-261117"/>
          <a:ext cx="4209455" cy="89455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601F998-4B17-4E75-9E48-2121194A626C}">
      <dsp:nvSpPr>
        <dsp:cNvPr id="0" name=""/>
        <dsp:cNvSpPr/>
      </dsp:nvSpPr>
      <dsp:spPr>
        <a:xfrm>
          <a:off x="1138966" y="0"/>
          <a:ext cx="4209455" cy="894556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dirty="0" smtClean="0">
              <a:solidFill>
                <a:srgbClr val="FF0000"/>
              </a:solidFill>
            </a:rPr>
            <a:t>Механизм образования связи</a:t>
          </a:r>
          <a:endParaRPr lang="ru-RU" sz="2800" b="1" kern="1200" dirty="0">
            <a:solidFill>
              <a:srgbClr val="FF0000"/>
            </a:solidFill>
          </a:endParaRPr>
        </a:p>
      </dsp:txBody>
      <dsp:txXfrm>
        <a:off x="1165167" y="26201"/>
        <a:ext cx="4157053" cy="842154"/>
      </dsp:txXfrm>
    </dsp:sp>
    <dsp:sp modelId="{C1359E76-BC75-4A0A-9021-F82E14AB14ED}">
      <dsp:nvSpPr>
        <dsp:cNvPr id="0" name=""/>
        <dsp:cNvSpPr/>
      </dsp:nvSpPr>
      <dsp:spPr>
        <a:xfrm>
          <a:off x="-274861" y="1583791"/>
          <a:ext cx="2473749" cy="794871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C74141F-0805-4891-9C16-945F0CC7E8C7}">
      <dsp:nvSpPr>
        <dsp:cNvPr id="0" name=""/>
        <dsp:cNvSpPr/>
      </dsp:nvSpPr>
      <dsp:spPr>
        <a:xfrm>
          <a:off x="0" y="1844909"/>
          <a:ext cx="2473749" cy="79487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rgbClr val="0000FF"/>
              </a:solidFill>
            </a:rPr>
            <a:t>Обменный</a:t>
          </a:r>
          <a:endParaRPr lang="ru-RU" sz="3200" b="1" kern="1200" baseline="30000" dirty="0">
            <a:solidFill>
              <a:srgbClr val="0000FF"/>
            </a:solidFill>
          </a:endParaRPr>
        </a:p>
      </dsp:txBody>
      <dsp:txXfrm>
        <a:off x="23281" y="1868190"/>
        <a:ext cx="2427187" cy="748309"/>
      </dsp:txXfrm>
    </dsp:sp>
    <dsp:sp modelId="{F3E13B3A-7984-42F0-9AA9-D2FCCC058B77}">
      <dsp:nvSpPr>
        <dsp:cNvPr id="0" name=""/>
        <dsp:cNvSpPr/>
      </dsp:nvSpPr>
      <dsp:spPr>
        <a:xfrm>
          <a:off x="3025049" y="1583791"/>
          <a:ext cx="2892777" cy="82988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3435F71-FF6B-46A3-8E87-CEF4F22345C0}">
      <dsp:nvSpPr>
        <dsp:cNvPr id="0" name=""/>
        <dsp:cNvSpPr/>
      </dsp:nvSpPr>
      <dsp:spPr>
        <a:xfrm>
          <a:off x="3299910" y="1844909"/>
          <a:ext cx="2892777" cy="829885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152400" extrusionH="63500" prstMaterial="dkEdge">
          <a:bevelT w="125400" h="3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dirty="0" smtClean="0">
              <a:solidFill>
                <a:schemeClr val="accent3">
                  <a:lumMod val="10000"/>
                </a:schemeClr>
              </a:solidFill>
            </a:rPr>
            <a:t>Донорно-акцепторный</a:t>
          </a:r>
          <a:endParaRPr lang="ru-RU" sz="3200" b="1" kern="1200" dirty="0">
            <a:solidFill>
              <a:schemeClr val="accent3">
                <a:lumMod val="10000"/>
              </a:schemeClr>
            </a:solidFill>
          </a:endParaRPr>
        </a:p>
      </dsp:txBody>
      <dsp:txXfrm>
        <a:off x="3324217" y="1869216"/>
        <a:ext cx="2844163" cy="7812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image" Target="../media/image4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4.wmf"/><Relationship Id="rId1" Type="http://schemas.openxmlformats.org/officeDocument/2006/relationships/image" Target="../media/image13.wmf"/><Relationship Id="rId4" Type="http://schemas.openxmlformats.org/officeDocument/2006/relationships/image" Target="../media/image1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EBDE090F-28CA-41E5-B516-C37CDA87C650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BDE0FE3-BDCE-4F2E-9485-9D7E4C861D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92163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BDE0FE3-BDCE-4F2E-9485-9D7E4C861D46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4045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828800" y="2173288"/>
            <a:ext cx="4954588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429000"/>
            <a:ext cx="4953000" cy="1868488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BE912B-4610-4D9B-8AD0-31633B834F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4834572"/>
      </p:ext>
    </p:extLst>
  </p:cSld>
  <p:clrMapOvr>
    <a:masterClrMapping/>
  </p:clrMapOvr>
  <p:transition spd="med" advTm="9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04225-8071-4457-B1B2-C8F8151C03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46852"/>
      </p:ext>
    </p:extLst>
  </p:cSld>
  <p:clrMapOvr>
    <a:masterClrMapping/>
  </p:clrMapOvr>
  <p:transition spd="med" advTm="9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7145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381000"/>
            <a:ext cx="4992687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053E1A-27F9-4E61-9E76-1AE183B739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893266"/>
      </p:ext>
    </p:extLst>
  </p:cSld>
  <p:clrMapOvr>
    <a:masterClrMapping/>
  </p:clrMapOvr>
  <p:transition spd="med" advTm="900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E1417-EDF9-49C0-9CC0-2A03E29872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0431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1369919"/>
      </p:ext>
    </p:extLst>
  </p:cSld>
  <p:clrMapOvr>
    <a:masterClrMapping/>
  </p:clrMapOvr>
  <p:transition spd="med" advTm="900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3148172"/>
      </p:ext>
    </p:extLst>
  </p:cSld>
  <p:clrMapOvr>
    <a:masterClrMapping/>
  </p:clrMapOvr>
  <p:transition spd="med" advTm="900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233567918"/>
      </p:ext>
    </p:extLst>
  </p:cSld>
  <p:clrMapOvr>
    <a:masterClrMapping/>
  </p:clrMapOvr>
  <p:transition spd="med" advTm="900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4899453"/>
      </p:ext>
    </p:extLst>
  </p:cSld>
  <p:clrMapOvr>
    <a:masterClrMapping/>
  </p:clrMapOvr>
  <p:transition spd="med" advTm="900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7364125"/>
      </p:ext>
    </p:extLst>
  </p:cSld>
  <p:clrMapOvr>
    <a:masterClrMapping/>
  </p:clrMapOvr>
  <p:transition spd="med" advTm="900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0608665"/>
      </p:ext>
    </p:extLst>
  </p:cSld>
  <p:clrMapOvr>
    <a:masterClrMapping/>
  </p:clrMapOvr>
  <p:transition spd="med" advTm="900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2728063"/>
      </p:ext>
    </p:extLst>
  </p:cSld>
  <p:clrMapOvr>
    <a:masterClrMapping/>
  </p:clrMapOvr>
  <p:transition spd="med" advTm="9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9D68547-A6A4-400E-8DE9-24CA7F79F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2870992"/>
      </p:ext>
    </p:extLst>
  </p:cSld>
  <p:clrMapOvr>
    <a:masterClrMapping/>
  </p:clrMapOvr>
  <p:transition spd="med" advTm="900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518238657"/>
      </p:ext>
    </p:extLst>
  </p:cSld>
  <p:clrMapOvr>
    <a:masterClrMapping/>
  </p:clrMapOvr>
  <p:transition spd="med" advTm="900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995719023"/>
      </p:ext>
    </p:extLst>
  </p:cSld>
  <p:clrMapOvr>
    <a:masterClrMapping/>
  </p:clrMapOvr>
  <p:transition spd="med" advTm="900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329050"/>
      </p:ext>
    </p:extLst>
  </p:cSld>
  <p:clrMapOvr>
    <a:masterClrMapping/>
  </p:clrMapOvr>
  <p:transition spd="med" advTm="900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9593763"/>
      </p:ext>
    </p:extLst>
  </p:cSld>
  <p:clrMapOvr>
    <a:masterClrMapping/>
  </p:clrMapOvr>
  <p:transition spd="med" advTm="900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5534039"/>
      </p:ext>
    </p:extLst>
  </p:cSld>
  <p:clrMapOvr>
    <a:masterClrMapping/>
  </p:clrMapOvr>
  <p:transition spd="med" advTm="900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1828800" y="2173288"/>
            <a:ext cx="4954588" cy="1219200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828800" y="3429000"/>
            <a:ext cx="4953000" cy="1868488"/>
          </a:xfrm>
        </p:spPr>
        <p:txBody>
          <a:bodyPr/>
          <a:lstStyle>
            <a:lvl1pPr marL="0" indent="0">
              <a:buFontTx/>
              <a:buNone/>
              <a:defRPr sz="2800"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063CD8-DF0B-425C-9C76-946D4C660AF2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B94B6-9E6C-4B53-A6B2-D0FE810C2B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716860"/>
      </p:ext>
    </p:extLst>
  </p:cSld>
  <p:clrMapOvr>
    <a:masterClrMapping/>
  </p:clrMapOvr>
  <p:transition spd="med" advTm="900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F9BDFB-F7ED-4971-9DC9-5D10B0C08FA5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5247A-0EF6-4E84-908B-E5F4E10587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1436237"/>
      </p:ext>
    </p:extLst>
  </p:cSld>
  <p:clrMapOvr>
    <a:masterClrMapping/>
  </p:clrMapOvr>
  <p:transition spd="med" advTm="900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723890-6495-4C9C-8B49-5667375EBBF9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A3E7B-DFB3-426B-9896-3C23F70EC8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113032"/>
      </p:ext>
    </p:extLst>
  </p:cSld>
  <p:clrMapOvr>
    <a:masterClrMapping/>
  </p:clrMapOvr>
  <p:transition spd="med" advTm="900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1600" y="16764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764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0A334-C20A-45FE-B830-F0644B4C6E8A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ED4D2-AD96-4D97-BD02-26607D6316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501343"/>
      </p:ext>
    </p:extLst>
  </p:cSld>
  <p:clrMapOvr>
    <a:masterClrMapping/>
  </p:clrMapOvr>
  <p:transition spd="med" advTm="900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00849E-64E7-4153-8B97-C382919EA652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840EE8-D9CD-4713-B132-9B69FE7F56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7528837"/>
      </p:ext>
    </p:extLst>
  </p:cSld>
  <p:clrMapOvr>
    <a:masterClrMapping/>
  </p:clrMapOvr>
  <p:transition spd="med" advTm="9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546F5B-5A67-4426-BDDD-786C58A2D3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406061"/>
      </p:ext>
    </p:extLst>
  </p:cSld>
  <p:clrMapOvr>
    <a:masterClrMapping/>
  </p:clrMapOvr>
  <p:transition spd="med" advTm="900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5C10D-6400-4307-8AF4-A566E161C40F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BEE16D-7366-4687-AFCB-3D00B4C740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3429782"/>
      </p:ext>
    </p:extLst>
  </p:cSld>
  <p:clrMapOvr>
    <a:masterClrMapping/>
  </p:clrMapOvr>
  <p:transition spd="med" advTm="900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0548E-ECAB-4A56-855C-67734288C733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02680D-1550-4026-AB05-10935E5315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481636"/>
      </p:ext>
    </p:extLst>
  </p:cSld>
  <p:clrMapOvr>
    <a:masterClrMapping/>
  </p:clrMapOvr>
  <p:transition spd="med" advTm="900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10CB1-3723-41C9-88CA-F4A3BE2CBEBC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E942EE-D279-4C0C-922E-338CCD626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8317542"/>
      </p:ext>
    </p:extLst>
  </p:cSld>
  <p:clrMapOvr>
    <a:masterClrMapping/>
  </p:clrMapOvr>
  <p:transition spd="med" advTm="900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10C018-D8C0-424B-8A2A-CBA80987073D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C22C0-0287-4802-974E-E7B84B67D6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094568"/>
      </p:ext>
    </p:extLst>
  </p:cSld>
  <p:clrMapOvr>
    <a:masterClrMapping/>
  </p:clrMapOvr>
  <p:transition spd="med" advTm="900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8C11BE-DDD5-4001-8F5F-7613BB36887C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B8529E-8F5B-45CA-BB0C-53AC0F7A7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630281"/>
      </p:ext>
    </p:extLst>
  </p:cSld>
  <p:clrMapOvr>
    <a:masterClrMapping/>
  </p:clrMapOvr>
  <p:transition spd="med" advTm="900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714500" cy="5562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370013" y="381000"/>
            <a:ext cx="4992687" cy="5562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22BCE9-0BD4-40C0-947E-44DFF38A3749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BA7BDA-EA78-43F3-AD6B-AE9296D66D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6899492"/>
      </p:ext>
    </p:extLst>
  </p:cSld>
  <p:clrMapOvr>
    <a:masterClrMapping/>
  </p:clrMapOvr>
  <p:transition spd="med" advTm="900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3841426"/>
      </p:ext>
    </p:extLst>
  </p:cSld>
  <p:clrMapOvr>
    <a:masterClrMapping/>
  </p:clrMapOvr>
  <p:transition spd="med" advTm="900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2027197"/>
      </p:ext>
    </p:extLst>
  </p:cSld>
  <p:clrMapOvr>
    <a:masterClrMapping/>
  </p:clrMapOvr>
  <p:transition spd="med" advTm="900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55533343"/>
      </p:ext>
    </p:extLst>
  </p:cSld>
  <p:clrMapOvr>
    <a:masterClrMapping/>
  </p:clrMapOvr>
  <p:transition spd="med" advTm="9000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6456855"/>
      </p:ext>
    </p:extLst>
  </p:cSld>
  <p:clrMapOvr>
    <a:masterClrMapping/>
  </p:clrMapOvr>
  <p:transition spd="med" advTm="9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371600" y="16764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76400"/>
            <a:ext cx="33528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07DAD9-A0E5-47C4-A034-610E909EF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5768619"/>
      </p:ext>
    </p:extLst>
  </p:cSld>
  <p:clrMapOvr>
    <a:masterClrMapping/>
  </p:clrMapOvr>
  <p:transition spd="med" advTm="900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835880"/>
      </p:ext>
    </p:extLst>
  </p:cSld>
  <p:clrMapOvr>
    <a:masterClrMapping/>
  </p:clrMapOvr>
  <p:transition spd="med" advTm="900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3543826"/>
      </p:ext>
    </p:extLst>
  </p:cSld>
  <p:clrMapOvr>
    <a:masterClrMapping/>
  </p:clrMapOvr>
  <p:transition spd="med" advTm="900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072686"/>
      </p:ext>
    </p:extLst>
  </p:cSld>
  <p:clrMapOvr>
    <a:masterClrMapping/>
  </p:clrMapOvr>
  <p:transition spd="med" advTm="900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95840889"/>
      </p:ext>
    </p:extLst>
  </p:cSld>
  <p:clrMapOvr>
    <a:masterClrMapping/>
  </p:clrMapOvr>
  <p:transition spd="med" advTm="900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307578716"/>
      </p:ext>
    </p:extLst>
  </p:cSld>
  <p:clrMapOvr>
    <a:masterClrMapping/>
  </p:clrMapOvr>
  <p:transition spd="med" advTm="900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8467425"/>
      </p:ext>
    </p:extLst>
  </p:cSld>
  <p:clrMapOvr>
    <a:masterClrMapping/>
  </p:clrMapOvr>
  <p:transition spd="med" advTm="900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1351983"/>
      </p:ext>
    </p:extLst>
  </p:cSld>
  <p:clrMapOvr>
    <a:masterClrMapping/>
  </p:clrMapOvr>
  <p:transition spd="med" advTm="900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7526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526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2784744"/>
      </p:ext>
    </p:extLst>
  </p:cSld>
  <p:clrMapOvr>
    <a:masterClrMapping/>
  </p:clrMapOvr>
  <p:transition spd="med" advTm="900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1B1035-106C-403F-8751-D6DDCD61B2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5248613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CE6C9F-2F11-489D-84C4-7A15719ED6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204437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4C4F57-548B-4818-81FE-813DAF3F1B8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4527038"/>
      </p:ext>
    </p:extLst>
  </p:cSld>
  <p:clrMapOvr>
    <a:masterClrMapping/>
  </p:clrMapOvr>
  <p:transition spd="med" advTm="900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42CD0A-7447-4C1F-8618-EFE6AC6C27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3168093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79CC58-1159-4A1D-8B0E-B94A08800B1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9283403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0A568FB-B78D-4DB7-99EE-8A548EEF5D4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334307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65D8B7-A71B-4B34-B384-78284B910D5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2799399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A79623A-7EA6-45AA-ADF2-81CD6944574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8703642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5B735EF-C84E-4AC8-BC2F-D82B1FE2C8A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067046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B332D96-AE96-48F3-8B29-C44FE95003D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1177638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668EF53-6961-4997-8D50-A833BAA608C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8170549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C49D12B-B71A-44AD-8CC5-996207F204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5899321"/>
      </p:ext>
    </p:extLst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7A58C0-EA9E-4791-8153-5C6D583ADE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9439492"/>
      </p:ext>
    </p:extLst>
  </p:cSld>
  <p:clrMapOvr>
    <a:masterClrMapping/>
  </p:clrMapOvr>
  <p:transition spd="med" advTm="9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EDBA6D-81FB-4E5B-81D1-1D589D6AB7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7268199"/>
      </p:ext>
    </p:extLst>
  </p:cSld>
  <p:clrMapOvr>
    <a:masterClrMapping/>
  </p:clrMapOvr>
  <p:transition spd="med" advTm="9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6151FB-CF1F-4EF6-AD43-A6BC8196E3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491296"/>
      </p:ext>
    </p:extLst>
  </p:cSld>
  <p:clrMapOvr>
    <a:masterClrMapping/>
  </p:clrMapOvr>
  <p:transition spd="med" advTm="9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DC5EC0-5C24-4D52-86FC-0666013D42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3161935"/>
      </p:ext>
    </p:extLst>
  </p:cSld>
  <p:clrMapOvr>
    <a:masterClrMapping/>
  </p:clrMapOvr>
  <p:transition spd="med" advTm="9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image" Target="../media/image3.jpg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81000"/>
            <a:ext cx="68595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676400"/>
            <a:ext cx="6858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28600" y="6326188"/>
            <a:ext cx="19050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324600"/>
            <a:ext cx="28956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0200" y="6324600"/>
            <a:ext cx="19050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0" sz="1200" b="1">
                <a:latin typeface="+mn-lt"/>
              </a:defRPr>
            </a:lvl1pPr>
          </a:lstStyle>
          <a:p>
            <a:pPr>
              <a:defRPr/>
            </a:pPr>
            <a:fld id="{08571185-B157-4805-A48E-D3C572A65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8" r:id="rId1"/>
    <p:sldLayoutId id="2147484523" r:id="rId2"/>
    <p:sldLayoutId id="2147484524" r:id="rId3"/>
    <p:sldLayoutId id="2147484525" r:id="rId4"/>
    <p:sldLayoutId id="2147484526" r:id="rId5"/>
    <p:sldLayoutId id="2147484527" r:id="rId6"/>
    <p:sldLayoutId id="2147484528" r:id="rId7"/>
    <p:sldLayoutId id="2147484529" r:id="rId8"/>
    <p:sldLayoutId id="2147484530" r:id="rId9"/>
    <p:sldLayoutId id="2147484531" r:id="rId10"/>
    <p:sldLayoutId id="2147484532" r:id="rId11"/>
    <p:sldLayoutId id="2147484533" r:id="rId12"/>
  </p:sldLayoutIdLst>
  <p:transition spd="med" advTm="900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rgbClr val="1919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152400" y="228600"/>
            <a:ext cx="8839200" cy="76200"/>
          </a:xfrm>
          <a:prstGeom prst="rect">
            <a:avLst/>
          </a:prstGeom>
          <a:gradFill rotWithShape="0">
            <a:gsLst>
              <a:gs pos="0">
                <a:srgbClr val="4C3D00"/>
              </a:gs>
              <a:gs pos="50000">
                <a:srgbClr val="FFCC00"/>
              </a:gs>
              <a:gs pos="100000">
                <a:srgbClr val="4C3D00"/>
              </a:gs>
            </a:gsLst>
            <a:lin ang="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Times New Roman" pitchFamily="18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152400" y="6553200"/>
            <a:ext cx="8839200" cy="76200"/>
          </a:xfrm>
          <a:prstGeom prst="rect">
            <a:avLst/>
          </a:prstGeom>
          <a:gradFill rotWithShape="0">
            <a:gsLst>
              <a:gs pos="0">
                <a:srgbClr val="4C3D00"/>
              </a:gs>
              <a:gs pos="50000">
                <a:srgbClr val="FFCC00"/>
              </a:gs>
              <a:gs pos="100000">
                <a:srgbClr val="4C3D00"/>
              </a:gs>
            </a:gsLst>
            <a:lin ang="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Times New Roman" pitchFamily="18" charset="0"/>
            </a:endParaRPr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134938" y="457200"/>
            <a:ext cx="68262" cy="5943600"/>
          </a:xfrm>
          <a:prstGeom prst="rect">
            <a:avLst/>
          </a:prstGeom>
          <a:gradFill rotWithShape="0">
            <a:gsLst>
              <a:gs pos="0">
                <a:srgbClr val="4C3D00"/>
              </a:gs>
              <a:gs pos="50000">
                <a:srgbClr val="FFCC00"/>
              </a:gs>
              <a:gs pos="100000">
                <a:srgbClr val="4C3D00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Times New Roman" pitchFamily="18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8940800" y="457200"/>
            <a:ext cx="68263" cy="5943600"/>
          </a:xfrm>
          <a:prstGeom prst="rect">
            <a:avLst/>
          </a:prstGeom>
          <a:gradFill rotWithShape="0">
            <a:gsLst>
              <a:gs pos="0">
                <a:srgbClr val="4C3D00"/>
              </a:gs>
              <a:gs pos="50000">
                <a:srgbClr val="FFCC00"/>
              </a:gs>
              <a:gs pos="100000">
                <a:srgbClr val="4C3D00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Times New Roman" pitchFamily="18" charset="0"/>
            </a:endParaRP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34" r:id="rId1"/>
    <p:sldLayoutId id="2147484535" r:id="rId2"/>
    <p:sldLayoutId id="2147484536" r:id="rId3"/>
    <p:sldLayoutId id="2147484537" r:id="rId4"/>
    <p:sldLayoutId id="2147484538" r:id="rId5"/>
    <p:sldLayoutId id="2147484539" r:id="rId6"/>
    <p:sldLayoutId id="2147484540" r:id="rId7"/>
    <p:sldLayoutId id="2147484541" r:id="rId8"/>
    <p:sldLayoutId id="2147484542" r:id="rId9"/>
    <p:sldLayoutId id="2147484543" r:id="rId10"/>
    <p:sldLayoutId id="2147484544" r:id="rId11"/>
    <p:sldLayoutId id="2147484545" r:id="rId12"/>
  </p:sldLayoutIdLst>
  <p:transition spd="med" advTm="9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81000"/>
            <a:ext cx="6859587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1600" y="1676400"/>
            <a:ext cx="6858000" cy="426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7" rIns="92075" bIns="4603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dt" sz="quarter" idx="2"/>
          </p:nvPr>
        </p:nvSpPr>
        <p:spPr bwMode="auto">
          <a:xfrm>
            <a:off x="228600" y="6326188"/>
            <a:ext cx="1905000" cy="379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</a:defRPr>
            </a:lvl1pPr>
          </a:lstStyle>
          <a:p>
            <a:pPr>
              <a:defRPr/>
            </a:pPr>
            <a:fld id="{8C8619E7-F159-4CD7-AE76-3F73287ADD2A}" type="datetimeFigureOut">
              <a:rPr lang="ru-RU"/>
              <a:pPr>
                <a:defRPr/>
              </a:pPr>
              <a:t>21.12.2019</a:t>
            </a:fld>
            <a:endParaRPr lang="ru-RU"/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324600"/>
            <a:ext cx="28956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kumimoji="0"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0200" y="6324600"/>
            <a:ext cx="1905000" cy="379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2075" tIns="46037" rIns="92075" bIns="46037" numCol="1" anchor="ctr" anchorCtr="0" compatLnSpc="1">
            <a:prstTxWarp prst="textNoShape">
              <a:avLst/>
            </a:prstTxWarp>
          </a:bodyPr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kumimoji="0" sz="1200" b="1">
                <a:latin typeface="+mn-lt"/>
              </a:defRPr>
            </a:lvl1pPr>
          </a:lstStyle>
          <a:p>
            <a:pPr>
              <a:defRPr/>
            </a:pPr>
            <a:fld id="{A5E15422-60AB-44BD-8333-0CB42AE9A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79" r:id="rId1"/>
    <p:sldLayoutId id="2147484546" r:id="rId2"/>
    <p:sldLayoutId id="2147484547" r:id="rId3"/>
    <p:sldLayoutId id="2147484548" r:id="rId4"/>
    <p:sldLayoutId id="2147484549" r:id="rId5"/>
    <p:sldLayoutId id="2147484550" r:id="rId6"/>
    <p:sldLayoutId id="2147484551" r:id="rId7"/>
    <p:sldLayoutId id="2147484552" r:id="rId8"/>
    <p:sldLayoutId id="2147484553" r:id="rId9"/>
    <p:sldLayoutId id="2147484554" r:id="rId10"/>
    <p:sldLayoutId id="2147484555" r:id="rId11"/>
  </p:sldLayoutIdLst>
  <p:transition spd="med" advTm="9000"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200">
          <a:solidFill>
            <a:srgbClr val="000000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rgbClr val="191966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52400" y="228600"/>
            <a:ext cx="8839200" cy="76200"/>
          </a:xfrm>
          <a:prstGeom prst="rect">
            <a:avLst/>
          </a:prstGeom>
          <a:gradFill rotWithShape="0">
            <a:gsLst>
              <a:gs pos="0">
                <a:srgbClr val="4C3D00"/>
              </a:gs>
              <a:gs pos="50000">
                <a:srgbClr val="FFCC00"/>
              </a:gs>
              <a:gs pos="100000">
                <a:srgbClr val="4C3D00"/>
              </a:gs>
            </a:gsLst>
            <a:lin ang="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52400" y="6553200"/>
            <a:ext cx="8839200" cy="76200"/>
          </a:xfrm>
          <a:prstGeom prst="rect">
            <a:avLst/>
          </a:prstGeom>
          <a:gradFill rotWithShape="0">
            <a:gsLst>
              <a:gs pos="0">
                <a:srgbClr val="4C3D00"/>
              </a:gs>
              <a:gs pos="50000">
                <a:srgbClr val="FFCC00"/>
              </a:gs>
              <a:gs pos="100000">
                <a:srgbClr val="4C3D00"/>
              </a:gs>
            </a:gsLst>
            <a:lin ang="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Times New Roman" pitchFamily="18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134938" y="457200"/>
            <a:ext cx="68262" cy="5943600"/>
          </a:xfrm>
          <a:prstGeom prst="rect">
            <a:avLst/>
          </a:prstGeom>
          <a:gradFill rotWithShape="0">
            <a:gsLst>
              <a:gs pos="0">
                <a:srgbClr val="4C3D00"/>
              </a:gs>
              <a:gs pos="50000">
                <a:srgbClr val="FFCC00"/>
              </a:gs>
              <a:gs pos="100000">
                <a:srgbClr val="4C3D00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Times New Roman" pitchFamily="18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8940800" y="457200"/>
            <a:ext cx="68263" cy="5943600"/>
          </a:xfrm>
          <a:prstGeom prst="rect">
            <a:avLst/>
          </a:prstGeom>
          <a:gradFill rotWithShape="0">
            <a:gsLst>
              <a:gs pos="0">
                <a:srgbClr val="4C3D00"/>
              </a:gs>
              <a:gs pos="50000">
                <a:srgbClr val="FFCC00"/>
              </a:gs>
              <a:gs pos="100000">
                <a:srgbClr val="4C3D00"/>
              </a:gs>
            </a:gsLst>
            <a:lin ang="5400000" scaled="1"/>
          </a:gradFill>
          <a:ln w="12700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ru-RU">
              <a:latin typeface="Times New Roman" pitchFamily="18" charset="0"/>
            </a:endParaRP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526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556" r:id="rId1"/>
    <p:sldLayoutId id="2147484557" r:id="rId2"/>
    <p:sldLayoutId id="2147484558" r:id="rId3"/>
    <p:sldLayoutId id="2147484559" r:id="rId4"/>
    <p:sldLayoutId id="2147484560" r:id="rId5"/>
    <p:sldLayoutId id="2147484561" r:id="rId6"/>
    <p:sldLayoutId id="2147484562" r:id="rId7"/>
    <p:sldLayoutId id="2147484563" r:id="rId8"/>
    <p:sldLayoutId id="2147484564" r:id="rId9"/>
    <p:sldLayoutId id="2147484565" r:id="rId10"/>
    <p:sldLayoutId id="2147484566" r:id="rId11"/>
    <p:sldLayoutId id="2147484567" r:id="rId12"/>
  </p:sldLayoutIdLst>
  <p:transition spd="med" advTm="900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10000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08571185-B157-4805-A48E-D3C572A654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4160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582" r:id="rId1"/>
    <p:sldLayoutId id="2147484583" r:id="rId2"/>
    <p:sldLayoutId id="2147484584" r:id="rId3"/>
    <p:sldLayoutId id="2147484585" r:id="rId4"/>
    <p:sldLayoutId id="2147484586" r:id="rId5"/>
    <p:sldLayoutId id="2147484587" r:id="rId6"/>
    <p:sldLayoutId id="2147484588" r:id="rId7"/>
    <p:sldLayoutId id="2147484589" r:id="rId8"/>
    <p:sldLayoutId id="2147484590" r:id="rId9"/>
    <p:sldLayoutId id="2147484591" r:id="rId10"/>
    <p:sldLayoutId id="2147484592" r:id="rId11"/>
  </p:sldLayoutIdLst>
  <p:transition spd="med">
    <p:strips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9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49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49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9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9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4.wmf"/><Relationship Id="rId2" Type="http://schemas.openxmlformats.org/officeDocument/2006/relationships/slideLayout" Target="../slideLayouts/slideLayout5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6.wmf"/><Relationship Id="rId5" Type="http://schemas.openxmlformats.org/officeDocument/2006/relationships/image" Target="../media/image13.w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5.w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00113" y="981075"/>
            <a:ext cx="7721600" cy="3500438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Валентные возможности атомов.</a:t>
            </a:r>
            <a:br>
              <a:rPr lang="ru-RU" sz="48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800" b="1" spc="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Степень окисления</a:t>
            </a:r>
            <a:endParaRPr lang="ru-RU" sz="4800" b="1" spc="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Степень окисления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  <a:defRPr/>
            </a:pPr>
            <a:r>
              <a:rPr lang="ru-RU" dirty="0" smtClean="0"/>
              <a:t>- это условный заряд, который бы приобрел  атом, если бы все связи в веществе были ионными</a:t>
            </a:r>
          </a:p>
          <a:p>
            <a:pPr>
              <a:defRPr/>
            </a:pPr>
            <a:endParaRPr lang="ru-RU" dirty="0" smtClean="0"/>
          </a:p>
          <a:p>
            <a:pPr marL="0" indent="0">
              <a:buNone/>
              <a:defRPr/>
            </a:pPr>
            <a:r>
              <a:rPr lang="ru-RU" dirty="0" smtClean="0"/>
              <a:t>- это условный заряд, равный числу частично или полностью, </a:t>
            </a:r>
            <a:r>
              <a:rPr lang="ru-RU" dirty="0" smtClean="0">
                <a:solidFill>
                  <a:srgbClr val="663300"/>
                </a:solidFill>
              </a:rPr>
              <a:t>«</a:t>
            </a:r>
            <a:r>
              <a:rPr lang="ru-RU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отданных»</a:t>
            </a:r>
            <a:r>
              <a:rPr lang="ru-RU" dirty="0" smtClean="0">
                <a:solidFill>
                  <a:srgbClr val="663300"/>
                </a:solidFill>
              </a:rPr>
              <a:t> </a:t>
            </a:r>
            <a:r>
              <a:rPr lang="ru-RU" dirty="0" smtClean="0"/>
              <a:t>или </a:t>
            </a:r>
            <a:r>
              <a:rPr lang="ru-RU" dirty="0" smtClean="0">
                <a:solidFill>
                  <a:srgbClr val="663300"/>
                </a:solidFill>
              </a:rPr>
              <a:t>«</a:t>
            </a:r>
            <a:r>
              <a:rPr lang="ru-RU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присоединенных»</a:t>
            </a:r>
            <a:r>
              <a:rPr lang="ru-RU" i="1" dirty="0" smtClean="0"/>
              <a:t>  </a:t>
            </a:r>
            <a:r>
              <a:rPr lang="ru-RU" b="1" i="1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электронов</a:t>
            </a:r>
            <a:r>
              <a:rPr lang="ru-RU" i="1" dirty="0" smtClean="0"/>
              <a:t> </a:t>
            </a:r>
            <a:r>
              <a:rPr lang="ru-RU" dirty="0" smtClean="0"/>
              <a:t>от одного атома к другому </a:t>
            </a:r>
          </a:p>
          <a:p>
            <a:pPr>
              <a:defRPr/>
            </a:pPr>
            <a:endParaRPr lang="ru-RU" dirty="0" smtClean="0"/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0"/>
            <a:ext cx="76200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Степень окисления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765174"/>
            <a:ext cx="8496944" cy="568816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1)Численно  С.О. совпадает с валентностью, если в веществе </a:t>
            </a:r>
            <a:r>
              <a:rPr lang="ru-RU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нет:</a:t>
            </a:r>
          </a:p>
          <a:p>
            <a:pPr marL="0" indent="0"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Неполярных связей</a:t>
            </a:r>
          </a:p>
          <a:p>
            <a:pPr marL="0" indent="0">
              <a:buNone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б)Донорно-акцепторных связей</a:t>
            </a:r>
          </a:p>
          <a:p>
            <a:pPr marL="0" indent="0">
              <a:buNone/>
              <a:defRPr/>
            </a:pPr>
            <a:endParaRPr lang="en-US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Низшая С.О. </a:t>
            </a:r>
            <a:r>
              <a:rPr lang="ru-RU" b="1" i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неМе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определяется : </a:t>
            </a:r>
          </a:p>
          <a:p>
            <a:pPr>
              <a:buFontTx/>
              <a:buNone/>
              <a:defRPr/>
            </a:pPr>
            <a:r>
              <a:rPr lang="ru-RU" b="1" i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8-№ группы </a:t>
            </a:r>
          </a:p>
          <a:p>
            <a:pPr marL="0" indent="0"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3)Высшая С.О. определяется: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>
              <a:buFontTx/>
              <a:buNone/>
              <a:defRPr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по № группы</a:t>
            </a:r>
            <a:endParaRPr lang="ru-RU" b="1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Сумма всех С.О. х.э. = 0</a:t>
            </a:r>
          </a:p>
          <a:p>
            <a:pPr marL="0" indent="0">
              <a:buNone/>
              <a:defRPr/>
            </a:pP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5) С.О. х.э. в простых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ещест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вах </a:t>
            </a:r>
            <a:r>
              <a:rPr lang="ru-RU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= 0</a:t>
            </a:r>
          </a:p>
          <a:p>
            <a:pPr lvl="1">
              <a:buFontTx/>
              <a:buNone/>
              <a:defRPr/>
            </a:pPr>
            <a:r>
              <a:rPr lang="ru-RU" b="1" i="1" dirty="0" smtClean="0">
                <a:solidFill>
                  <a:schemeClr val="tx2">
                    <a:lumMod val="90000"/>
                    <a:lumOff val="1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			</a:t>
            </a:r>
            <a:endParaRPr lang="ru-RU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550" y="260350"/>
            <a:ext cx="8172450" cy="1296988"/>
          </a:xfrm>
        </p:spPr>
        <p:txBody>
          <a:bodyPr/>
          <a:lstStyle/>
          <a:p>
            <a:pPr algn="l">
              <a:defRPr/>
            </a:pPr>
            <a:r>
              <a:rPr lang="ru-RU" sz="32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Определите  валентность и С.О. атомов х.э.,</a:t>
            </a:r>
            <a:br>
              <a:rPr lang="ru-RU" sz="32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32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Составьте структурные формулы веществ:</a:t>
            </a:r>
            <a:endParaRPr lang="ru-RU" sz="3200" dirty="0">
              <a:solidFill>
                <a:srgbClr val="66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187450" y="1700213"/>
            <a:ext cx="7620000" cy="4114800"/>
          </a:xfrm>
        </p:spPr>
        <p:txBody>
          <a:bodyPr/>
          <a:lstStyle/>
          <a:p>
            <a:endParaRPr lang="ru-RU" altLang="ru-RU" smtClean="0"/>
          </a:p>
          <a:p>
            <a:endParaRPr lang="ru-RU" altLang="ru-RU" smtClean="0"/>
          </a:p>
        </p:txBody>
      </p:sp>
      <p:sp>
        <p:nvSpPr>
          <p:cNvPr id="20484" name="TextBox 3"/>
          <p:cNvSpPr txBox="1">
            <a:spLocks noChangeArrowheads="1"/>
          </p:cNvSpPr>
          <p:nvPr/>
        </p:nvSpPr>
        <p:spPr bwMode="auto">
          <a:xfrm>
            <a:off x="3491880" y="2849563"/>
            <a:ext cx="12255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ru-RU" sz="3200" b="1" dirty="0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sz="32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altLang="ru-RU" sz="3200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endParaRPr lang="ru-RU" altLang="ru-RU" sz="32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87450" y="1628775"/>
            <a:ext cx="13684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latin typeface="+mn-lt"/>
              </a:rPr>
              <a:t>PCl</a:t>
            </a:r>
            <a:r>
              <a:rPr lang="en-US" sz="3200" b="1" baseline="-25000" dirty="0">
                <a:latin typeface="+mn-lt"/>
              </a:rPr>
              <a:t>3</a:t>
            </a:r>
            <a:endParaRPr lang="ru-RU" sz="3200" b="1" baseline="-25000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627784" y="5665788"/>
            <a:ext cx="1368425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3200" b="1" dirty="0">
                <a:latin typeface="+mn-lt"/>
              </a:rPr>
              <a:t>C</a:t>
            </a:r>
            <a:r>
              <a:rPr lang="en-US" sz="3200" b="1" baseline="-25000" dirty="0">
                <a:latin typeface="+mn-lt"/>
              </a:rPr>
              <a:t>2</a:t>
            </a:r>
            <a:r>
              <a:rPr lang="en-US" sz="3200" b="1" dirty="0">
                <a:latin typeface="+mn-lt"/>
              </a:rPr>
              <a:t>H</a:t>
            </a:r>
            <a:r>
              <a:rPr lang="en-US" sz="3200" b="1" baseline="-25000" dirty="0">
                <a:latin typeface="+mn-lt"/>
              </a:rPr>
              <a:t>6</a:t>
            </a:r>
            <a:endParaRPr lang="ru-RU" sz="3200" b="1" baseline="-25000" dirty="0">
              <a:latin typeface="+mn-lt"/>
            </a:endParaRPr>
          </a:p>
        </p:txBody>
      </p:sp>
      <p:sp>
        <p:nvSpPr>
          <p:cNvPr id="20487" name="TextBox 6"/>
          <p:cNvSpPr txBox="1">
            <a:spLocks noChangeArrowheads="1"/>
          </p:cNvSpPr>
          <p:nvPr/>
        </p:nvSpPr>
        <p:spPr bwMode="auto">
          <a:xfrm>
            <a:off x="611560" y="3757613"/>
            <a:ext cx="8636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ru-RU" sz="3200" b="1" dirty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altLang="ru-RU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3200" b="1" baseline="30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8" name="TextBox 7"/>
          <p:cNvSpPr txBox="1">
            <a:spLocks noChangeArrowheads="1"/>
          </p:cNvSpPr>
          <p:nvPr/>
        </p:nvSpPr>
        <p:spPr bwMode="auto">
          <a:xfrm>
            <a:off x="6372225" y="1628775"/>
            <a:ext cx="19446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altLang="ru-RU" sz="32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SO</a:t>
            </a:r>
            <a:r>
              <a:rPr lang="en-US" altLang="ru-RU" sz="3200" b="1" baseline="-25000"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sz="32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9" name="TextBox 9"/>
          <p:cNvSpPr txBox="1">
            <a:spLocks noChangeArrowheads="1"/>
          </p:cNvSpPr>
          <p:nvPr/>
        </p:nvSpPr>
        <p:spPr bwMode="auto">
          <a:xfrm>
            <a:off x="5476357" y="3768149"/>
            <a:ext cx="19431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ru-RU" sz="3200" b="1" dirty="0">
                <a:latin typeface="Times New Roman" pitchFamily="18" charset="0"/>
                <a:cs typeface="Times New Roman" pitchFamily="18" charset="0"/>
              </a:rPr>
              <a:t>Zn(OH)</a:t>
            </a:r>
            <a:r>
              <a:rPr lang="en-US" altLang="ru-RU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altLang="ru-RU" sz="32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0" name="TextBox 10"/>
          <p:cNvSpPr txBox="1">
            <a:spLocks noChangeArrowheads="1"/>
          </p:cNvSpPr>
          <p:nvPr/>
        </p:nvSpPr>
        <p:spPr bwMode="auto">
          <a:xfrm>
            <a:off x="7236296" y="5950248"/>
            <a:ext cx="1727200" cy="585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ru-RU" sz="3200" b="1" dirty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altLang="ru-RU" sz="32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altLang="ru-RU" sz="3200" b="1" dirty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altLang="ru-RU" sz="3200" b="1" baseline="-25000" dirty="0">
                <a:latin typeface="Times New Roman" pitchFamily="18" charset="0"/>
                <a:cs typeface="Times New Roman" pitchFamily="18" charset="0"/>
              </a:rPr>
              <a:t>5</a:t>
            </a:r>
            <a:endParaRPr lang="ru-RU" altLang="ru-RU" sz="32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971550" y="260350"/>
            <a:ext cx="76200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3200" dirty="0" smtClean="0">
                <a:solidFill>
                  <a:srgbClr val="66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 валентности и степени окисления атомов в органических соединениях</a:t>
            </a:r>
          </a:p>
        </p:txBody>
      </p:sp>
      <p:pic>
        <p:nvPicPr>
          <p:cNvPr id="21507" name="Picture 2" descr="C:\Users\1\Desktop\Карт-ки\images (19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11424" y="1476749"/>
            <a:ext cx="3808412" cy="1570037"/>
          </a:xfrm>
          <a:noFill/>
        </p:spPr>
      </p:pic>
      <p:pic>
        <p:nvPicPr>
          <p:cNvPr id="21508" name="Picture 3" descr="C:\Users\1\Desktop\Карт-ки\image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788" y="1700213"/>
            <a:ext cx="2098675" cy="157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9" name="Picture 4" descr="C:\Users\1\Desktop\Карт-ки\images (22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3252727"/>
            <a:ext cx="3889375" cy="1223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Picture 6" descr="https://encrypted-tbn0.gstatic.com/images?q=tbn:ANd9GcRmgbHY0crb5scL_0n8EuaSI9FtCG-2n-wRD2yxw8uqcxn0GpR-8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2175" y="4803749"/>
            <a:ext cx="4117975" cy="1296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1" name="Picture 10" descr="https://encrypted-tbn1.gstatic.com/images?q=tbn:ANd9GcR6yaZe7GnGxB-6o4a4NAryieOhIP1wOYr2fT1i5x8KpB3dcGHU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507"/>
          <a:stretch>
            <a:fillRect/>
          </a:stretch>
        </p:blipFill>
        <p:spPr bwMode="auto">
          <a:xfrm>
            <a:off x="6300788" y="5157788"/>
            <a:ext cx="2159000" cy="138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2" name="Picture 12" descr="https://encrypted-tbn1.gstatic.com/images?q=tbn:ANd9GcR6yaZe7GnGxB-6o4a4NAryieOhIP1wOYr2fT1i5x8KpB3dcGHUe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724"/>
          <a:stretch>
            <a:fillRect/>
          </a:stretch>
        </p:blipFill>
        <p:spPr bwMode="auto">
          <a:xfrm>
            <a:off x="6227763" y="3573463"/>
            <a:ext cx="2225675" cy="136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979712" y="6266147"/>
            <a:ext cx="32400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dirty="0">
                <a:solidFill>
                  <a:srgbClr val="FF0000"/>
                </a:solidFill>
              </a:rPr>
              <a:t>Найди ошибку в формуле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z="4000" b="1" dirty="0" smtClean="0"/>
              <a:t>§4    </a:t>
            </a:r>
          </a:p>
          <a:p>
            <a:pPr>
              <a:buFontTx/>
              <a:buNone/>
            </a:pPr>
            <a:r>
              <a:rPr lang="ru-RU" altLang="ru-RU" sz="4000" b="1" dirty="0" smtClean="0"/>
              <a:t>   № 12,13 </a:t>
            </a:r>
            <a:r>
              <a:rPr lang="ru-RU" altLang="ru-RU" sz="4000" dirty="0" err="1" smtClean="0"/>
              <a:t>стр</a:t>
            </a:r>
            <a:r>
              <a:rPr lang="ru-RU" altLang="ru-RU" sz="4000" dirty="0" smtClean="0"/>
              <a:t> 22</a:t>
            </a:r>
          </a:p>
          <a:p>
            <a:pPr>
              <a:buFontTx/>
              <a:buNone/>
            </a:pPr>
            <a:r>
              <a:rPr lang="ru-RU" altLang="ru-RU" sz="4000" dirty="0" smtClean="0"/>
              <a:t>Задача 3</a:t>
            </a: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Валентность</a:t>
            </a:r>
            <a:r>
              <a:rPr lang="ru-RU" dirty="0" smtClean="0"/>
              <a:t> -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6013" y="1484313"/>
            <a:ext cx="7620000" cy="4114800"/>
          </a:xfrm>
        </p:spPr>
        <p:txBody>
          <a:bodyPr>
            <a:normAutofit fontScale="92500" lnSpcReduction="10000"/>
          </a:bodyPr>
          <a:lstStyle/>
          <a:p>
            <a:pPr algn="ctr">
              <a:buFont typeface="Wingdings" panose="05000000000000000000" pitchFamily="2" charset="2"/>
              <a:buChar char="Ø"/>
              <a:defRPr/>
            </a:pP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число химических связей, которое данный атом образует с другими атомами</a:t>
            </a:r>
            <a:r>
              <a:rPr lang="ru-RU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marL="0" indent="0" algn="ctr">
              <a:buNone/>
              <a:defRPr/>
            </a:pPr>
            <a:endParaRPr lang="ru-RU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2800" dirty="0" smtClean="0"/>
              <a:t>Электроны, принимающие участие в образовании химических связей называют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валентными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2800" dirty="0" smtClean="0"/>
              <a:t>Валентные электроны располагаются на </a:t>
            </a:r>
            <a:r>
              <a:rPr lang="ru-RU" sz="2800" u="sng" dirty="0" smtClean="0"/>
              <a:t>внешнем уровне </a:t>
            </a:r>
            <a:r>
              <a:rPr lang="ru-RU" sz="2800" dirty="0" smtClean="0"/>
              <a:t>(</a:t>
            </a:r>
            <a:r>
              <a:rPr lang="ru-RU" sz="2800" i="1" dirty="0" smtClean="0"/>
              <a:t>для главных подгрупп</a:t>
            </a:r>
            <a:r>
              <a:rPr lang="ru-RU" sz="2800" dirty="0" smtClean="0"/>
              <a:t>) </a:t>
            </a:r>
            <a:r>
              <a:rPr lang="ru-RU" sz="2800" b="1" dirty="0" smtClean="0"/>
              <a:t>+</a:t>
            </a:r>
            <a:r>
              <a:rPr lang="ru-RU" sz="2800" dirty="0" smtClean="0"/>
              <a:t> </a:t>
            </a:r>
            <a:r>
              <a:rPr lang="ru-RU" sz="2800" u="sng" dirty="0" err="1" smtClean="0"/>
              <a:t>предвнешнем</a:t>
            </a:r>
            <a:r>
              <a:rPr lang="ru-RU" sz="2800" u="sng" dirty="0" smtClean="0"/>
              <a:t> </a:t>
            </a:r>
            <a:r>
              <a:rPr lang="en-US" sz="2800" u="sng" dirty="0" smtClean="0"/>
              <a:t>d</a:t>
            </a:r>
            <a:r>
              <a:rPr lang="ru-RU" sz="2800" u="sng" dirty="0" smtClean="0"/>
              <a:t>-подуровне </a:t>
            </a:r>
            <a:r>
              <a:rPr lang="ru-RU" sz="2800" dirty="0" smtClean="0"/>
              <a:t>(</a:t>
            </a:r>
            <a:r>
              <a:rPr lang="ru-RU" sz="2800" i="1" dirty="0" smtClean="0"/>
              <a:t>для побочных подгрупп</a:t>
            </a:r>
            <a:r>
              <a:rPr lang="ru-RU" sz="2800" dirty="0" smtClean="0"/>
              <a:t>)</a:t>
            </a:r>
            <a:endParaRPr lang="ru-RU" sz="2800" dirty="0"/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3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0"/>
            <a:ext cx="7620000" cy="1143000"/>
          </a:xfrm>
        </p:spPr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Валентность определяется: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650" y="908050"/>
            <a:ext cx="8388350" cy="4114800"/>
          </a:xfrm>
        </p:spPr>
        <p:txBody>
          <a:bodyPr/>
          <a:lstStyle/>
          <a:p>
            <a:pPr marL="0" indent="0">
              <a:buNone/>
            </a:pPr>
            <a:r>
              <a:rPr lang="ru-RU" altLang="ru-RU" b="1" i="1" dirty="0" smtClean="0"/>
              <a:t>1</a:t>
            </a:r>
            <a:r>
              <a:rPr lang="ru-RU" altLang="ru-RU" b="1" i="1" dirty="0" smtClean="0"/>
              <a:t>) Числом </a:t>
            </a:r>
            <a:r>
              <a:rPr lang="ru-RU" altLang="ru-RU" b="1" i="1" dirty="0" smtClean="0"/>
              <a:t>неспаренных электронов атома</a:t>
            </a:r>
          </a:p>
          <a:p>
            <a:pPr marL="0" indent="0" algn="ctr">
              <a:buNone/>
            </a:pPr>
            <a:r>
              <a:rPr lang="ru-RU" altLang="ru-RU" i="1" dirty="0" smtClean="0"/>
              <a:t>определяем по № группы для главных подгрупп</a:t>
            </a:r>
            <a:endParaRPr lang="ru-RU" altLang="ru-RU" dirty="0" smtClean="0"/>
          </a:p>
          <a:p>
            <a:pPr>
              <a:buFontTx/>
              <a:buNone/>
            </a:pPr>
            <a:r>
              <a:rPr lang="ru-RU" altLang="ru-RU" dirty="0" smtClean="0"/>
              <a:t>   (</a:t>
            </a:r>
            <a:r>
              <a:rPr lang="ru-RU" altLang="ru-RU" i="1" dirty="0" smtClean="0"/>
              <a:t>В возбужденном состоянии электроны могут </a:t>
            </a:r>
            <a:r>
              <a:rPr lang="ru-RU" altLang="ru-RU" b="1" i="1" dirty="0" smtClean="0"/>
              <a:t>распариваться</a:t>
            </a:r>
            <a:r>
              <a:rPr lang="ru-RU" altLang="ru-RU" dirty="0" smtClean="0"/>
              <a:t>)</a:t>
            </a:r>
          </a:p>
          <a:p>
            <a:endParaRPr lang="ru-RU" altLang="ru-RU" dirty="0" smtClean="0"/>
          </a:p>
        </p:txBody>
      </p:sp>
      <p:sp>
        <p:nvSpPr>
          <p:cNvPr id="1031" name="Rectangle 4"/>
          <p:cNvSpPr>
            <a:spLocks noChangeArrowheads="1"/>
          </p:cNvSpPr>
          <p:nvPr/>
        </p:nvSpPr>
        <p:spPr bwMode="auto">
          <a:xfrm>
            <a:off x="1116013" y="4581525"/>
            <a:ext cx="719137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1032" name="Rectangle 4"/>
          <p:cNvSpPr>
            <a:spLocks noChangeArrowheads="1"/>
          </p:cNvSpPr>
          <p:nvPr/>
        </p:nvSpPr>
        <p:spPr bwMode="auto">
          <a:xfrm>
            <a:off x="2051050" y="4581525"/>
            <a:ext cx="720725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1033" name="Rectangle 4"/>
          <p:cNvSpPr>
            <a:spLocks noChangeArrowheads="1"/>
          </p:cNvSpPr>
          <p:nvPr/>
        </p:nvSpPr>
        <p:spPr bwMode="auto">
          <a:xfrm>
            <a:off x="2771775" y="4581525"/>
            <a:ext cx="720725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1034" name="Rectangle 4"/>
          <p:cNvSpPr>
            <a:spLocks noChangeArrowheads="1"/>
          </p:cNvSpPr>
          <p:nvPr/>
        </p:nvSpPr>
        <p:spPr bwMode="auto">
          <a:xfrm>
            <a:off x="3492500" y="4581525"/>
            <a:ext cx="719138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1035" name="Rectangle 4"/>
          <p:cNvSpPr>
            <a:spLocks noChangeArrowheads="1"/>
          </p:cNvSpPr>
          <p:nvPr/>
        </p:nvSpPr>
        <p:spPr bwMode="auto">
          <a:xfrm>
            <a:off x="5580063" y="4581525"/>
            <a:ext cx="720725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1036" name="Rectangle 4"/>
          <p:cNvSpPr>
            <a:spLocks noChangeArrowheads="1"/>
          </p:cNvSpPr>
          <p:nvPr/>
        </p:nvSpPr>
        <p:spPr bwMode="auto">
          <a:xfrm>
            <a:off x="6516688" y="4581525"/>
            <a:ext cx="719137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1037" name="Rectangle 4"/>
          <p:cNvSpPr>
            <a:spLocks noChangeArrowheads="1"/>
          </p:cNvSpPr>
          <p:nvPr/>
        </p:nvSpPr>
        <p:spPr bwMode="auto">
          <a:xfrm>
            <a:off x="7235825" y="4581525"/>
            <a:ext cx="720725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1038" name="Rectangle 4"/>
          <p:cNvSpPr>
            <a:spLocks noChangeArrowheads="1"/>
          </p:cNvSpPr>
          <p:nvPr/>
        </p:nvSpPr>
        <p:spPr bwMode="auto">
          <a:xfrm>
            <a:off x="7956550" y="4581525"/>
            <a:ext cx="719138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1039" name="Line 9"/>
          <p:cNvSpPr>
            <a:spLocks noChangeShapeType="1"/>
          </p:cNvSpPr>
          <p:nvPr/>
        </p:nvSpPr>
        <p:spPr bwMode="auto">
          <a:xfrm flipV="1">
            <a:off x="1331913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0" name="Line 9"/>
          <p:cNvSpPr>
            <a:spLocks noChangeShapeType="1"/>
          </p:cNvSpPr>
          <p:nvPr/>
        </p:nvSpPr>
        <p:spPr bwMode="auto">
          <a:xfrm flipV="1">
            <a:off x="2268538" y="4724400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1" name="Line 9"/>
          <p:cNvSpPr>
            <a:spLocks noChangeShapeType="1"/>
          </p:cNvSpPr>
          <p:nvPr/>
        </p:nvSpPr>
        <p:spPr bwMode="auto">
          <a:xfrm flipV="1">
            <a:off x="5795963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2" name="Line 9"/>
          <p:cNvSpPr>
            <a:spLocks noChangeShapeType="1"/>
          </p:cNvSpPr>
          <p:nvPr/>
        </p:nvSpPr>
        <p:spPr bwMode="auto">
          <a:xfrm flipV="1">
            <a:off x="2987675" y="4724400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3" name="Line 9"/>
          <p:cNvSpPr>
            <a:spLocks noChangeShapeType="1"/>
          </p:cNvSpPr>
          <p:nvPr/>
        </p:nvSpPr>
        <p:spPr bwMode="auto">
          <a:xfrm flipV="1">
            <a:off x="7451725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4" name="Line 9"/>
          <p:cNvSpPr>
            <a:spLocks noChangeShapeType="1"/>
          </p:cNvSpPr>
          <p:nvPr/>
        </p:nvSpPr>
        <p:spPr bwMode="auto">
          <a:xfrm flipV="1">
            <a:off x="6732588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5" name="Line 9"/>
          <p:cNvSpPr>
            <a:spLocks noChangeShapeType="1"/>
          </p:cNvSpPr>
          <p:nvPr/>
        </p:nvSpPr>
        <p:spPr bwMode="auto">
          <a:xfrm flipV="1">
            <a:off x="8172450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46" name="Line 8"/>
          <p:cNvSpPr>
            <a:spLocks noChangeShapeType="1"/>
          </p:cNvSpPr>
          <p:nvPr/>
        </p:nvSpPr>
        <p:spPr bwMode="auto">
          <a:xfrm>
            <a:off x="1547813" y="4724400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5867400" y="3141663"/>
          <a:ext cx="1081088" cy="201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8" name="Формула" r:id="rId3" imgW="241200" imgH="431640" progId="Equation.3">
                  <p:embed/>
                </p:oleObj>
              </mc:Choice>
              <mc:Fallback>
                <p:oleObj name="Формула" r:id="rId3" imgW="24120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141663"/>
                        <a:ext cx="1081088" cy="2011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4"/>
          <p:cNvGraphicFramePr>
            <a:graphicFrameLocks noChangeAspect="1"/>
          </p:cNvGraphicFramePr>
          <p:nvPr/>
        </p:nvGraphicFramePr>
        <p:xfrm>
          <a:off x="3348038" y="3644900"/>
          <a:ext cx="71913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9" name="Формула" r:id="rId5" imgW="152280" imgH="177480" progId="Equation.3">
                  <p:embed/>
                </p:oleObj>
              </mc:Choice>
              <mc:Fallback>
                <p:oleObj name="Формула" r:id="rId5" imgW="152280" imgH="17748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3644900"/>
                        <a:ext cx="719137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5"/>
          <p:cNvGraphicFramePr>
            <a:graphicFrameLocks noChangeAspect="1"/>
          </p:cNvGraphicFramePr>
          <p:nvPr/>
        </p:nvGraphicFramePr>
        <p:xfrm>
          <a:off x="4067175" y="3567113"/>
          <a:ext cx="1728788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Формула" r:id="rId7" imgW="419040" imgH="203040" progId="Equation.3">
                  <p:embed/>
                </p:oleObj>
              </mc:Choice>
              <mc:Fallback>
                <p:oleObj name="Формула" r:id="rId7" imgW="419040" imgH="20304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3567113"/>
                        <a:ext cx="1728788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7" name="Выгнутая вниз стрелка 35"/>
          <p:cNvSpPr>
            <a:spLocks noChangeArrowheads="1"/>
          </p:cNvSpPr>
          <p:nvPr/>
        </p:nvSpPr>
        <p:spPr bwMode="auto">
          <a:xfrm>
            <a:off x="1619250" y="5300663"/>
            <a:ext cx="2160588" cy="504825"/>
          </a:xfrm>
          <a:prstGeom prst="curvedUpArrow">
            <a:avLst>
              <a:gd name="adj1" fmla="val 24966"/>
              <a:gd name="adj2" fmla="val 49932"/>
              <a:gd name="adj3" fmla="val 25000"/>
            </a:avLst>
          </a:prstGeom>
          <a:solidFill>
            <a:schemeClr val="accent1"/>
          </a:solidFill>
          <a:ln w="9525" algn="ctr">
            <a:solidFill>
              <a:srgbClr val="00B050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2400">
              <a:latin typeface="Times New Roman" pitchFamily="18" charset="0"/>
            </a:endParaRPr>
          </a:p>
        </p:txBody>
      </p:sp>
      <p:graphicFrame>
        <p:nvGraphicFramePr>
          <p:cNvPr id="37" name="Таблица 36"/>
          <p:cNvGraphicFramePr>
            <a:graphicFrameLocks noGrp="1"/>
          </p:cNvGraphicFramePr>
          <p:nvPr/>
        </p:nvGraphicFramePr>
        <p:xfrm>
          <a:off x="2843213" y="5805488"/>
          <a:ext cx="1079500" cy="7016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7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1675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2p</a:t>
                      </a:r>
                      <a:endParaRPr lang="ru-RU" sz="4000" b="1" u="sng" baseline="3000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388" marR="91388" marT="45761" marB="4576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8" name="Таблица 37"/>
          <p:cNvGraphicFramePr>
            <a:graphicFrameLocks noGrp="1"/>
          </p:cNvGraphicFramePr>
          <p:nvPr/>
        </p:nvGraphicFramePr>
        <p:xfrm>
          <a:off x="7235825" y="5732463"/>
          <a:ext cx="1079500" cy="7016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7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1675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2p</a:t>
                      </a:r>
                      <a:endParaRPr lang="ru-RU" sz="4000" b="1" u="sng" baseline="3000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388" marR="91388" marT="45761" marB="4576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9" name="Таблица 38"/>
          <p:cNvGraphicFramePr>
            <a:graphicFrameLocks noGrp="1"/>
          </p:cNvGraphicFramePr>
          <p:nvPr/>
        </p:nvGraphicFramePr>
        <p:xfrm>
          <a:off x="1116013" y="5805488"/>
          <a:ext cx="863600" cy="7016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6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167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4000" b="1" u="sng" baseline="3000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388" marR="91388" marT="45761" marB="4576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0" name="Таблица 39"/>
          <p:cNvGraphicFramePr>
            <a:graphicFrameLocks noGrp="1"/>
          </p:cNvGraphicFramePr>
          <p:nvPr/>
        </p:nvGraphicFramePr>
        <p:xfrm>
          <a:off x="5651500" y="5805488"/>
          <a:ext cx="863600" cy="7016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6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167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4000" b="1" u="sng" baseline="3000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388" marR="91388" marT="45761" marB="4576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Валентность определяется: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90575" y="1412875"/>
            <a:ext cx="8353425" cy="4114800"/>
          </a:xfrm>
        </p:spPr>
        <p:txBody>
          <a:bodyPr/>
          <a:lstStyle/>
          <a:p>
            <a:pPr marL="0" indent="0">
              <a:buNone/>
              <a:defRPr/>
            </a:pPr>
            <a:r>
              <a:rPr lang="ru-RU" b="1" i="1" dirty="0" smtClean="0"/>
              <a:t>1</a:t>
            </a:r>
            <a:r>
              <a:rPr lang="ru-RU" b="1" i="1" dirty="0" smtClean="0"/>
              <a:t>) Числом </a:t>
            </a:r>
            <a:r>
              <a:rPr lang="ru-RU" b="1" i="1" dirty="0" smtClean="0"/>
              <a:t>неспаренных электронов атома</a:t>
            </a:r>
          </a:p>
          <a:p>
            <a:pPr>
              <a:buFontTx/>
              <a:buNone/>
              <a:defRPr/>
            </a:pPr>
            <a:r>
              <a:rPr lang="ru-RU" dirty="0" smtClean="0"/>
              <a:t>   (</a:t>
            </a:r>
            <a:r>
              <a:rPr lang="ru-RU" i="1" dirty="0" smtClean="0"/>
              <a:t>В возбужденном состоянии электроны могут 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спариваться</a:t>
            </a:r>
            <a:r>
              <a:rPr lang="ru-RU" dirty="0" smtClean="0"/>
              <a:t>)</a:t>
            </a:r>
          </a:p>
          <a:p>
            <a:pPr>
              <a:defRPr/>
            </a:pPr>
            <a:endParaRPr lang="ru-RU" dirty="0"/>
          </a:p>
        </p:txBody>
      </p:sp>
      <p:sp>
        <p:nvSpPr>
          <p:cNvPr id="2055" name="Rectangle 4"/>
          <p:cNvSpPr>
            <a:spLocks noChangeArrowheads="1"/>
          </p:cNvSpPr>
          <p:nvPr/>
        </p:nvSpPr>
        <p:spPr bwMode="auto">
          <a:xfrm>
            <a:off x="1116013" y="4581525"/>
            <a:ext cx="719137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2056" name="Rectangle 4"/>
          <p:cNvSpPr>
            <a:spLocks noChangeArrowheads="1"/>
          </p:cNvSpPr>
          <p:nvPr/>
        </p:nvSpPr>
        <p:spPr bwMode="auto">
          <a:xfrm>
            <a:off x="2051050" y="4581525"/>
            <a:ext cx="720725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2057" name="Rectangle 4"/>
          <p:cNvSpPr>
            <a:spLocks noChangeArrowheads="1"/>
          </p:cNvSpPr>
          <p:nvPr/>
        </p:nvSpPr>
        <p:spPr bwMode="auto">
          <a:xfrm>
            <a:off x="2771775" y="4581525"/>
            <a:ext cx="720725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2058" name="Rectangle 4"/>
          <p:cNvSpPr>
            <a:spLocks noChangeArrowheads="1"/>
          </p:cNvSpPr>
          <p:nvPr/>
        </p:nvSpPr>
        <p:spPr bwMode="auto">
          <a:xfrm>
            <a:off x="3492500" y="4581525"/>
            <a:ext cx="719138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2059" name="Rectangle 4"/>
          <p:cNvSpPr>
            <a:spLocks noChangeArrowheads="1"/>
          </p:cNvSpPr>
          <p:nvPr/>
        </p:nvSpPr>
        <p:spPr bwMode="auto">
          <a:xfrm>
            <a:off x="5580063" y="4581525"/>
            <a:ext cx="720725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2060" name="Rectangle 4"/>
          <p:cNvSpPr>
            <a:spLocks noChangeArrowheads="1"/>
          </p:cNvSpPr>
          <p:nvPr/>
        </p:nvSpPr>
        <p:spPr bwMode="auto">
          <a:xfrm>
            <a:off x="6516688" y="4581525"/>
            <a:ext cx="719137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2061" name="Rectangle 4"/>
          <p:cNvSpPr>
            <a:spLocks noChangeArrowheads="1"/>
          </p:cNvSpPr>
          <p:nvPr/>
        </p:nvSpPr>
        <p:spPr bwMode="auto">
          <a:xfrm>
            <a:off x="7235825" y="4581525"/>
            <a:ext cx="720725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2062" name="Rectangle 4"/>
          <p:cNvSpPr>
            <a:spLocks noChangeArrowheads="1"/>
          </p:cNvSpPr>
          <p:nvPr/>
        </p:nvSpPr>
        <p:spPr bwMode="auto">
          <a:xfrm>
            <a:off x="7956550" y="4581525"/>
            <a:ext cx="719138" cy="647700"/>
          </a:xfrm>
          <a:prstGeom prst="rect">
            <a:avLst/>
          </a:prstGeom>
          <a:solidFill>
            <a:schemeClr val="bg1"/>
          </a:solidFill>
          <a:ln w="57150" algn="ctr">
            <a:solidFill>
              <a:srgbClr val="000000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endParaRPr lang="ru-RU" altLang="ru-RU" b="1">
              <a:latin typeface="Arial" charset="0"/>
            </a:endParaRPr>
          </a:p>
        </p:txBody>
      </p:sp>
      <p:sp>
        <p:nvSpPr>
          <p:cNvPr id="2063" name="Line 9"/>
          <p:cNvSpPr>
            <a:spLocks noChangeShapeType="1"/>
          </p:cNvSpPr>
          <p:nvPr/>
        </p:nvSpPr>
        <p:spPr bwMode="auto">
          <a:xfrm flipV="1">
            <a:off x="1331913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4" name="Line 9"/>
          <p:cNvSpPr>
            <a:spLocks noChangeShapeType="1"/>
          </p:cNvSpPr>
          <p:nvPr/>
        </p:nvSpPr>
        <p:spPr bwMode="auto">
          <a:xfrm flipV="1">
            <a:off x="2268538" y="4724400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5" name="Line 9"/>
          <p:cNvSpPr>
            <a:spLocks noChangeShapeType="1"/>
          </p:cNvSpPr>
          <p:nvPr/>
        </p:nvSpPr>
        <p:spPr bwMode="auto">
          <a:xfrm flipV="1">
            <a:off x="5795963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6" name="Line 9"/>
          <p:cNvSpPr>
            <a:spLocks noChangeShapeType="1"/>
          </p:cNvSpPr>
          <p:nvPr/>
        </p:nvSpPr>
        <p:spPr bwMode="auto">
          <a:xfrm flipV="1">
            <a:off x="2987675" y="4724400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7" name="Line 9"/>
          <p:cNvSpPr>
            <a:spLocks noChangeShapeType="1"/>
          </p:cNvSpPr>
          <p:nvPr/>
        </p:nvSpPr>
        <p:spPr bwMode="auto">
          <a:xfrm flipV="1">
            <a:off x="7451725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8" name="Line 9"/>
          <p:cNvSpPr>
            <a:spLocks noChangeShapeType="1"/>
          </p:cNvSpPr>
          <p:nvPr/>
        </p:nvSpPr>
        <p:spPr bwMode="auto">
          <a:xfrm flipV="1">
            <a:off x="6732588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69" name="Line 8"/>
          <p:cNvSpPr>
            <a:spLocks noChangeShapeType="1"/>
          </p:cNvSpPr>
          <p:nvPr/>
        </p:nvSpPr>
        <p:spPr bwMode="auto">
          <a:xfrm>
            <a:off x="1547813" y="4724400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2050" name="Object 3"/>
          <p:cNvGraphicFramePr>
            <a:graphicFrameLocks noChangeAspect="1"/>
          </p:cNvGraphicFramePr>
          <p:nvPr/>
        </p:nvGraphicFramePr>
        <p:xfrm>
          <a:off x="5867400" y="3141663"/>
          <a:ext cx="1081088" cy="20113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6" name="Формула" r:id="rId3" imgW="241200" imgH="431640" progId="Equation.3">
                  <p:embed/>
                </p:oleObj>
              </mc:Choice>
              <mc:Fallback>
                <p:oleObj name="Формула" r:id="rId3" imgW="241200" imgH="43164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67400" y="3141663"/>
                        <a:ext cx="1081088" cy="20113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3"/>
          <p:cNvGraphicFramePr>
            <a:graphicFrameLocks noChangeAspect="1"/>
          </p:cNvGraphicFramePr>
          <p:nvPr/>
        </p:nvGraphicFramePr>
        <p:xfrm>
          <a:off x="3348038" y="3644900"/>
          <a:ext cx="719137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7" name="Формула" r:id="rId5" imgW="152280" imgH="177480" progId="Equation.3">
                  <p:embed/>
                </p:oleObj>
              </mc:Choice>
              <mc:Fallback>
                <p:oleObj name="Формула" r:id="rId5" imgW="152280" imgH="177480" progId="Equation.3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48038" y="3644900"/>
                        <a:ext cx="719137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4"/>
          <p:cNvGraphicFramePr>
            <a:graphicFrameLocks noChangeAspect="1"/>
          </p:cNvGraphicFramePr>
          <p:nvPr/>
        </p:nvGraphicFramePr>
        <p:xfrm>
          <a:off x="4067175" y="3567113"/>
          <a:ext cx="1728788" cy="87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98" name="Формула" r:id="rId7" imgW="419040" imgH="203040" progId="Equation.3">
                  <p:embed/>
                </p:oleObj>
              </mc:Choice>
              <mc:Fallback>
                <p:oleObj name="Формула" r:id="rId7" imgW="419040" imgH="20304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67175" y="3567113"/>
                        <a:ext cx="1728788" cy="87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70" name="Выгнутая вниз стрелка 29"/>
          <p:cNvSpPr>
            <a:spLocks noChangeArrowheads="1"/>
          </p:cNvSpPr>
          <p:nvPr/>
        </p:nvSpPr>
        <p:spPr bwMode="auto">
          <a:xfrm flipH="1">
            <a:off x="3059113" y="5300663"/>
            <a:ext cx="865187" cy="288925"/>
          </a:xfrm>
          <a:prstGeom prst="curvedUpArrow">
            <a:avLst>
              <a:gd name="adj1" fmla="val 24954"/>
              <a:gd name="adj2" fmla="val 49908"/>
              <a:gd name="adj3" fmla="val 25000"/>
            </a:avLst>
          </a:prstGeom>
          <a:solidFill>
            <a:schemeClr val="accent1"/>
          </a:solidFill>
          <a:ln w="9525" algn="ctr">
            <a:solidFill>
              <a:srgbClr val="00B050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2071" name="Line 9"/>
          <p:cNvSpPr>
            <a:spLocks noChangeShapeType="1"/>
          </p:cNvSpPr>
          <p:nvPr/>
        </p:nvSpPr>
        <p:spPr bwMode="auto">
          <a:xfrm flipV="1">
            <a:off x="3708400" y="4724400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72" name="Line 8"/>
          <p:cNvSpPr>
            <a:spLocks noChangeShapeType="1"/>
          </p:cNvSpPr>
          <p:nvPr/>
        </p:nvSpPr>
        <p:spPr bwMode="auto">
          <a:xfrm>
            <a:off x="2484438" y="4724400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73" name="Line 8"/>
          <p:cNvSpPr>
            <a:spLocks noChangeShapeType="1"/>
          </p:cNvSpPr>
          <p:nvPr/>
        </p:nvSpPr>
        <p:spPr bwMode="auto">
          <a:xfrm>
            <a:off x="6011863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74" name="Line 8"/>
          <p:cNvSpPr>
            <a:spLocks noChangeShapeType="1"/>
          </p:cNvSpPr>
          <p:nvPr/>
        </p:nvSpPr>
        <p:spPr bwMode="auto">
          <a:xfrm>
            <a:off x="6948488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2075" name="Line 8"/>
          <p:cNvSpPr>
            <a:spLocks noChangeShapeType="1"/>
          </p:cNvSpPr>
          <p:nvPr/>
        </p:nvSpPr>
        <p:spPr bwMode="auto">
          <a:xfrm>
            <a:off x="7667625" y="4652963"/>
            <a:ext cx="0" cy="431800"/>
          </a:xfrm>
          <a:prstGeom prst="line">
            <a:avLst/>
          </a:prstGeom>
          <a:noFill/>
          <a:ln w="57150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1" name="Таблица 40"/>
          <p:cNvGraphicFramePr>
            <a:graphicFrameLocks noGrp="1"/>
          </p:cNvGraphicFramePr>
          <p:nvPr/>
        </p:nvGraphicFramePr>
        <p:xfrm>
          <a:off x="1187450" y="5589588"/>
          <a:ext cx="863600" cy="7016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6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167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4000" b="1" u="sng" baseline="3000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388" marR="91388" marT="45761" marB="4576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2" name="Таблица 41"/>
          <p:cNvGraphicFramePr>
            <a:graphicFrameLocks noGrp="1"/>
          </p:cNvGraphicFramePr>
          <p:nvPr/>
        </p:nvGraphicFramePr>
        <p:xfrm>
          <a:off x="5651500" y="5516563"/>
          <a:ext cx="863600" cy="7016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863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1675">
                <a:tc>
                  <a:txBody>
                    <a:bodyPr/>
                    <a:lstStyle/>
                    <a:p>
                      <a:r>
                        <a:rPr lang="ru-RU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endParaRPr lang="ru-RU" sz="4000" b="1" u="sng" baseline="3000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388" marR="91388" marT="45761" marB="4576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3" name="Таблица 42"/>
          <p:cNvGraphicFramePr>
            <a:graphicFrameLocks noGrp="1"/>
          </p:cNvGraphicFramePr>
          <p:nvPr/>
        </p:nvGraphicFramePr>
        <p:xfrm>
          <a:off x="2700338" y="5589588"/>
          <a:ext cx="1079500" cy="7016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7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1675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2p</a:t>
                      </a:r>
                      <a:endParaRPr lang="ru-RU" sz="4000" b="1" u="sng" baseline="3000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388" marR="91388" marT="45761" marB="4576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44" name="Таблица 43"/>
          <p:cNvGraphicFramePr>
            <a:graphicFrameLocks noGrp="1"/>
          </p:cNvGraphicFramePr>
          <p:nvPr/>
        </p:nvGraphicFramePr>
        <p:xfrm>
          <a:off x="7164388" y="5516563"/>
          <a:ext cx="1079500" cy="701675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1079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01675">
                <a:tc>
                  <a:txBody>
                    <a:bodyPr/>
                    <a:lstStyle/>
                    <a:p>
                      <a:r>
                        <a:rPr lang="en-US" sz="4000" b="1" dirty="0" smtClean="0">
                          <a:solidFill>
                            <a:srgbClr val="0000FF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2p</a:t>
                      </a:r>
                      <a:endParaRPr lang="ru-RU" sz="4000" b="1" u="sng" baseline="30000" dirty="0">
                        <a:solidFill>
                          <a:srgbClr val="0000FF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388" marR="91388" marT="45761" marB="45761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Валентность определяется:</a:t>
            </a:r>
            <a:endParaRPr lang="ru-RU" dirty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1042988" y="1628775"/>
            <a:ext cx="8497887" cy="4114800"/>
          </a:xfrm>
        </p:spPr>
        <p:txBody>
          <a:bodyPr/>
          <a:lstStyle/>
          <a:p>
            <a:pPr marL="0" indent="0">
              <a:buNone/>
            </a:pPr>
            <a:r>
              <a:rPr lang="ru-RU" altLang="ru-RU" b="1" i="1" dirty="0" smtClean="0"/>
              <a:t>2</a:t>
            </a:r>
            <a:r>
              <a:rPr lang="ru-RU" altLang="ru-RU" b="1" i="1" dirty="0" smtClean="0"/>
              <a:t>) Числом </a:t>
            </a:r>
            <a:r>
              <a:rPr lang="ru-RU" altLang="ru-RU" b="1" i="1" dirty="0" smtClean="0"/>
              <a:t>пустых </a:t>
            </a:r>
            <a:r>
              <a:rPr lang="ru-RU" altLang="ru-RU" b="1" i="1" dirty="0" err="1" smtClean="0"/>
              <a:t>орбиталей</a:t>
            </a:r>
            <a:endParaRPr lang="ru-RU" altLang="ru-RU" b="1" i="1" dirty="0" smtClean="0"/>
          </a:p>
          <a:p>
            <a:pPr marL="0" indent="0">
              <a:buNone/>
            </a:pPr>
            <a:r>
              <a:rPr lang="ru-RU" altLang="ru-RU" b="1" i="1" dirty="0" smtClean="0"/>
              <a:t>3) наличием </a:t>
            </a:r>
            <a:r>
              <a:rPr lang="ru-RU" altLang="ru-RU" b="1" i="1" dirty="0" err="1" smtClean="0"/>
              <a:t>неподеленных</a:t>
            </a:r>
            <a:r>
              <a:rPr lang="ru-RU" altLang="ru-RU" b="1" i="1" dirty="0" smtClean="0"/>
              <a:t> электронных    пар</a:t>
            </a:r>
            <a:endParaRPr lang="ru-RU" altLang="ru-RU" dirty="0" smtClean="0"/>
          </a:p>
        </p:txBody>
      </p:sp>
      <p:graphicFrame>
        <p:nvGraphicFramePr>
          <p:cNvPr id="4" name="Содержимое 5"/>
          <p:cNvGraphicFramePr>
            <a:graphicFrameLocks/>
          </p:cNvGraphicFramePr>
          <p:nvPr/>
        </p:nvGraphicFramePr>
        <p:xfrm>
          <a:off x="2123728" y="3429000"/>
          <a:ext cx="6192688" cy="29249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0"/>
            <a:ext cx="7620000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Обменный механизм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Содержимое 2"/>
          <p:cNvSpPr>
            <a:spLocks noGrp="1"/>
          </p:cNvSpPr>
          <p:nvPr>
            <p:ph idx="1"/>
          </p:nvPr>
        </p:nvSpPr>
        <p:spPr>
          <a:xfrm>
            <a:off x="971550" y="836613"/>
            <a:ext cx="7620000" cy="41148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altLang="ru-RU" sz="2800" dirty="0" smtClean="0"/>
              <a:t>Каждый из атомов предоставляет в общее пользование по одному электрону </a:t>
            </a:r>
          </a:p>
          <a:p>
            <a:pPr marL="0" indent="0">
              <a:buNone/>
            </a:pPr>
            <a:r>
              <a:rPr lang="ru-RU" altLang="ru-RU" sz="2800" dirty="0" smtClean="0"/>
              <a:t>Ковалентная неполярная связь</a:t>
            </a:r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ru-RU" altLang="ru-RU" dirty="0" smtClean="0"/>
          </a:p>
          <a:p>
            <a:endParaRPr lang="en-US" altLang="ru-RU" sz="2800" dirty="0" smtClean="0"/>
          </a:p>
          <a:p>
            <a:pPr marL="0" indent="0">
              <a:buNone/>
            </a:pPr>
            <a:r>
              <a:rPr lang="ru-RU" altLang="ru-RU" sz="2800" dirty="0" smtClean="0"/>
              <a:t>Ковалентная </a:t>
            </a:r>
            <a:r>
              <a:rPr lang="ru-RU" altLang="ru-RU" sz="2800" dirty="0" smtClean="0"/>
              <a:t>полярная связь</a:t>
            </a:r>
          </a:p>
          <a:p>
            <a:endParaRPr lang="ru-RU" altLang="ru-RU" dirty="0" smtClean="0"/>
          </a:p>
        </p:txBody>
      </p:sp>
      <p:pic>
        <p:nvPicPr>
          <p:cNvPr id="15364" name="Picture 2" descr="http://lib.convdocs.org/pars_docs/refs/190/189863/189863_html_5c79de0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870"/>
          <a:stretch>
            <a:fillRect/>
          </a:stretch>
        </p:blipFill>
        <p:spPr bwMode="auto">
          <a:xfrm>
            <a:off x="1461293" y="4869160"/>
            <a:ext cx="6696075" cy="1677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2" descr="http://lib.convdocs.org/pars_docs/refs/190/189863/189863_html_60d057b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5779"/>
          <a:stretch>
            <a:fillRect/>
          </a:stretch>
        </p:blipFill>
        <p:spPr bwMode="auto">
          <a:xfrm>
            <a:off x="1461293" y="2301081"/>
            <a:ext cx="6640513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5463" y="-27384"/>
            <a:ext cx="8618537" cy="1143000"/>
          </a:xfrm>
        </p:spPr>
        <p:txBody>
          <a:bodyPr/>
          <a:lstStyle/>
          <a:p>
            <a:pPr>
              <a:defRPr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Донорно-акцепторный механизм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19" y="1052736"/>
            <a:ext cx="8713093" cy="411480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ru-RU" dirty="0" smtClean="0"/>
              <a:t>Образование связи происходит за счет пары электронов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атома-донора</a:t>
            </a:r>
            <a:r>
              <a:rPr lang="ru-RU" dirty="0" smtClean="0"/>
              <a:t> и вакантной </a:t>
            </a:r>
            <a:r>
              <a:rPr lang="ru-RU" dirty="0" err="1" smtClean="0"/>
              <a:t>орбитали</a:t>
            </a:r>
            <a:r>
              <a:rPr lang="ru-RU" dirty="0" smtClean="0"/>
              <a:t> 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атома-акцептора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dirty="0" smtClean="0"/>
              <a:t>Образование 4-й ковалентная </a:t>
            </a:r>
            <a:r>
              <a:rPr lang="ru-RU" dirty="0" smtClean="0"/>
              <a:t>связь в  </a:t>
            </a:r>
            <a:r>
              <a:rPr lang="ru-RU" dirty="0" smtClean="0"/>
              <a:t>ионе аммония</a:t>
            </a:r>
            <a:endParaRPr lang="ru-RU" dirty="0"/>
          </a:p>
        </p:txBody>
      </p:sp>
      <p:pic>
        <p:nvPicPr>
          <p:cNvPr id="16388" name="Picture 9" descr="https://encrypted-tbn0.gstatic.com/images?q=tbn:ANd9GcTIU0946911lZESNqBWbgfTmDYyAl6TxEj4OtNNitSPAzHp_PO7Yw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94"/>
          <a:stretch/>
        </p:blipFill>
        <p:spPr bwMode="auto">
          <a:xfrm>
            <a:off x="7164288" y="4253706"/>
            <a:ext cx="1877318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90" name="Picture 4" descr="https://encrypted-tbn2.gstatic.com/images?q=tbn:ANd9GcT1ilbZlpIe0GMjTfbpepkcLmpIg1DdLn8P3YufCOYoCqBxjX9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676" y="4438360"/>
            <a:ext cx="5832475" cy="2054225"/>
          </a:xfrm>
          <a:prstGeom prst="rect">
            <a:avLst/>
          </a:prstGeom>
          <a:noFill/>
          <a:ln w="9525">
            <a:solidFill>
              <a:srgbClr val="66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1" name="TextBox 23"/>
          <p:cNvSpPr txBox="1">
            <a:spLocks noChangeArrowheads="1"/>
          </p:cNvSpPr>
          <p:nvPr/>
        </p:nvSpPr>
        <p:spPr bwMode="auto">
          <a:xfrm>
            <a:off x="7740650" y="3573463"/>
            <a:ext cx="12239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ru-RU" sz="3200" b="1">
                <a:latin typeface="Times New Roman" pitchFamily="18" charset="0"/>
                <a:cs typeface="Times New Roman" pitchFamily="18" charset="0"/>
              </a:rPr>
              <a:t>NH</a:t>
            </a:r>
            <a:r>
              <a:rPr lang="en-US" altLang="ru-RU" sz="3200" b="1" baseline="-25000">
                <a:latin typeface="Times New Roman" pitchFamily="18" charset="0"/>
                <a:cs typeface="Times New Roman" pitchFamily="18" charset="0"/>
              </a:rPr>
              <a:t>4</a:t>
            </a:r>
            <a:endParaRPr lang="ru-RU" altLang="ru-RU" sz="3200" b="1" baseline="-250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92" name="TextBox 24"/>
          <p:cNvSpPr txBox="1">
            <a:spLocks noChangeArrowheads="1"/>
          </p:cNvSpPr>
          <p:nvPr/>
        </p:nvSpPr>
        <p:spPr bwMode="auto">
          <a:xfrm>
            <a:off x="8243888" y="3429000"/>
            <a:ext cx="4318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ru-RU" b="1"/>
              <a:t>+</a:t>
            </a:r>
            <a:endParaRPr lang="ru-RU" altLang="ru-RU" b="1"/>
          </a:p>
        </p:txBody>
      </p:sp>
      <p:sp>
        <p:nvSpPr>
          <p:cNvPr id="16393" name="TextBox 25"/>
          <p:cNvSpPr txBox="1">
            <a:spLocks noChangeArrowheads="1"/>
          </p:cNvSpPr>
          <p:nvPr/>
        </p:nvSpPr>
        <p:spPr bwMode="auto">
          <a:xfrm>
            <a:off x="7740650" y="3284538"/>
            <a:ext cx="6477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ru-RU" b="1">
                <a:solidFill>
                  <a:srgbClr val="C00000"/>
                </a:solidFill>
              </a:rPr>
              <a:t>IV</a:t>
            </a:r>
            <a:endParaRPr lang="ru-RU" altLang="ru-RU" b="1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AutoShape 4"/>
          <p:cNvSpPr>
            <a:spLocks noChangeArrowheads="1"/>
          </p:cNvSpPr>
          <p:nvPr/>
        </p:nvSpPr>
        <p:spPr bwMode="ltGray">
          <a:xfrm>
            <a:off x="250875" y="-106828"/>
            <a:ext cx="3168600" cy="2315217"/>
          </a:xfrm>
          <a:prstGeom prst="irregularSeal2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2000">
              <a:latin typeface="Times New Roman" pitchFamily="18" charset="0"/>
            </a:endParaRPr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ltGray">
          <a:xfrm>
            <a:off x="684213" y="692150"/>
            <a:ext cx="2159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Валентности </a:t>
            </a:r>
          </a:p>
          <a:p>
            <a:pPr algn="ctr" eaLnBrk="1" hangingPunct="1"/>
            <a:r>
              <a:rPr lang="ru-RU" alt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фосфора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ltGray">
          <a:xfrm>
            <a:off x="3858818" y="237980"/>
            <a:ext cx="540067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</a:rPr>
              <a:t>Нормальное (спокойное) состоянии:</a:t>
            </a:r>
          </a:p>
        </p:txBody>
      </p:sp>
      <p:graphicFrame>
        <p:nvGraphicFramePr>
          <p:cNvPr id="307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842394"/>
              </p:ext>
            </p:extLst>
          </p:nvPr>
        </p:nvGraphicFramePr>
        <p:xfrm>
          <a:off x="1655762" y="1796577"/>
          <a:ext cx="4105275" cy="12525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5" name="CS ChemDraw Drawing" r:id="rId4" imgW="3855600" imgH="1252080" progId="ChemDraw.Document.5.0">
                  <p:embed/>
                </p:oleObj>
              </mc:Choice>
              <mc:Fallback>
                <p:oleObj name="CS ChemDraw Drawing" r:id="rId4" imgW="3855600" imgH="1252080" progId="ChemDraw.Document.5.0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ltGray">
                      <a:xfrm>
                        <a:off x="1655762" y="1796577"/>
                        <a:ext cx="4105275" cy="12525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67" name="Text Box 11"/>
          <p:cNvSpPr txBox="1">
            <a:spLocks noChangeArrowheads="1"/>
          </p:cNvSpPr>
          <p:nvPr/>
        </p:nvSpPr>
        <p:spPr bwMode="ltGray">
          <a:xfrm>
            <a:off x="4354512" y="2471461"/>
            <a:ext cx="304482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</a:rPr>
              <a:t>Валентность  </a:t>
            </a:r>
            <a:r>
              <a:rPr lang="en-US" altLang="ru-RU" sz="2400" b="1" dirty="0">
                <a:solidFill>
                  <a:srgbClr val="C00000"/>
                </a:solidFill>
                <a:latin typeface="Times New Roman" pitchFamily="18" charset="0"/>
              </a:rPr>
              <a:t>III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graphicFrame>
        <p:nvGraphicFramePr>
          <p:cNvPr id="1947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2469851"/>
              </p:ext>
            </p:extLst>
          </p:nvPr>
        </p:nvGraphicFramePr>
        <p:xfrm>
          <a:off x="6935547" y="2523981"/>
          <a:ext cx="1657350" cy="458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6" name="CS ChemDraw Drawing" r:id="rId6" imgW="970200" imgH="268920" progId="ChemDraw.Document.5.0">
                  <p:embed/>
                </p:oleObj>
              </mc:Choice>
              <mc:Fallback>
                <p:oleObj name="CS ChemDraw Drawing" r:id="rId6" imgW="970200" imgH="268920" progId="ChemDraw.Document.5.0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ltGray">
                      <a:xfrm>
                        <a:off x="6935547" y="2523981"/>
                        <a:ext cx="1657350" cy="458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2" name="Text Box 16"/>
          <p:cNvSpPr txBox="1">
            <a:spLocks noChangeArrowheads="1"/>
          </p:cNvSpPr>
          <p:nvPr/>
        </p:nvSpPr>
        <p:spPr bwMode="ltGray">
          <a:xfrm>
            <a:off x="1796032" y="3626583"/>
            <a:ext cx="4390827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2800" b="1" dirty="0">
                <a:solidFill>
                  <a:srgbClr val="002060"/>
                </a:solidFill>
                <a:latin typeface="Times New Roman" pitchFamily="18" charset="0"/>
              </a:rPr>
              <a:t>Возбуждённое состояние:</a:t>
            </a:r>
          </a:p>
        </p:txBody>
      </p:sp>
      <p:graphicFrame>
        <p:nvGraphicFramePr>
          <p:cNvPr id="307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06996354"/>
              </p:ext>
            </p:extLst>
          </p:nvPr>
        </p:nvGraphicFramePr>
        <p:xfrm>
          <a:off x="1481631" y="4724483"/>
          <a:ext cx="3856037" cy="1397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7" name="CS ChemDraw Drawing" r:id="rId8" imgW="3855600" imgH="1252080" progId="ChemDraw.Document.5.0">
                  <p:embed/>
                </p:oleObj>
              </mc:Choice>
              <mc:Fallback>
                <p:oleObj name="CS ChemDraw Drawing" r:id="rId8" imgW="3855600" imgH="1252080" progId="ChemDraw.Document.5.0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ltGray">
                      <a:xfrm>
                        <a:off x="1481631" y="4724483"/>
                        <a:ext cx="3856037" cy="1397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74" name="Text Box 18"/>
          <p:cNvSpPr txBox="1">
            <a:spLocks noChangeArrowheads="1"/>
          </p:cNvSpPr>
          <p:nvPr/>
        </p:nvSpPr>
        <p:spPr bwMode="ltGray">
          <a:xfrm>
            <a:off x="3409649" y="5589240"/>
            <a:ext cx="25923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2400" b="1" dirty="0">
                <a:solidFill>
                  <a:srgbClr val="C00000"/>
                </a:solidFill>
                <a:latin typeface="Times New Roman" pitchFamily="18" charset="0"/>
              </a:rPr>
              <a:t>Валентность </a:t>
            </a:r>
            <a:r>
              <a:rPr lang="en-US" altLang="ru-RU" sz="2400" b="1" dirty="0">
                <a:solidFill>
                  <a:srgbClr val="C00000"/>
                </a:solidFill>
                <a:latin typeface="Times New Roman" pitchFamily="18" charset="0"/>
              </a:rPr>
              <a:t>V</a:t>
            </a:r>
            <a:endParaRPr lang="ru-RU" altLang="ru-RU" sz="2400" b="1" dirty="0">
              <a:solidFill>
                <a:srgbClr val="C00000"/>
              </a:solidFill>
              <a:latin typeface="Times New Roman" pitchFamily="18" charset="0"/>
            </a:endParaRPr>
          </a:p>
        </p:txBody>
      </p:sp>
      <p:graphicFrame>
        <p:nvGraphicFramePr>
          <p:cNvPr id="19478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7283341"/>
              </p:ext>
            </p:extLst>
          </p:nvPr>
        </p:nvGraphicFramePr>
        <p:xfrm>
          <a:off x="5935438" y="5661248"/>
          <a:ext cx="1728787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8" name="CS ChemDraw Drawing" r:id="rId10" imgW="1038600" imgH="263880" progId="ChemDraw.Document.5.0">
                  <p:embed/>
                </p:oleObj>
              </mc:Choice>
              <mc:Fallback>
                <p:oleObj name="CS ChemDraw Drawing" r:id="rId10" imgW="1038600" imgH="263880" progId="ChemDraw.Document.5.0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ltGray">
                      <a:xfrm>
                        <a:off x="5935438" y="5661248"/>
                        <a:ext cx="1728787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88" name="TextBox 16"/>
          <p:cNvSpPr txBox="1">
            <a:spLocks noChangeArrowheads="1"/>
          </p:cNvSpPr>
          <p:nvPr/>
        </p:nvSpPr>
        <p:spPr bwMode="auto">
          <a:xfrm>
            <a:off x="1619250" y="1844675"/>
            <a:ext cx="8651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ru-RU" alt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485728"/>
              </p:ext>
            </p:extLst>
          </p:nvPr>
        </p:nvGraphicFramePr>
        <p:xfrm>
          <a:off x="4085069" y="1228581"/>
          <a:ext cx="3927475" cy="6477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927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7700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3200" b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2s</a:t>
                      </a:r>
                      <a:r>
                        <a:rPr lang="en-US" sz="3200" b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2p</a:t>
                      </a:r>
                      <a:r>
                        <a:rPr lang="en-US" sz="3200" b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3s</a:t>
                      </a:r>
                      <a:r>
                        <a:rPr lang="en-US" sz="3200" b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32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3p</a:t>
                      </a:r>
                      <a:r>
                        <a:rPr lang="ru-RU" sz="3200" b="0" u="sng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3200" b="0" u="sng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94" marB="45694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9" name="Таблица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7638876"/>
              </p:ext>
            </p:extLst>
          </p:nvPr>
        </p:nvGraphicFramePr>
        <p:xfrm>
          <a:off x="2494533" y="4082540"/>
          <a:ext cx="3927475" cy="647700"/>
        </p:xfrm>
        <a:graphic>
          <a:graphicData uri="http://schemas.openxmlformats.org/drawingml/2006/table">
            <a:tbl>
              <a:tblPr>
                <a:tableStyleId>{2D5ABB26-0587-4C30-8999-92F81FD0307C}</a:tableStyleId>
              </a:tblPr>
              <a:tblGrid>
                <a:gridCol w="39274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647700">
                <a:tc>
                  <a:txBody>
                    <a:bodyPr/>
                    <a:lstStyle/>
                    <a:p>
                      <a:r>
                        <a:rPr lang="ru-RU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</a:t>
                      </a:r>
                      <a:r>
                        <a:rPr lang="en-US" sz="3200" b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2s</a:t>
                      </a:r>
                      <a:r>
                        <a:rPr lang="en-US" sz="3200" b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3200" b="0" dirty="0" smtClean="0">
                          <a:latin typeface="Times New Roman" pitchFamily="18" charset="0"/>
                          <a:cs typeface="Times New Roman" pitchFamily="18" charset="0"/>
                        </a:rPr>
                        <a:t>2p</a:t>
                      </a:r>
                      <a:r>
                        <a:rPr lang="en-US" sz="3200" b="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r>
                        <a:rPr lang="en-US" sz="32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3s</a:t>
                      </a:r>
                      <a:r>
                        <a:rPr lang="ru-RU" sz="3200" b="0" u="sng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32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3p</a:t>
                      </a:r>
                      <a:r>
                        <a:rPr lang="ru-RU" sz="3200" b="0" u="sng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3200" b="0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3</a:t>
                      </a:r>
                      <a:r>
                        <a:rPr lang="en-US" sz="3200" b="0" u="sng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d</a:t>
                      </a:r>
                      <a:r>
                        <a:rPr lang="ru-RU" sz="3200" b="0" u="sng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3200" b="0" u="sng" baseline="30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3" marR="91443" marT="45694" marB="45694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3" name="Горизонтальный свиток 2"/>
          <p:cNvSpPr/>
          <p:nvPr/>
        </p:nvSpPr>
        <p:spPr>
          <a:xfrm>
            <a:off x="5499273" y="4724483"/>
            <a:ext cx="1900064" cy="805320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5 </a:t>
            </a:r>
            <a:r>
              <a:rPr lang="ru-RU" dirty="0" smtClean="0"/>
              <a:t>неспаренных</a:t>
            </a:r>
          </a:p>
          <a:p>
            <a:pPr algn="ctr"/>
            <a:r>
              <a:rPr lang="ru-RU" dirty="0" smtClean="0"/>
              <a:t>электронов</a:t>
            </a:r>
            <a:endParaRPr lang="ru-RU" dirty="0"/>
          </a:p>
        </p:txBody>
      </p:sp>
      <p:sp>
        <p:nvSpPr>
          <p:cNvPr id="21" name="Горизонтальный свиток 20"/>
          <p:cNvSpPr/>
          <p:nvPr/>
        </p:nvSpPr>
        <p:spPr>
          <a:xfrm>
            <a:off x="5856029" y="1723584"/>
            <a:ext cx="2066529" cy="806922"/>
          </a:xfrm>
          <a:prstGeom prst="horizontalScroll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</a:t>
            </a:r>
            <a:r>
              <a:rPr lang="en-US" dirty="0" smtClean="0"/>
              <a:t> </a:t>
            </a:r>
            <a:r>
              <a:rPr lang="ru-RU" dirty="0" smtClean="0"/>
              <a:t>неспаренных</a:t>
            </a:r>
          </a:p>
          <a:p>
            <a:pPr algn="ctr"/>
            <a:r>
              <a:rPr lang="ru-RU" dirty="0" smtClean="0"/>
              <a:t>электрона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9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3" dur="1000"/>
                                        <p:tgtEl>
                                          <p:spTgt spid="19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194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9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4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/>
      <p:bldP spid="19467" grpId="0"/>
      <p:bldP spid="19472" grpId="0"/>
      <p:bldP spid="194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2988" y="260350"/>
            <a:ext cx="7620000" cy="1143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Образование связей в молекуле озона О</a:t>
            </a:r>
            <a:r>
              <a:rPr lang="ru-RU" b="1" baseline="-2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</a:t>
            </a:r>
            <a:endParaRPr lang="ru-RU" b="1" baseline="-25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 Box 27"/>
          <p:cNvSpPr txBox="1">
            <a:spLocks noGrp="1" noChangeArrowheads="1"/>
          </p:cNvSpPr>
          <p:nvPr>
            <p:ph idx="1"/>
          </p:nvPr>
        </p:nvSpPr>
        <p:spPr>
          <a:xfrm>
            <a:off x="3851275" y="1557338"/>
            <a:ext cx="5148263" cy="5053012"/>
          </a:xfrm>
        </p:spPr>
        <p:txBody>
          <a:bodyPr>
            <a:spAutoFit/>
          </a:bodyPr>
          <a:lstStyle/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2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Один атом кислорода находится в возбужденном состоянии ( у него спарены все электроны) и проявляет</a:t>
            </a:r>
            <a:r>
              <a:rPr lang="ru-RU" sz="26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600" b="1" i="1" u="sng" dirty="0" smtClean="0"/>
              <a:t>валентность </a:t>
            </a:r>
            <a:r>
              <a:rPr lang="en-US" sz="2600" b="1" i="1" u="sng" dirty="0" smtClean="0"/>
              <a:t>I</a:t>
            </a:r>
            <a:r>
              <a:rPr lang="ru-RU" sz="26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за счет свободной </a:t>
            </a:r>
            <a:r>
              <a:rPr lang="ru-RU" sz="2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орбитали</a:t>
            </a:r>
            <a:r>
              <a:rPr lang="ru-RU" sz="2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;</a:t>
            </a:r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2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Атом, который предоставляет ему электронную пару, проявляет</a:t>
            </a:r>
            <a:r>
              <a:rPr lang="ru-RU" sz="26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600" b="1" i="1" u="sng" dirty="0" smtClean="0"/>
              <a:t>валентность </a:t>
            </a:r>
            <a:r>
              <a:rPr lang="en-US" sz="2600" b="1" i="1" u="sng" dirty="0" smtClean="0"/>
              <a:t>III</a:t>
            </a:r>
            <a:endParaRPr lang="ru-RU" sz="2600" b="1" i="1" u="sng" dirty="0" smtClean="0"/>
          </a:p>
          <a:p>
            <a:pPr>
              <a:buFont typeface="Wingdings" panose="05000000000000000000" pitchFamily="2" charset="2"/>
              <a:buChar char="Ø"/>
              <a:defRPr/>
            </a:pPr>
            <a:r>
              <a:rPr lang="ru-RU" sz="2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Третий атом образовал 2 связи за счет </a:t>
            </a:r>
            <a:r>
              <a:rPr lang="ru-RU" sz="2600" dirty="0" err="1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неспаренных</a:t>
            </a:r>
            <a:r>
              <a:rPr lang="ru-RU" sz="2600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электронов, проявляет</a:t>
            </a:r>
            <a:r>
              <a:rPr lang="ru-RU" sz="2600" u="sng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  <a:r>
              <a:rPr lang="ru-RU" sz="2600" b="1" i="1" u="sng" dirty="0" smtClean="0"/>
              <a:t>валентность</a:t>
            </a:r>
            <a:r>
              <a:rPr lang="en-US" sz="2600" b="1" i="1" u="sng" dirty="0" smtClean="0"/>
              <a:t> II</a:t>
            </a:r>
            <a:r>
              <a:rPr lang="ru-RU" sz="2600" b="1" i="1" u="sng" dirty="0" smtClean="0"/>
              <a:t> </a:t>
            </a:r>
            <a:endParaRPr lang="ru-RU" sz="2600" b="1" i="1" u="sng" dirty="0"/>
          </a:p>
        </p:txBody>
      </p:sp>
      <p:sp>
        <p:nvSpPr>
          <p:cNvPr id="5" name="Text Box 27"/>
          <p:cNvSpPr txBox="1">
            <a:spLocks noChangeArrowheads="1"/>
          </p:cNvSpPr>
          <p:nvPr/>
        </p:nvSpPr>
        <p:spPr bwMode="auto">
          <a:xfrm>
            <a:off x="1547813" y="2276475"/>
            <a:ext cx="7207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sp>
        <p:nvSpPr>
          <p:cNvPr id="6" name="Text Box 27"/>
          <p:cNvSpPr txBox="1">
            <a:spLocks noChangeArrowheads="1"/>
          </p:cNvSpPr>
          <p:nvPr/>
        </p:nvSpPr>
        <p:spPr bwMode="auto">
          <a:xfrm>
            <a:off x="2555875" y="2708275"/>
            <a:ext cx="7207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sp>
        <p:nvSpPr>
          <p:cNvPr id="7" name="Text Box 27"/>
          <p:cNvSpPr txBox="1">
            <a:spLocks noChangeArrowheads="1"/>
          </p:cNvSpPr>
          <p:nvPr/>
        </p:nvSpPr>
        <p:spPr bwMode="auto">
          <a:xfrm>
            <a:off x="2484438" y="1700213"/>
            <a:ext cx="7191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cxnSp>
        <p:nvCxnSpPr>
          <p:cNvPr id="17415" name="Прямая со стрелкой 8"/>
          <p:cNvCxnSpPr>
            <a:cxnSpLocks noChangeShapeType="1"/>
          </p:cNvCxnSpPr>
          <p:nvPr/>
        </p:nvCxnSpPr>
        <p:spPr bwMode="auto">
          <a:xfrm flipV="1">
            <a:off x="2195513" y="2420938"/>
            <a:ext cx="360362" cy="2159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miter lim="800000"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6" name="Прямая соединительная линия 11"/>
          <p:cNvCxnSpPr>
            <a:cxnSpLocks noChangeShapeType="1"/>
          </p:cNvCxnSpPr>
          <p:nvPr/>
        </p:nvCxnSpPr>
        <p:spPr bwMode="auto">
          <a:xfrm>
            <a:off x="2195513" y="2924175"/>
            <a:ext cx="431800" cy="144463"/>
          </a:xfrm>
          <a:prstGeom prst="line">
            <a:avLst/>
          </a:prstGeom>
          <a:noFill/>
          <a:ln w="38100" algn="ctr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417" name="Прямая соединительная линия 12"/>
          <p:cNvCxnSpPr>
            <a:cxnSpLocks noChangeShapeType="1"/>
          </p:cNvCxnSpPr>
          <p:nvPr/>
        </p:nvCxnSpPr>
        <p:spPr bwMode="auto">
          <a:xfrm>
            <a:off x="2124075" y="3068638"/>
            <a:ext cx="431800" cy="144462"/>
          </a:xfrm>
          <a:prstGeom prst="line">
            <a:avLst/>
          </a:prstGeom>
          <a:noFill/>
          <a:ln w="38100" algn="ctr">
            <a:solidFill>
              <a:schemeClr val="tx1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916238" y="1484313"/>
            <a:ext cx="3603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ru-RU" sz="2800" b="1">
                <a:solidFill>
                  <a:srgbClr val="FF0000"/>
                </a:solidFill>
              </a:rPr>
              <a:t>I</a:t>
            </a:r>
            <a:endParaRPr lang="ru-RU" altLang="ru-RU" sz="2800" b="1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2987675" y="2492375"/>
            <a:ext cx="5762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ru-RU" sz="2800" b="1">
                <a:solidFill>
                  <a:srgbClr val="FF0000"/>
                </a:solidFill>
              </a:rPr>
              <a:t>II</a:t>
            </a:r>
            <a:endParaRPr lang="ru-RU" altLang="ru-RU" sz="2800" b="1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258888" y="2060575"/>
            <a:ext cx="9366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r>
              <a:rPr lang="en-US" altLang="ru-RU" sz="2800" b="1">
                <a:solidFill>
                  <a:srgbClr val="FF0000"/>
                </a:solidFill>
              </a:rPr>
              <a:t>III</a:t>
            </a:r>
            <a:endParaRPr lang="ru-RU" altLang="ru-RU" sz="2800" b="1">
              <a:solidFill>
                <a:srgbClr val="FF0000"/>
              </a:solidFill>
            </a:endParaRPr>
          </a:p>
        </p:txBody>
      </p:sp>
      <p:sp>
        <p:nvSpPr>
          <p:cNvPr id="22" name="Text Box 27"/>
          <p:cNvSpPr txBox="1">
            <a:spLocks noChangeArrowheads="1"/>
          </p:cNvSpPr>
          <p:nvPr/>
        </p:nvSpPr>
        <p:spPr bwMode="auto">
          <a:xfrm>
            <a:off x="1331913" y="4437063"/>
            <a:ext cx="719137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sp>
        <p:nvSpPr>
          <p:cNvPr id="23" name="Text Box 27"/>
          <p:cNvSpPr txBox="1">
            <a:spLocks noChangeArrowheads="1"/>
          </p:cNvSpPr>
          <p:nvPr/>
        </p:nvSpPr>
        <p:spPr bwMode="auto">
          <a:xfrm>
            <a:off x="2843213" y="3789363"/>
            <a:ext cx="720725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sp>
        <p:nvSpPr>
          <p:cNvPr id="24" name="Text Box 27"/>
          <p:cNvSpPr txBox="1">
            <a:spLocks noChangeArrowheads="1"/>
          </p:cNvSpPr>
          <p:nvPr/>
        </p:nvSpPr>
        <p:spPr bwMode="auto">
          <a:xfrm>
            <a:off x="2195513" y="5157788"/>
            <a:ext cx="720725" cy="1014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6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О</a:t>
            </a:r>
          </a:p>
        </p:txBody>
      </p:sp>
      <p:sp>
        <p:nvSpPr>
          <p:cNvPr id="25" name="Text Box 31"/>
          <p:cNvSpPr txBox="1">
            <a:spLocks noChangeArrowheads="1"/>
          </p:cNvSpPr>
          <p:nvPr/>
        </p:nvSpPr>
        <p:spPr bwMode="auto">
          <a:xfrm rot="12745824">
            <a:off x="1162050" y="4410075"/>
            <a:ext cx="376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</p:txBody>
      </p:sp>
      <p:sp>
        <p:nvSpPr>
          <p:cNvPr id="26" name="Text Box 31"/>
          <p:cNvSpPr txBox="1">
            <a:spLocks noChangeArrowheads="1"/>
          </p:cNvSpPr>
          <p:nvPr/>
        </p:nvSpPr>
        <p:spPr bwMode="auto">
          <a:xfrm rot="19032120">
            <a:off x="1828800" y="4286250"/>
            <a:ext cx="376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 rot="13204229">
            <a:off x="1873250" y="4979988"/>
            <a:ext cx="376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</p:txBody>
      </p:sp>
      <p:sp>
        <p:nvSpPr>
          <p:cNvPr id="28" name="Text Box 31"/>
          <p:cNvSpPr txBox="1">
            <a:spLocks noChangeArrowheads="1"/>
          </p:cNvSpPr>
          <p:nvPr/>
        </p:nvSpPr>
        <p:spPr bwMode="auto">
          <a:xfrm rot="13234463">
            <a:off x="2019300" y="5122863"/>
            <a:ext cx="376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</p:txBody>
      </p:sp>
      <p:sp>
        <p:nvSpPr>
          <p:cNvPr id="29" name="Text Box 31"/>
          <p:cNvSpPr txBox="1">
            <a:spLocks noChangeArrowheads="1"/>
          </p:cNvSpPr>
          <p:nvPr/>
        </p:nvSpPr>
        <p:spPr bwMode="auto">
          <a:xfrm rot="18343974">
            <a:off x="2604294" y="4972844"/>
            <a:ext cx="376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</p:txBody>
      </p:sp>
      <p:sp>
        <p:nvSpPr>
          <p:cNvPr id="30" name="Text Box 31"/>
          <p:cNvSpPr txBox="1">
            <a:spLocks noChangeArrowheads="1"/>
          </p:cNvSpPr>
          <p:nvPr/>
        </p:nvSpPr>
        <p:spPr bwMode="auto">
          <a:xfrm rot="13224363">
            <a:off x="2593975" y="5699125"/>
            <a:ext cx="376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</p:txBody>
      </p:sp>
      <p:sp>
        <p:nvSpPr>
          <p:cNvPr id="17430" name="Прямоугольник 30"/>
          <p:cNvSpPr>
            <a:spLocks noChangeArrowheads="1"/>
          </p:cNvSpPr>
          <p:nvPr/>
        </p:nvSpPr>
        <p:spPr bwMode="auto">
          <a:xfrm>
            <a:off x="2627313" y="4076700"/>
            <a:ext cx="288925" cy="431800"/>
          </a:xfrm>
          <a:prstGeom prst="rect">
            <a:avLst/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endParaRPr lang="ru-RU" altLang="ru-RU" sz="2400">
              <a:latin typeface="Times New Roman" pitchFamily="18" charset="0"/>
            </a:endParaRPr>
          </a:p>
        </p:txBody>
      </p:sp>
      <p:sp>
        <p:nvSpPr>
          <p:cNvPr id="32" name="Text Box 31"/>
          <p:cNvSpPr txBox="1">
            <a:spLocks noChangeArrowheads="1"/>
          </p:cNvSpPr>
          <p:nvPr/>
        </p:nvSpPr>
        <p:spPr bwMode="auto">
          <a:xfrm rot="10800000">
            <a:off x="3419475" y="4005263"/>
            <a:ext cx="37623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</p:txBody>
      </p:sp>
      <p:sp>
        <p:nvSpPr>
          <p:cNvPr id="33" name="Text Box 31"/>
          <p:cNvSpPr txBox="1">
            <a:spLocks noChangeArrowheads="1"/>
          </p:cNvSpPr>
          <p:nvPr/>
        </p:nvSpPr>
        <p:spPr bwMode="auto">
          <a:xfrm rot="5400000">
            <a:off x="3078957" y="3553619"/>
            <a:ext cx="376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</p:txBody>
      </p:sp>
      <p:sp>
        <p:nvSpPr>
          <p:cNvPr id="34" name="Text Box 31"/>
          <p:cNvSpPr txBox="1">
            <a:spLocks noChangeArrowheads="1"/>
          </p:cNvSpPr>
          <p:nvPr/>
        </p:nvSpPr>
        <p:spPr bwMode="auto">
          <a:xfrm rot="16200000">
            <a:off x="3005932" y="4490244"/>
            <a:ext cx="376237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4000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:</a:t>
            </a:r>
          </a:p>
        </p:txBody>
      </p:sp>
      <p:cxnSp>
        <p:nvCxnSpPr>
          <p:cNvPr id="17434" name="Прямая со стрелкой 35"/>
          <p:cNvCxnSpPr>
            <a:cxnSpLocks noChangeShapeType="1"/>
          </p:cNvCxnSpPr>
          <p:nvPr/>
        </p:nvCxnSpPr>
        <p:spPr bwMode="auto">
          <a:xfrm flipV="1">
            <a:off x="2195513" y="4365625"/>
            <a:ext cx="504825" cy="2159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miter lim="800000"/>
            <a:headEnd type="none" w="sm" len="sm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38" name="Дуга 37"/>
          <p:cNvSpPr/>
          <p:nvPr/>
        </p:nvSpPr>
        <p:spPr bwMode="auto">
          <a:xfrm rot="12868103">
            <a:off x="1722438" y="5221288"/>
            <a:ext cx="2305050" cy="1079500"/>
          </a:xfrm>
          <a:prstGeom prst="arc">
            <a:avLst>
              <a:gd name="adj1" fmla="val 16200000"/>
              <a:gd name="adj2" fmla="val 5131205"/>
            </a:avLst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39" name="Дуга 38"/>
          <p:cNvSpPr/>
          <p:nvPr/>
        </p:nvSpPr>
        <p:spPr bwMode="auto">
          <a:xfrm rot="2264630">
            <a:off x="341313" y="4237038"/>
            <a:ext cx="2303462" cy="1081087"/>
          </a:xfrm>
          <a:prstGeom prst="arc">
            <a:avLst>
              <a:gd name="adj1" fmla="val 16200000"/>
              <a:gd name="adj2" fmla="val 5131205"/>
            </a:avLst>
          </a:prstGeom>
          <a:noFill/>
          <a:ln w="28575" cap="flat" cmpd="sng" algn="ctr">
            <a:solidFill>
              <a:srgbClr val="C00000"/>
            </a:solidFill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wrap="none"/>
          <a:lstStyle/>
          <a:p>
            <a:pPr>
              <a:defRPr/>
            </a:pPr>
            <a:endParaRPr lang="ru-RU" sz="2400">
              <a:latin typeface="Times New Roman" pitchFamily="18" charset="0"/>
            </a:endParaRPr>
          </a:p>
        </p:txBody>
      </p:sp>
    </p:spTree>
  </p:cSld>
  <p:clrMapOvr>
    <a:masterClrMapping/>
  </p:clrMapOvr>
  <p:transition spd="med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</p:bldLst>
  </p:timing>
</p:sld>
</file>

<file path=ppt/theme/theme1.xml><?xml version="1.0" encoding="utf-8"?>
<a:theme xmlns:a="http://schemas.openxmlformats.org/drawingml/2006/main" name="Тема1">
  <a:themeElements>
    <a:clrScheme name="01017812 2">
      <a:dk1>
        <a:srgbClr val="003366"/>
      </a:dk1>
      <a:lt1>
        <a:srgbClr val="CCECFF"/>
      </a:lt1>
      <a:dk2>
        <a:srgbClr val="4B3384"/>
      </a:dk2>
      <a:lt2>
        <a:srgbClr val="849CBB"/>
      </a:lt2>
      <a:accent1>
        <a:srgbClr val="90DBFF"/>
      </a:accent1>
      <a:accent2>
        <a:srgbClr val="99FFCC"/>
      </a:accent2>
      <a:accent3>
        <a:srgbClr val="E2F4FF"/>
      </a:accent3>
      <a:accent4>
        <a:srgbClr val="002A56"/>
      </a:accent4>
      <a:accent5>
        <a:srgbClr val="C6EAFF"/>
      </a:accent5>
      <a:accent6>
        <a:srgbClr val="8AE7B9"/>
      </a:accent6>
      <a:hlink>
        <a:srgbClr val="DFC0FF"/>
      </a:hlink>
      <a:folHlink>
        <a:srgbClr val="6DC5DE"/>
      </a:folHlink>
    </a:clrScheme>
    <a:fontScheme name="0101781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01017812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17812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17812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TRIPS">
  <a:themeElements>
    <a:clrScheme name="">
      <a:dk1>
        <a:srgbClr val="808080"/>
      </a:dk1>
      <a:lt1>
        <a:srgbClr val="FFFFFF"/>
      </a:lt1>
      <a:dk2>
        <a:srgbClr val="3333CC"/>
      </a:dk2>
      <a:lt2>
        <a:srgbClr val="000000"/>
      </a:lt2>
      <a:accent1>
        <a:srgbClr val="00CC99"/>
      </a:accent1>
      <a:accent2>
        <a:srgbClr val="3333CC"/>
      </a:accent2>
      <a:accent3>
        <a:srgbClr val="ADADE2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I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TRIP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P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P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P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P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P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Тема22">
  <a:themeElements>
    <a:clrScheme name="01017812 1">
      <a:dk1>
        <a:srgbClr val="336699"/>
      </a:dk1>
      <a:lt1>
        <a:srgbClr val="FFFFFF"/>
      </a:lt1>
      <a:dk2>
        <a:srgbClr val="0066FF"/>
      </a:dk2>
      <a:lt2>
        <a:srgbClr val="AFB5D2"/>
      </a:lt2>
      <a:accent1>
        <a:srgbClr val="66CCFF"/>
      </a:accent1>
      <a:accent2>
        <a:srgbClr val="99FFCC"/>
      </a:accent2>
      <a:accent3>
        <a:srgbClr val="FFFFFF"/>
      </a:accent3>
      <a:accent4>
        <a:srgbClr val="2A5682"/>
      </a:accent4>
      <a:accent5>
        <a:srgbClr val="B8E2FF"/>
      </a:accent5>
      <a:accent6>
        <a:srgbClr val="8AE7B9"/>
      </a:accent6>
      <a:hlink>
        <a:srgbClr val="FF99FF"/>
      </a:hlink>
      <a:folHlink>
        <a:srgbClr val="CCCCFF"/>
      </a:folHlink>
    </a:clrScheme>
    <a:fontScheme name="01017812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01017812 1">
        <a:dk1>
          <a:srgbClr val="336699"/>
        </a:dk1>
        <a:lt1>
          <a:srgbClr val="FFFFFF"/>
        </a:lt1>
        <a:dk2>
          <a:srgbClr val="0066FF"/>
        </a:dk2>
        <a:lt2>
          <a:srgbClr val="AFB5D2"/>
        </a:lt2>
        <a:accent1>
          <a:srgbClr val="66CCFF"/>
        </a:accent1>
        <a:accent2>
          <a:srgbClr val="99FFCC"/>
        </a:accent2>
        <a:accent3>
          <a:srgbClr val="FFFFFF"/>
        </a:accent3>
        <a:accent4>
          <a:srgbClr val="2A5682"/>
        </a:accent4>
        <a:accent5>
          <a:srgbClr val="B8E2FF"/>
        </a:accent5>
        <a:accent6>
          <a:srgbClr val="8AE7B9"/>
        </a:accent6>
        <a:hlink>
          <a:srgbClr val="FF99FF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17812 2">
        <a:dk1>
          <a:srgbClr val="003366"/>
        </a:dk1>
        <a:lt1>
          <a:srgbClr val="CCECFF"/>
        </a:lt1>
        <a:dk2>
          <a:srgbClr val="4B3384"/>
        </a:dk2>
        <a:lt2>
          <a:srgbClr val="849CBB"/>
        </a:lt2>
        <a:accent1>
          <a:srgbClr val="90DBFF"/>
        </a:accent1>
        <a:accent2>
          <a:srgbClr val="99FFCC"/>
        </a:accent2>
        <a:accent3>
          <a:srgbClr val="E2F4FF"/>
        </a:accent3>
        <a:accent4>
          <a:srgbClr val="002A56"/>
        </a:accent4>
        <a:accent5>
          <a:srgbClr val="C6EAFF"/>
        </a:accent5>
        <a:accent6>
          <a:srgbClr val="8AE7B9"/>
        </a:accent6>
        <a:hlink>
          <a:srgbClr val="DFC0FF"/>
        </a:hlink>
        <a:folHlink>
          <a:srgbClr val="6DC5D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1017812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STRIPS">
  <a:themeElements>
    <a:clrScheme name="">
      <a:dk1>
        <a:srgbClr val="808080"/>
      </a:dk1>
      <a:lt1>
        <a:srgbClr val="FFFFFF"/>
      </a:lt1>
      <a:dk2>
        <a:srgbClr val="3333CC"/>
      </a:dk2>
      <a:lt2>
        <a:srgbClr val="000000"/>
      </a:lt2>
      <a:accent1>
        <a:srgbClr val="00CC99"/>
      </a:accent1>
      <a:accent2>
        <a:srgbClr val="3333CC"/>
      </a:accent2>
      <a:accent3>
        <a:srgbClr val="ADADE2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STRIPS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STRIP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P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P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P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P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IP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IP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15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1196</TotalTime>
  <Words>383</Words>
  <Application>Microsoft Office PowerPoint</Application>
  <PresentationFormat>Экран (4:3)</PresentationFormat>
  <Paragraphs>107</Paragraphs>
  <Slides>14</Slides>
  <Notes>1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5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Arial</vt:lpstr>
      <vt:lpstr>Calibri</vt:lpstr>
      <vt:lpstr>Tahoma</vt:lpstr>
      <vt:lpstr>Times New Roman</vt:lpstr>
      <vt:lpstr>Wingdings</vt:lpstr>
      <vt:lpstr>Тема1</vt:lpstr>
      <vt:lpstr>STRIPS</vt:lpstr>
      <vt:lpstr>1_Тема22</vt:lpstr>
      <vt:lpstr>1_STRIPS</vt:lpstr>
      <vt:lpstr>Тема15</vt:lpstr>
      <vt:lpstr>Формула</vt:lpstr>
      <vt:lpstr>CS ChemDraw Drawing</vt:lpstr>
      <vt:lpstr>Валентные возможности атомов. Степень окисления</vt:lpstr>
      <vt:lpstr>Валентность -</vt:lpstr>
      <vt:lpstr>Валентность определяется:</vt:lpstr>
      <vt:lpstr>Валентность определяется:</vt:lpstr>
      <vt:lpstr>Валентность определяется:</vt:lpstr>
      <vt:lpstr>Обменный механизм</vt:lpstr>
      <vt:lpstr>Донорно-акцепторный механизм</vt:lpstr>
      <vt:lpstr>Презентация PowerPoint</vt:lpstr>
      <vt:lpstr>Образование связей в молекуле озона О3</vt:lpstr>
      <vt:lpstr>Степень окисления</vt:lpstr>
      <vt:lpstr>Степень окисления</vt:lpstr>
      <vt:lpstr>Определите  валентность и С.О. атомов х.э., Составьте структурные формулы веществ:</vt:lpstr>
      <vt:lpstr>Определение валентности и степени окисления атомов в органических соединениях</vt:lpstr>
      <vt:lpstr>Домашнее задание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Алкины</dc:title>
  <dc:creator>Дубровина О.В.</dc:creator>
  <cp:lastModifiedBy>Матюшева Мария Александровна</cp:lastModifiedBy>
  <cp:revision>82</cp:revision>
  <dcterms:created xsi:type="dcterms:W3CDTF">2007-11-27T12:56:10Z</dcterms:created>
  <dcterms:modified xsi:type="dcterms:W3CDTF">2019-12-21T13:12:44Z</dcterms:modified>
</cp:coreProperties>
</file>