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2" r:id="rId14"/>
    <p:sldId id="273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CA-6C34-4ADA-9860-F4905D2E5FEB}" type="datetimeFigureOut">
              <a:rPr lang="ru-RU" smtClean="0"/>
              <a:pPr/>
              <a:t>сб 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DE5-5851-48DD-9B36-616E9BAF9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78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CA-6C34-4ADA-9860-F4905D2E5FEB}" type="datetimeFigureOut">
              <a:rPr lang="ru-RU" smtClean="0"/>
              <a:pPr/>
              <a:t>сб 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DE5-5851-48DD-9B36-616E9BAF9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125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CA-6C34-4ADA-9860-F4905D2E5FEB}" type="datetimeFigureOut">
              <a:rPr lang="ru-RU" smtClean="0"/>
              <a:pPr/>
              <a:t>сб 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DE5-5851-48DD-9B36-616E9BAF9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108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CA-6C34-4ADA-9860-F4905D2E5FEB}" type="datetimeFigureOut">
              <a:rPr lang="ru-RU" smtClean="0"/>
              <a:pPr/>
              <a:t>сб 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DE5-5851-48DD-9B36-616E9BAF9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564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CA-6C34-4ADA-9860-F4905D2E5FEB}" type="datetimeFigureOut">
              <a:rPr lang="ru-RU" smtClean="0"/>
              <a:pPr/>
              <a:t>сб 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DE5-5851-48DD-9B36-616E9BAF9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264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CA-6C34-4ADA-9860-F4905D2E5FEB}" type="datetimeFigureOut">
              <a:rPr lang="ru-RU" smtClean="0"/>
              <a:pPr/>
              <a:t>сб 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DE5-5851-48DD-9B36-616E9BAF9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154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CA-6C34-4ADA-9860-F4905D2E5FEB}" type="datetimeFigureOut">
              <a:rPr lang="ru-RU" smtClean="0"/>
              <a:pPr/>
              <a:t>сб 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DE5-5851-48DD-9B36-616E9BAF9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591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CA-6C34-4ADA-9860-F4905D2E5FEB}" type="datetimeFigureOut">
              <a:rPr lang="ru-RU" smtClean="0"/>
              <a:pPr/>
              <a:t>сб 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DE5-5851-48DD-9B36-616E9BAF9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76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CA-6C34-4ADA-9860-F4905D2E5FEB}" type="datetimeFigureOut">
              <a:rPr lang="ru-RU" smtClean="0"/>
              <a:pPr/>
              <a:t>сб 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DE5-5851-48DD-9B36-616E9BAF9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705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CA-6C34-4ADA-9860-F4905D2E5FEB}" type="datetimeFigureOut">
              <a:rPr lang="ru-RU" smtClean="0"/>
              <a:pPr/>
              <a:t>сб 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DE5-5851-48DD-9B36-616E9BAF9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954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C16CA-6C34-4ADA-9860-F4905D2E5FEB}" type="datetimeFigureOut">
              <a:rPr lang="ru-RU" smtClean="0"/>
              <a:pPr/>
              <a:t>сб 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FCDE5-5851-48DD-9B36-616E9BAF9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096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C16CA-6C34-4ADA-9860-F4905D2E5FEB}" type="datetimeFigureOut">
              <a:rPr lang="ru-RU" smtClean="0"/>
              <a:pPr/>
              <a:t>сб 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FCDE5-5851-48DD-9B36-616E9BAF9E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73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674353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Каширский детский сад №2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695074"/>
            <a:ext cx="8165432" cy="3416967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/>
              <a:t>      «Дошкольное </a:t>
            </a:r>
            <a:r>
              <a:rPr lang="ru-RU" sz="4000" b="1" dirty="0"/>
              <a:t>воспитание и мир театра</a:t>
            </a:r>
            <a:r>
              <a:rPr lang="ru-RU" sz="4000" b="1" dirty="0" smtClean="0"/>
              <a:t>»</a:t>
            </a:r>
            <a:endParaRPr lang="ru-RU" sz="4000" b="1" dirty="0"/>
          </a:p>
          <a:p>
            <a:pPr algn="r"/>
            <a:endParaRPr lang="ru-RU" sz="2800" dirty="0" smtClean="0"/>
          </a:p>
          <a:p>
            <a:pPr algn="r"/>
            <a:r>
              <a:rPr lang="ru-RU" sz="2800" dirty="0" smtClean="0"/>
              <a:t>Подготовила воспитатель</a:t>
            </a:r>
          </a:p>
          <a:p>
            <a:pPr algn="r"/>
            <a:r>
              <a:rPr lang="ru-RU" sz="2800" dirty="0" smtClean="0"/>
              <a:t>Романова Марина Юрьевна</a:t>
            </a:r>
          </a:p>
          <a:p>
            <a:pPr algn="r"/>
            <a:endParaRPr lang="ru-RU" sz="2800" dirty="0"/>
          </a:p>
          <a:p>
            <a:r>
              <a:rPr lang="ru-RU" sz="2800" dirty="0" smtClean="0"/>
              <a:t>Каширское 2019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1852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3822" y="1246909"/>
            <a:ext cx="6935191" cy="12469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7030A0"/>
                </a:solidFill>
              </a:rPr>
              <a:t>Напольные куклы </a:t>
            </a:r>
            <a:r>
              <a:rPr lang="ru-RU" sz="2800" dirty="0">
                <a:solidFill>
                  <a:srgbClr val="7030A0"/>
                </a:solidFill>
              </a:rPr>
              <a:t>(марионетки).</a:t>
            </a:r>
            <a:br>
              <a:rPr lang="ru-RU" sz="2800" dirty="0">
                <a:solidFill>
                  <a:srgbClr val="7030A0"/>
                </a:solidFill>
              </a:rPr>
            </a:br>
            <a:r>
              <a:rPr lang="ru-RU" sz="2800" dirty="0">
                <a:solidFill>
                  <a:srgbClr val="7030A0"/>
                </a:solidFill>
              </a:rPr>
              <a:t>ЭТО БОЛЬШИЕ КУКЛЫ, ИХ РОСТ ЗАВИСИТ ОТ РОСТА КУКЛОВОДА </a:t>
            </a:r>
          </a:p>
        </p:txBody>
      </p:sp>
      <p:pic>
        <p:nvPicPr>
          <p:cNvPr id="5122" name="Picture 2" descr="C:\Users\user\Desktop\i (3).jf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8610" y="2686929"/>
            <a:ext cx="2954216" cy="3910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5863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42" y="1223157"/>
            <a:ext cx="7101445" cy="1531917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>
                <a:solidFill>
                  <a:srgbClr val="7030A0"/>
                </a:solidFill>
              </a:rPr>
              <a:t>Театр живой куклы </a:t>
            </a:r>
            <a:r>
              <a:rPr lang="ru-RU" sz="2800" dirty="0">
                <a:solidFill>
                  <a:srgbClr val="7030A0"/>
                </a:solidFill>
              </a:rPr>
              <a:t>(театр с «живой куклой», </a:t>
            </a:r>
            <a:r>
              <a:rPr lang="ru-RU" sz="2800" dirty="0" smtClean="0">
                <a:solidFill>
                  <a:srgbClr val="7030A0"/>
                </a:solidFill>
              </a:rPr>
              <a:t>люди-куклы</a:t>
            </a:r>
            <a:r>
              <a:rPr lang="ru-RU" sz="2800" dirty="0">
                <a:solidFill>
                  <a:srgbClr val="7030A0"/>
                </a:solidFill>
              </a:rPr>
              <a:t>, театр масок, </a:t>
            </a:r>
            <a:r>
              <a:rPr lang="ru-RU" sz="2800" dirty="0" err="1">
                <a:solidFill>
                  <a:srgbClr val="7030A0"/>
                </a:solidFill>
              </a:rPr>
              <a:t>танта-морески</a:t>
            </a:r>
            <a:r>
              <a:rPr lang="ru-RU" sz="2800" dirty="0">
                <a:solidFill>
                  <a:srgbClr val="7030A0"/>
                </a:solidFill>
              </a:rPr>
              <a:t>).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1689" y="2933205"/>
            <a:ext cx="3490357" cy="3681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926" y="2933205"/>
            <a:ext cx="2897579" cy="3681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3201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4452" y="1567543"/>
            <a:ext cx="6697683" cy="1330036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>
                <a:solidFill>
                  <a:srgbClr val="7030A0"/>
                </a:solidFill>
              </a:rPr>
              <a:t>Верховые куклы </a:t>
            </a:r>
            <a:r>
              <a:rPr lang="ru-RU" sz="2800" dirty="0">
                <a:solidFill>
                  <a:srgbClr val="7030A0"/>
                </a:solidFill>
              </a:rPr>
              <a:t>(на ложках, бибабо, тростевые</a:t>
            </a:r>
            <a:r>
              <a:rPr lang="ru-RU" sz="2800" dirty="0" smtClean="0">
                <a:solidFill>
                  <a:srgbClr val="7030A0"/>
                </a:solidFill>
              </a:rPr>
              <a:t>)</a:t>
            </a:r>
            <a:endParaRPr lang="ru-RU" sz="28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968830" y="3313215"/>
            <a:ext cx="3050969" cy="28637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2802578"/>
            <a:ext cx="4209758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C:\Users\user\Desktop\i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9289" y="2799472"/>
            <a:ext cx="4228293" cy="3573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1905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5080" y="1294410"/>
            <a:ext cx="6127667" cy="471450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>
                <a:solidFill>
                  <a:srgbClr val="7030A0"/>
                </a:solidFill>
              </a:rPr>
              <a:t>Театрализованная деятельность в детском саду является важным компонентом образовательной программы, так как позволяет реализовать практически все цели, связанные с развитием познавательной, эмоциональной и творческой сторон личности ребёнка. Вот почему педагог должен всесторонне и максимально полно изучить методику и специфику поведения театрализованных занятий, а также познакомиться с приёмами введения элементов театрализации на других занятиях</a:t>
            </a:r>
            <a:r>
              <a:rPr lang="ru-RU" sz="2800" dirty="0"/>
              <a:t>.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72461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0700" y="2280062"/>
            <a:ext cx="6353299" cy="2541320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/>
              <a:t>         </a:t>
            </a:r>
            <a:r>
              <a:rPr lang="ru-RU" sz="3200" dirty="0" smtClean="0">
                <a:solidFill>
                  <a:srgbClr val="7030A0"/>
                </a:solidFill>
              </a:rPr>
              <a:t>СПАСИБО ЗА ВНИМАНИЕ!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789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0695" y="1299411"/>
            <a:ext cx="699435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7030A0"/>
                </a:solidFill>
              </a:rPr>
              <a:t>Цель: </a:t>
            </a:r>
            <a:r>
              <a:rPr lang="ru-RU" sz="2800" dirty="0">
                <a:solidFill>
                  <a:srgbClr val="7030A0"/>
                </a:solidFill>
              </a:rPr>
              <a:t>способствовать повышению педагогической культуры </a:t>
            </a:r>
            <a:r>
              <a:rPr lang="ru-RU" sz="2800" dirty="0" smtClean="0">
                <a:solidFill>
                  <a:srgbClr val="7030A0"/>
                </a:solidFill>
              </a:rPr>
              <a:t>родителей. Задачи: пополнение знаний родителей </a:t>
            </a:r>
            <a:r>
              <a:rPr lang="ru-RU" sz="2800" dirty="0">
                <a:solidFill>
                  <a:srgbClr val="7030A0"/>
                </a:solidFill>
              </a:rPr>
              <a:t>по театрализованной деятельности ребенка в семье и детском саду; содействовать сплочению родительского коллектива, вовлечению пап и мам в жизнедеятельность группового сообщества; развитие творческих способностей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24835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14862" y="1138989"/>
            <a:ext cx="6914149" cy="14437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 </a:t>
            </a:r>
            <a:r>
              <a:rPr lang="ru-RU" sz="3100" dirty="0">
                <a:solidFill>
                  <a:srgbClr val="002060"/>
                </a:solidFill>
              </a:rPr>
              <a:t>Волшебный край!» - так когда-то назвал  театр   великий русский поэт       А. С. Пушкин.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4862" y="2582779"/>
            <a:ext cx="6705601" cy="3594184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sz="6000" dirty="0">
                <a:solidFill>
                  <a:srgbClr val="7030A0"/>
                </a:solidFill>
              </a:rPr>
              <a:t>В современном обществе повысился социальный престиж интеллекта и научного знания. С этим связано стремление, дать детям знания, научить их читать, писать и считать, а способности чувствовать, думать и творить, уделяется мало внимания.</a:t>
            </a:r>
          </a:p>
          <a:p>
            <a:pPr algn="just"/>
            <a:r>
              <a:rPr lang="ru-RU" sz="6000" dirty="0">
                <a:solidFill>
                  <a:srgbClr val="7030A0"/>
                </a:solidFill>
              </a:rPr>
              <a:t>Кроме того, в последнее время дети увлечены компьютерами и новомодными игрушками, которыми родители стараются заменить сверстников, общество, ограждая ребёнка от неприятностей и «дурного влияния</a:t>
            </a:r>
            <a:r>
              <a:rPr lang="ru-RU" sz="6000" dirty="0" smtClean="0">
                <a:solidFill>
                  <a:srgbClr val="7030A0"/>
                </a:solidFill>
              </a:rPr>
              <a:t>». При </a:t>
            </a:r>
            <a:r>
              <a:rPr lang="ru-RU" sz="6000" dirty="0">
                <a:solidFill>
                  <a:srgbClr val="7030A0"/>
                </a:solidFill>
              </a:rPr>
              <a:t>этом невозможно полноценное психическое и эмоциональное развитие личности.</a:t>
            </a:r>
          </a:p>
          <a:p>
            <a:pPr algn="just"/>
            <a:r>
              <a:rPr lang="ru-RU" sz="6000" dirty="0">
                <a:solidFill>
                  <a:srgbClr val="7030A0"/>
                </a:solidFill>
              </a:rPr>
              <a:t>Самый короткий путь эмоционального раскрепощения ребёнка, снятия зажатости обучения, чувствованию и художественному </a:t>
            </a:r>
            <a:r>
              <a:rPr lang="ru-RU" sz="6000" dirty="0" smtClean="0">
                <a:solidFill>
                  <a:srgbClr val="7030A0"/>
                </a:solidFill>
              </a:rPr>
              <a:t>воображению является </a:t>
            </a:r>
            <a:r>
              <a:rPr lang="ru-RU" sz="6000" dirty="0">
                <a:solidFill>
                  <a:srgbClr val="7030A0"/>
                </a:solidFill>
              </a:rPr>
              <a:t>– театрализованная деятельность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748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0905" y="1106905"/>
            <a:ext cx="7074570" cy="2085474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>
                <a:solidFill>
                  <a:srgbClr val="7030A0"/>
                </a:solidFill>
              </a:rPr>
              <a:t>Вся жизнь ребёнка насыщена игрой. И у каждого ребёнка есть своя роль, которую он хочет сыграть. В игре ребёнок не только получает информацию об окружающем мире, но и учится жить в этом мире. Задача взрослых – помочь ребёнку правильно жить, играть свою роль.</a:t>
            </a:r>
          </a:p>
        </p:txBody>
      </p:sp>
      <p:pic>
        <p:nvPicPr>
          <p:cNvPr id="1026" name="Picture 2" descr="C:\Users\user\Desktop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1472" y="3179298"/>
            <a:ext cx="7403710" cy="3334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78923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0484" y="1876926"/>
            <a:ext cx="6673516" cy="16042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100" dirty="0">
                <a:solidFill>
                  <a:srgbClr val="7030A0"/>
                </a:solidFill>
              </a:rPr>
              <a:t>Кукольный театр существует очень давно. Древние народы верили, что на небе, на земле и под землёй, в воде живут разные боги, злые и добрые духи и другие.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546" y="2802577"/>
            <a:ext cx="4334494" cy="3728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7040" y="2802577"/>
            <a:ext cx="4346368" cy="3728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16663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6950" y="1294410"/>
            <a:ext cx="6685807" cy="1591294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sz="2800" dirty="0" smtClean="0">
                <a:solidFill>
                  <a:srgbClr val="7030A0"/>
                </a:solidFill>
              </a:rPr>
              <a:t>В </a:t>
            </a:r>
            <a:r>
              <a:rPr lang="ru-RU" sz="2800" dirty="0">
                <a:solidFill>
                  <a:srgbClr val="7030A0"/>
                </a:solidFill>
              </a:rPr>
              <a:t>России в 17 в. наиболее популярным кукольным театром был театр Петрушки</a:t>
            </a:r>
            <a:r>
              <a:rPr lang="ru-RU" dirty="0"/>
              <a:t>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1339" y="3074988"/>
            <a:ext cx="5498277" cy="3468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501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8821" y="1235033"/>
            <a:ext cx="6947065" cy="1662545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dirty="0">
                <a:solidFill>
                  <a:srgbClr val="7030A0"/>
                </a:solidFill>
              </a:rPr>
              <a:t>Существует несколько классификаций игр в кукольный театр для дошкольного возраста</a:t>
            </a:r>
            <a:br>
              <a:rPr lang="ru-RU" sz="2800" dirty="0">
                <a:solidFill>
                  <a:srgbClr val="7030A0"/>
                </a:solidFill>
              </a:rPr>
            </a:br>
            <a:r>
              <a:rPr lang="ru-RU" sz="3100" b="1" dirty="0">
                <a:solidFill>
                  <a:srgbClr val="7030A0"/>
                </a:solidFill>
              </a:rPr>
              <a:t>Настольный кукольный театр </a:t>
            </a:r>
            <a:r>
              <a:rPr lang="ru-RU" sz="2800" dirty="0" smtClean="0">
                <a:solidFill>
                  <a:srgbClr val="7030A0"/>
                </a:solidFill>
              </a:rPr>
              <a:t>(плоскостной театр, </a:t>
            </a:r>
            <a:r>
              <a:rPr lang="ru-RU" sz="2800" dirty="0">
                <a:solidFill>
                  <a:srgbClr val="7030A0"/>
                </a:solidFill>
              </a:rPr>
              <a:t>на кружках, магнитный, </a:t>
            </a:r>
            <a:r>
              <a:rPr lang="ru-RU" sz="2800" dirty="0" smtClean="0">
                <a:solidFill>
                  <a:srgbClr val="7030A0"/>
                </a:solidFill>
              </a:rPr>
              <a:t>конусный);</a:t>
            </a:r>
            <a:endParaRPr lang="ru-RU" sz="2800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0681" y="3123209"/>
            <a:ext cx="3989119" cy="3194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22671" y="3123209"/>
            <a:ext cx="3288476" cy="305375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user\Desktop\i.jf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5717" y="3080825"/>
            <a:ext cx="4543866" cy="31933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9394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42" y="1294409"/>
            <a:ext cx="7089569" cy="1579419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>
                <a:solidFill>
                  <a:srgbClr val="7030A0"/>
                </a:solidFill>
              </a:rPr>
              <a:t>Стендовый</a:t>
            </a:r>
            <a:r>
              <a:rPr lang="ru-RU" sz="2800" b="1" dirty="0">
                <a:solidFill>
                  <a:srgbClr val="7030A0"/>
                </a:solidFill>
              </a:rPr>
              <a:t> (на </a:t>
            </a:r>
            <a:r>
              <a:rPr lang="ru-RU" sz="2800" b="1" dirty="0" err="1">
                <a:solidFill>
                  <a:srgbClr val="7030A0"/>
                </a:solidFill>
              </a:rPr>
              <a:t>фланелеграфе</a:t>
            </a:r>
            <a:r>
              <a:rPr lang="ru-RU" sz="2800" b="1" dirty="0">
                <a:solidFill>
                  <a:srgbClr val="7030A0"/>
                </a:solidFill>
              </a:rPr>
              <a:t>, теневой, магнитный, стенд-книжка</a:t>
            </a:r>
            <a:r>
              <a:rPr lang="ru-RU" sz="2800" b="1" dirty="0" smtClean="0">
                <a:solidFill>
                  <a:srgbClr val="7030A0"/>
                </a:solidFill>
              </a:rPr>
              <a:t>)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913" y="2671948"/>
            <a:ext cx="4132612" cy="3633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74525" y="3087585"/>
            <a:ext cx="4096987" cy="308937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user\Desktop\i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0808" y="2658794"/>
            <a:ext cx="4628269" cy="36294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0074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6944" y="1365661"/>
            <a:ext cx="6863939" cy="1033155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rgbClr val="7030A0"/>
                </a:solidFill>
              </a:rPr>
              <a:t>Театр </a:t>
            </a:r>
            <a:r>
              <a:rPr lang="ru-RU" sz="3600" b="1" dirty="0">
                <a:solidFill>
                  <a:srgbClr val="7030A0"/>
                </a:solidFill>
              </a:rPr>
              <a:t>на руке </a:t>
            </a:r>
            <a:r>
              <a:rPr lang="ru-RU" sz="3100" dirty="0">
                <a:solidFill>
                  <a:srgbClr val="7030A0"/>
                </a:solidFill>
              </a:rPr>
              <a:t>(пальчиковый, картинки на руке, </a:t>
            </a:r>
            <a:r>
              <a:rPr lang="ru-RU" sz="3100" dirty="0" err="1">
                <a:solidFill>
                  <a:srgbClr val="7030A0"/>
                </a:solidFill>
              </a:rPr>
              <a:t>варежковый</a:t>
            </a:r>
            <a:r>
              <a:rPr lang="ru-RU" sz="3100" dirty="0">
                <a:solidFill>
                  <a:srgbClr val="7030A0"/>
                </a:solidFill>
              </a:rPr>
              <a:t>, </a:t>
            </a:r>
            <a:r>
              <a:rPr lang="ru-RU" sz="3100" dirty="0" smtClean="0">
                <a:solidFill>
                  <a:srgbClr val="7030A0"/>
                </a:solidFill>
              </a:rPr>
              <a:t>перчаточный)</a:t>
            </a:r>
            <a:endParaRPr lang="ru-RU" sz="3100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348842" y="2790701"/>
            <a:ext cx="2670958" cy="33862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2790701"/>
            <a:ext cx="2864922" cy="33862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9139" y="2686929"/>
            <a:ext cx="4088104" cy="3736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user\Desktop\i (6).jf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5718" y="2686929"/>
            <a:ext cx="5036233" cy="3798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207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408</Words>
  <Application>Microsoft Office PowerPoint</Application>
  <PresentationFormat>Широкоэкранный</PresentationFormat>
  <Paragraphs>23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МКДОУ Каширский детский сад №2</vt:lpstr>
      <vt:lpstr>Презентация PowerPoint</vt:lpstr>
      <vt:lpstr> Волшебный край!» - так когда-то назвал  театр   великий русский поэт       А. С. Пушкин.</vt:lpstr>
      <vt:lpstr>Вся жизнь ребёнка насыщена игрой. И у каждого ребёнка есть своя роль, которую он хочет сыграть. В игре ребёнок не только получает информацию об окружающем мире, но и учится жить в этом мире. Задача взрослых – помочь ребёнку правильно жить, играть свою роль.</vt:lpstr>
      <vt:lpstr>Кукольный театр существует очень давно. Древние народы верили, что на небе, на земле и под землёй, в воде живут разные боги, злые и добрые духи и другие. </vt:lpstr>
      <vt:lpstr>В России в 17 в. наиболее популярным кукольным театром был театр Петрушки. </vt:lpstr>
      <vt:lpstr>Существует несколько классификаций игр в кукольный театр для дошкольного возраста Настольный кукольный театр (плоскостной театр, на кружках, магнитный, конусный);</vt:lpstr>
      <vt:lpstr>Стендовый (на фланелеграфе, теневой, магнитный, стенд-книжка)</vt:lpstr>
      <vt:lpstr>Театр на руке (пальчиковый, картинки на руке, варежковый, перчаточный)</vt:lpstr>
      <vt:lpstr>Напольные куклы (марионетки). ЭТО БОЛЬШИЕ КУКЛЫ, ИХ РОСТ ЗАВИСИТ ОТ РОСТА КУКЛОВОДА </vt:lpstr>
      <vt:lpstr>Театр живой куклы (театр с «живой куклой», люди-куклы, театр масок, танта-морески).</vt:lpstr>
      <vt:lpstr>Верховые куклы (на ложках, бибабо, тростевые)</vt:lpstr>
      <vt:lpstr>Театрализованная деятельность в детском саду является важным компонентом образовательной программы, так как позволяет реализовать практически все цели, связанные с развитием познавательной, эмоциональной и творческой сторон личности ребёнка. Вот почему педагог должен всесторонне и максимально полно изучить методику и специфику поведения театрализованных занятий, а также познакомиться с приёмами введения элементов театрализации на других занятиях. </vt:lpstr>
      <vt:lpstr>         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17</cp:revision>
  <dcterms:created xsi:type="dcterms:W3CDTF">2019-12-10T17:01:54Z</dcterms:created>
  <dcterms:modified xsi:type="dcterms:W3CDTF">2019-12-21T11:01:56Z</dcterms:modified>
</cp:coreProperties>
</file>