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2" r:id="rId2"/>
    <p:sldMasterId id="2147483674" r:id="rId3"/>
  </p:sldMasterIdLst>
  <p:notesMasterIdLst>
    <p:notesMasterId r:id="rId31"/>
  </p:notesMasterIdLst>
  <p:sldIdLst>
    <p:sldId id="257" r:id="rId4"/>
    <p:sldId id="279" r:id="rId5"/>
    <p:sldId id="284" r:id="rId6"/>
    <p:sldId id="280" r:id="rId7"/>
    <p:sldId id="260" r:id="rId8"/>
    <p:sldId id="281" r:id="rId9"/>
    <p:sldId id="259" r:id="rId10"/>
    <p:sldId id="269" r:id="rId11"/>
    <p:sldId id="261" r:id="rId12"/>
    <p:sldId id="262" r:id="rId13"/>
    <p:sldId id="264" r:id="rId14"/>
    <p:sldId id="263" r:id="rId15"/>
    <p:sldId id="258" r:id="rId16"/>
    <p:sldId id="283" r:id="rId17"/>
    <p:sldId id="282" r:id="rId18"/>
    <p:sldId id="275" r:id="rId19"/>
    <p:sldId id="265" r:id="rId20"/>
    <p:sldId id="274" r:id="rId21"/>
    <p:sldId id="270" r:id="rId22"/>
    <p:sldId id="267" r:id="rId23"/>
    <p:sldId id="266" r:id="rId24"/>
    <p:sldId id="268" r:id="rId25"/>
    <p:sldId id="278" r:id="rId26"/>
    <p:sldId id="271" r:id="rId27"/>
    <p:sldId id="272" r:id="rId28"/>
    <p:sldId id="273" r:id="rId29"/>
    <p:sldId id="276" r:id="rId30"/>
  </p:sldIdLst>
  <p:sldSz cx="9144000" cy="6858000" type="screen4x3"/>
  <p:notesSz cx="6858000" cy="99472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CC"/>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262F242-5863-4082-A775-F61A84A9D247}" v="1" dt="2019-09-17T17:28:05.954"/>
  </p1510:revLst>
</p1510:revInfo>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50" d="100"/>
          <a:sy n="50" d="100"/>
        </p:scale>
        <p:origin x="1080" y="6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21" Type="http://schemas.openxmlformats.org/officeDocument/2006/relationships/slide" Target="slides/slide18.xml"/><Relationship Id="rId34" Type="http://schemas.openxmlformats.org/officeDocument/2006/relationships/theme" Target="theme/theme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viewProps" Target="viewProps.xml"/><Relationship Id="rId2" Type="http://schemas.openxmlformats.org/officeDocument/2006/relationships/slideMaster" Target="slideMasters/slideMaster1.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customXml" Target="../customXml/item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presProps" Target="presProps.xml"/><Relationship Id="rId37" Type="http://schemas.microsoft.com/office/2015/10/relationships/revisionInfo" Target="revisionInfo.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microsoft.com/office/2016/11/relationships/changesInfo" Target="changesInfos/changesInfo1.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notesMaster" Target="notesMasters/notesMaster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tableStyles" Target="tableStyles.xml"/><Relationship Id="rId8" Type="http://schemas.openxmlformats.org/officeDocument/2006/relationships/slide" Target="slides/slide5.xml"/><Relationship Id="rId3" Type="http://schemas.openxmlformats.org/officeDocument/2006/relationships/slideMaster" Target="slideMasters/slideMaster2.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Данька Будда" userId="c907bdcea5b36c85" providerId="Windows Live" clId="Web-{0262F242-5863-4082-A775-F61A84A9D247}"/>
    <pc:docChg chg="modSld">
      <pc:chgData name="Данька Будда" userId="c907bdcea5b36c85" providerId="Windows Live" clId="Web-{0262F242-5863-4082-A775-F61A84A9D247}" dt="2019-09-17T17:28:05.954" v="0" actId="1076"/>
      <pc:docMkLst>
        <pc:docMk/>
      </pc:docMkLst>
      <pc:sldChg chg="modSp">
        <pc:chgData name="Данька Будда" userId="c907bdcea5b36c85" providerId="Windows Live" clId="Web-{0262F242-5863-4082-A775-F61A84A9D247}" dt="2019-09-17T17:28:05.954" v="0" actId="1076"/>
        <pc:sldMkLst>
          <pc:docMk/>
          <pc:sldMk cId="4247131519" sldId="262"/>
        </pc:sldMkLst>
        <pc:spChg chg="mod">
          <ac:chgData name="Данька Будда" userId="c907bdcea5b36c85" providerId="Windows Live" clId="Web-{0262F242-5863-4082-A775-F61A84A9D247}" dt="2019-09-17T17:28:05.954" v="0" actId="1076"/>
          <ac:spMkLst>
            <pc:docMk/>
            <pc:sldMk cId="4247131519" sldId="262"/>
            <ac:spMk id="3"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97364"/>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97364"/>
          </a:xfrm>
          <a:prstGeom prst="rect">
            <a:avLst/>
          </a:prstGeom>
        </p:spPr>
        <p:txBody>
          <a:bodyPr vert="horz" lIns="91440" tIns="45720" rIns="91440" bIns="45720" rtlCol="0"/>
          <a:lstStyle>
            <a:lvl1pPr algn="r">
              <a:defRPr sz="1200"/>
            </a:lvl1pPr>
          </a:lstStyle>
          <a:p>
            <a:fld id="{415808CB-A555-41AE-A369-0D7698FF9310}" type="datetimeFigureOut">
              <a:rPr lang="en-US" smtClean="0"/>
              <a:pPr/>
              <a:t>9/17/2019</a:t>
            </a:fld>
            <a:endParaRPr lang="en-US"/>
          </a:p>
        </p:txBody>
      </p:sp>
      <p:sp>
        <p:nvSpPr>
          <p:cNvPr id="4" name="Slide Image Placeholder 3"/>
          <p:cNvSpPr>
            <a:spLocks noGrp="1" noRot="1" noChangeAspect="1"/>
          </p:cNvSpPr>
          <p:nvPr>
            <p:ph type="sldImg" idx="2"/>
          </p:nvPr>
        </p:nvSpPr>
        <p:spPr>
          <a:xfrm>
            <a:off x="942975" y="746125"/>
            <a:ext cx="4972050" cy="373062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724956"/>
            <a:ext cx="5486400" cy="4476274"/>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448185"/>
            <a:ext cx="2971800" cy="497364"/>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9448185"/>
            <a:ext cx="2971800" cy="497364"/>
          </a:xfrm>
          <a:prstGeom prst="rect">
            <a:avLst/>
          </a:prstGeom>
        </p:spPr>
        <p:txBody>
          <a:bodyPr vert="horz" lIns="91440" tIns="45720" rIns="91440" bIns="45720" rtlCol="0" anchor="b"/>
          <a:lstStyle>
            <a:lvl1pPr algn="r">
              <a:defRPr sz="1200"/>
            </a:lvl1pPr>
          </a:lstStyle>
          <a:p>
            <a:fld id="{A79BD964-ADA3-4B54-B88C-EE740755B830}" type="slidenum">
              <a:rPr lang="en-US" smtClean="0"/>
              <a:pPr/>
              <a:t>‹#›</a:t>
            </a:fld>
            <a:endParaRPr lang="en-US"/>
          </a:p>
        </p:txBody>
      </p:sp>
    </p:spTree>
    <p:extLst>
      <p:ext uri="{BB962C8B-B14F-4D97-AF65-F5344CB8AC3E}">
        <p14:creationId xmlns:p14="http://schemas.microsoft.com/office/powerpoint/2010/main" val="159619264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9/17/2019 10:27 AM</a:t>
            </a:fld>
            <a:endParaRPr lang="en-US" dirty="0"/>
          </a:p>
        </p:txBody>
      </p:sp>
      <p:sp>
        <p:nvSpPr>
          <p:cNvPr id="6" name="Footer Placeholder 5"/>
          <p:cNvSpPr>
            <a:spLocks noGrp="1"/>
          </p:cNvSpPr>
          <p:nvPr>
            <p:ph type="ftr" sz="quarter" idx="12"/>
          </p:nvPr>
        </p:nvSpPr>
        <p:spPr>
          <a:xfrm>
            <a:off x="0" y="9448185"/>
            <a:ext cx="6172200" cy="497364"/>
          </a:xfrm>
        </p:spPr>
        <p:txBody>
          <a:bodyPr/>
          <a:lstStyle/>
          <a:p>
            <a:r>
              <a:rPr lang="en-US" sz="500" dirty="0">
                <a:solidFill>
                  <a:srgbClr val="000000"/>
                </a:solidFill>
              </a:rPr>
              <a:t>© 2007 Microsoft Corporation. All rights reserved. Microsoft, Windows, Windows Vista and other product names are or may be registered trademarks and/or trademarks in the U.S. and/or other countries.</a:t>
            </a:r>
          </a:p>
          <a:p>
            <a:r>
              <a:rPr lang="en-US" sz="500" dirty="0">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dirty="0">
                <a:solidFill>
                  <a:srgbClr val="000000"/>
                </a:solidFill>
              </a:rPr>
            </a:br>
            <a:r>
              <a:rPr lang="en-US" sz="500" dirty="0">
                <a:solidFill>
                  <a:srgbClr val="000000"/>
                </a:solidFill>
              </a:rPr>
              <a:t>MICROSOFT MAKES NO WARRANTIES, EXPRESS, IMPLIED OR STATUTORY, AS TO THE INFORMATION IN THIS PRESENTATION.</a:t>
            </a:r>
          </a:p>
          <a:p>
            <a:endParaRPr lang="en-US" sz="500" dirty="0"/>
          </a:p>
        </p:txBody>
      </p:sp>
      <p:sp>
        <p:nvSpPr>
          <p:cNvPr id="7" name="Slide Number Placeholder 6"/>
          <p:cNvSpPr>
            <a:spLocks noGrp="1"/>
          </p:cNvSpPr>
          <p:nvPr>
            <p:ph type="sldNum" sz="quarter" idx="13"/>
          </p:nvPr>
        </p:nvSpPr>
        <p:spPr>
          <a:xfrm>
            <a:off x="6172200" y="9448185"/>
            <a:ext cx="684213" cy="497364"/>
          </a:xfrm>
        </p:spPr>
        <p:txBody>
          <a:bodyPr/>
          <a:lstStyle/>
          <a:p>
            <a:fld id="{EC87E0CF-87F6-4B58-B8B8-DCAB2DAAF3CA}" type="slidenum">
              <a:rPr lang="en-US" smtClean="0"/>
              <a:pPr/>
              <a:t>1</a:t>
            </a:fld>
            <a:endParaRPr lang="en-US" dirty="0"/>
          </a:p>
        </p:txBody>
      </p:sp>
    </p:spTree>
    <p:extLst>
      <p:ext uri="{BB962C8B-B14F-4D97-AF65-F5344CB8AC3E}">
        <p14:creationId xmlns:p14="http://schemas.microsoft.com/office/powerpoint/2010/main" val="102588922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730250" y="1905000"/>
            <a:ext cx="7681913" cy="1523495"/>
          </a:xfrm>
        </p:spPr>
        <p:txBody>
          <a:bodyPr>
            <a:noAutofit/>
          </a:bodyPr>
          <a:lstStyle>
            <a:lvl1pPr>
              <a:lnSpc>
                <a:spcPct val="90000"/>
              </a:lnSpc>
              <a:defRPr sz="5400"/>
            </a:lvl1pPr>
          </a:lstStyle>
          <a:p>
            <a:r>
              <a:rPr lang="ru-RU"/>
              <a:t>Образец заголовка</a:t>
            </a:r>
            <a:endParaRPr lang="en-US" dirty="0"/>
          </a:p>
        </p:txBody>
      </p:sp>
      <p:sp>
        <p:nvSpPr>
          <p:cNvPr id="3" name="Subtitle 2"/>
          <p:cNvSpPr>
            <a:spLocks noGrp="1"/>
          </p:cNvSpPr>
          <p:nvPr>
            <p:ph type="subTitle" idx="1"/>
          </p:nvPr>
        </p:nvSpPr>
        <p:spPr>
          <a:xfrm>
            <a:off x="730249" y="4344988"/>
            <a:ext cx="7681913" cy="461665"/>
          </a:xfrm>
        </p:spPr>
        <p:txBody>
          <a:bodyPr>
            <a:noAutofit/>
          </a:bodyPr>
          <a:lstStyle>
            <a:lvl1pPr marL="0" indent="0" algn="l">
              <a:lnSpc>
                <a:spcPct val="90000"/>
              </a:lnSpc>
              <a:spcBef>
                <a:spcPts val="0"/>
              </a:spcBef>
              <a:buNone/>
              <a:defRPr>
                <a:solidFill>
                  <a:schemeClr val="tx1">
                    <a:tint val="75000"/>
                  </a:schemeClr>
                </a:soli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ru-RU"/>
              <a:t>Образец подзаголовка</a:t>
            </a:r>
            <a:endParaRPr lang="en-US" dirty="0"/>
          </a:p>
        </p:txBody>
      </p:sp>
      <p:pic>
        <p:nvPicPr>
          <p:cNvPr id="4" name="Picture 3" descr="Swirl.png"/>
          <p:cNvPicPr>
            <a:picLocks noChangeAspect="1"/>
          </p:cNvPicPr>
          <p:nvPr userDrawn="1"/>
        </p:nvPicPr>
        <p:blipFill>
          <a:blip r:embed="rId3" cstate="print"/>
          <a:stretch>
            <a:fillRect/>
          </a:stretch>
        </p:blipFill>
        <p:spPr>
          <a:xfrm>
            <a:off x="0" y="912118"/>
            <a:ext cx="9144000" cy="3202682"/>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2_Title and Conten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p>
            <a:r>
              <a:rPr lang="ru-RU"/>
              <a:t>Образец заголовка</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70000"/>
              <a:buFont typeface="Wingdings" pitchFamily="2" charset="2"/>
              <a:buChar char="l"/>
              <a:defRPr/>
            </a:lvl1pPr>
            <a:lvl2pPr>
              <a:buClr>
                <a:schemeClr val="tx1"/>
              </a:buClr>
              <a:buSzPct val="70000"/>
              <a:buFont typeface="Wingdings" pitchFamily="2" charset="2"/>
              <a:buChar char="l"/>
              <a:defRPr/>
            </a:lvl2pPr>
            <a:lvl3pPr>
              <a:buClr>
                <a:schemeClr val="tx1"/>
              </a:buClr>
              <a:buSzPct val="70000"/>
              <a:buFont typeface="Wingdings" pitchFamily="2" charset="2"/>
              <a:buChar char="l"/>
              <a:defRPr/>
            </a:lvl3pPr>
            <a:lvl4pPr>
              <a:buClr>
                <a:schemeClr val="tx1"/>
              </a:buClr>
              <a:buSzPct val="70000"/>
              <a:buFont typeface="Wingdings" pitchFamily="2" charset="2"/>
              <a:buChar char="l"/>
              <a:defRPr/>
            </a:lvl4pPr>
            <a:lvl5pPr>
              <a:buClr>
                <a:schemeClr val="tx1"/>
              </a:buClr>
              <a:buSzPct val="70000"/>
              <a:buFont typeface="Wingdings" pitchFamily="2" charset="2"/>
              <a:buChar char="l"/>
              <a:defRPr/>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Tree>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3_Title and Conten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p>
            <a:r>
              <a:rPr lang="ru-RU"/>
              <a:t>Образец заголовка</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70000"/>
              <a:buFont typeface="Wingdings" pitchFamily="2" charset="2"/>
              <a:buChar char="l"/>
              <a:defRPr/>
            </a:lvl1pPr>
            <a:lvl2pPr>
              <a:buClr>
                <a:schemeClr val="tx1"/>
              </a:buClr>
              <a:buSzPct val="70000"/>
              <a:buFont typeface="Wingdings" pitchFamily="2" charset="2"/>
              <a:buChar char="l"/>
              <a:defRPr/>
            </a:lvl2pPr>
            <a:lvl3pPr>
              <a:buClr>
                <a:schemeClr val="tx1"/>
              </a:buClr>
              <a:buSzPct val="70000"/>
              <a:buFont typeface="Wingdings" pitchFamily="2" charset="2"/>
              <a:buChar char="l"/>
              <a:defRPr/>
            </a:lvl3pPr>
            <a:lvl4pPr>
              <a:buClr>
                <a:schemeClr val="tx1"/>
              </a:buClr>
              <a:buSzPct val="70000"/>
              <a:buFont typeface="Wingdings" pitchFamily="2" charset="2"/>
              <a:buChar char="l"/>
              <a:defRPr/>
            </a:lvl4pPr>
            <a:lvl5pPr>
              <a:buClr>
                <a:schemeClr val="tx1"/>
              </a:buClr>
              <a:buSzPct val="70000"/>
              <a:buFont typeface="Wingdings" pitchFamily="2" charset="2"/>
              <a:buChar char="l"/>
              <a:defRPr/>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Text Placeholder 6"/>
          <p:cNvSpPr>
            <a:spLocks noGrp="1"/>
          </p:cNvSpPr>
          <p:nvPr>
            <p:ph type="body" sz="quarter" idx="11"/>
          </p:nvPr>
        </p:nvSpPr>
        <p:spPr>
          <a:xfrm>
            <a:off x="0" y="6238875"/>
            <a:ext cx="9144001" cy="619125"/>
          </a:xfrm>
          <a:solidFill>
            <a:srgbClr val="FFFF99"/>
          </a:solidFill>
        </p:spPr>
        <p:txBody>
          <a:bodyPr wrap="square" lIns="152394" tIns="76197" rIns="152394" bIns="76197" anchor="b" anchorCtr="0">
            <a:noAutofit/>
          </a:bodyPr>
          <a:lstStyle>
            <a:lvl1pPr algn="r">
              <a:buFont typeface="Arial" pitchFamily="34" charset="0"/>
              <a:buNone/>
              <a:defRPr>
                <a:solidFill>
                  <a:srgbClr val="000000"/>
                </a:solidFill>
                <a:effectLst/>
                <a:latin typeface="+mj-lt"/>
              </a:defRPr>
            </a:lvl1pPr>
          </a:lstStyle>
          <a:p>
            <a:pPr lvl="0"/>
            <a:r>
              <a:rPr lang="ru-RU"/>
              <a:t>Образец текста</a:t>
            </a:r>
          </a:p>
        </p:txBody>
      </p:sp>
    </p:spTree>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2_Demo, Video etc. &quot;special&quot; slides">
    <p:bg>
      <p:bgPr>
        <a:blipFill dpi="0" rotWithShape="1">
          <a:blip r:embed="rId2" cstate="print">
            <a:lum/>
          </a:blip>
          <a:srcRect/>
          <a:stretch>
            <a:fillRect t="-1000" b="-1000"/>
          </a:stretch>
        </a:blipFill>
        <a:effectLst/>
      </p:bgPr>
    </p:bg>
    <p:spTree>
      <p:nvGrpSpPr>
        <p:cNvPr id="1" name=""/>
        <p:cNvGrpSpPr/>
        <p:nvPr/>
      </p:nvGrpSpPr>
      <p:grpSpPr>
        <a:xfrm>
          <a:off x="0" y="0"/>
          <a:ext cx="0" cy="0"/>
          <a:chOff x="0" y="0"/>
          <a:chExt cx="0" cy="0"/>
        </a:xfrm>
      </p:grpSpPr>
      <p:pic>
        <p:nvPicPr>
          <p:cNvPr id="5" name="Picture 4" descr="Swirl.png"/>
          <p:cNvPicPr>
            <a:picLocks noChangeAspect="1"/>
          </p:cNvPicPr>
          <p:nvPr userDrawn="1"/>
        </p:nvPicPr>
        <p:blipFill>
          <a:blip r:embed="rId3" cstate="print"/>
          <a:stretch>
            <a:fillRect/>
          </a:stretch>
        </p:blipFill>
        <p:spPr>
          <a:xfrm>
            <a:off x="0" y="1143000"/>
            <a:ext cx="9144000" cy="3202682"/>
          </a:xfrm>
          <a:prstGeom prst="rect">
            <a:avLst/>
          </a:prstGeom>
        </p:spPr>
      </p:pic>
      <p:sp>
        <p:nvSpPr>
          <p:cNvPr id="2" name="Title 1"/>
          <p:cNvSpPr>
            <a:spLocks noGrp="1"/>
          </p:cNvSpPr>
          <p:nvPr>
            <p:ph type="ctrTitle"/>
          </p:nvPr>
        </p:nvSpPr>
        <p:spPr>
          <a:xfrm>
            <a:off x="1369219" y="649805"/>
            <a:ext cx="7043208" cy="1523494"/>
          </a:xfrm>
        </p:spPr>
        <p:txBody>
          <a:bodyPr anchor="ctr" anchorCtr="0">
            <a:noAutofit/>
          </a:bodyPr>
          <a:lstStyle>
            <a:lvl1pPr>
              <a:lnSpc>
                <a:spcPct val="90000"/>
              </a:lnSpc>
              <a:defRPr sz="5400"/>
            </a:lvl1pPr>
          </a:lstStyle>
          <a:p>
            <a:r>
              <a:rPr lang="ru-RU"/>
              <a:t>Образец заголовка</a:t>
            </a:r>
            <a:endParaRPr lang="en-US" dirty="0"/>
          </a:p>
        </p:txBody>
      </p:sp>
      <p:sp>
        <p:nvSpPr>
          <p:cNvPr id="3" name="Subtitle 2"/>
          <p:cNvSpPr>
            <a:spLocks noGrp="1"/>
          </p:cNvSpPr>
          <p:nvPr>
            <p:ph type="subTitle" idx="1"/>
          </p:nvPr>
        </p:nvSpPr>
        <p:spPr>
          <a:xfrm>
            <a:off x="1368955" y="4344988"/>
            <a:ext cx="7043208" cy="461665"/>
          </a:xfrm>
        </p:spPr>
        <p:txBody>
          <a:bodyPr>
            <a:noAutofit/>
          </a:bodyPr>
          <a:lstStyle>
            <a:lvl1pPr marL="0" indent="0" algn="l">
              <a:lnSpc>
                <a:spcPct val="90000"/>
              </a:lnSpc>
              <a:spcBef>
                <a:spcPts val="0"/>
              </a:spcBef>
              <a:buNone/>
              <a:defRPr>
                <a:solidFill>
                  <a:schemeClr val="tx1">
                    <a:tint val="75000"/>
                  </a:schemeClr>
                </a:soli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ru-RU"/>
              <a:t>Образец подзаголовка</a:t>
            </a:r>
            <a:endParaRPr lang="en-US" dirty="0"/>
          </a:p>
        </p:txBody>
      </p:sp>
      <p:sp>
        <p:nvSpPr>
          <p:cNvPr id="7" name="Text Placeholder 6"/>
          <p:cNvSpPr>
            <a:spLocks noGrp="1"/>
          </p:cNvSpPr>
          <p:nvPr>
            <p:ph type="body" sz="quarter" idx="10" hasCustomPrompt="1"/>
          </p:nvPr>
        </p:nvSpPr>
        <p:spPr>
          <a:xfrm>
            <a:off x="722049" y="2355850"/>
            <a:ext cx="7690114" cy="1384994"/>
          </a:xfrm>
        </p:spPr>
        <p:txBody>
          <a:bodyPr anchor="t" anchorCtr="0">
            <a:noAutofit/>
            <a:scene3d>
              <a:camera prst="orthographicFront"/>
              <a:lightRig rig="flat" dir="t"/>
            </a:scene3d>
            <a:sp3d extrusionH="88900" contourW="2540">
              <a:bevelT w="38100" h="31750"/>
              <a:contourClr>
                <a:srgbClr val="F4A234"/>
              </a:contourClr>
            </a:sp3d>
          </a:bodyPr>
          <a:lstStyle>
            <a:lvl1pPr marL="0" indent="0" algn="l">
              <a:buFont typeface="Arial" pitchFamily="34" charset="0"/>
              <a:buNone/>
              <a:defRPr kumimoji="0" lang="en-US" sz="10000" b="1" i="1" u="none" strike="noStrike" kern="1200" cap="none" spc="-642" normalizeH="0" baseline="0" noProof="0" dirty="0" smtClean="0">
                <a:ln w="11430"/>
                <a:gradFill>
                  <a:gsLst>
                    <a:gs pos="0">
                      <a:srgbClr val="FF9929">
                        <a:lumMod val="20000"/>
                        <a:lumOff val="80000"/>
                      </a:srgbClr>
                    </a:gs>
                    <a:gs pos="28000">
                      <a:srgbClr val="F8F57B"/>
                    </a:gs>
                    <a:gs pos="62000">
                      <a:srgbClr val="D5B953"/>
                    </a:gs>
                    <a:gs pos="88000">
                      <a:srgbClr val="D1943B"/>
                    </a:gs>
                  </a:gsLst>
                  <a:lin ang="5400000"/>
                </a:gradFill>
                <a:effectLst>
                  <a:outerShdw blurRad="50800" dist="39000" dir="5460000" algn="tl">
                    <a:srgbClr val="000000">
                      <a:alpha val="38000"/>
                    </a:srgbClr>
                  </a:outerShdw>
                </a:effectLst>
                <a:uLnTx/>
                <a:uFillTx/>
                <a:latin typeface="+mn-lt"/>
                <a:ea typeface="+mn-ea"/>
                <a:cs typeface="+mn-cs"/>
              </a:defRPr>
            </a:lvl1pPr>
          </a:lstStyle>
          <a:p>
            <a:pPr lvl="0"/>
            <a:r>
              <a:rPr lang="en-US" dirty="0"/>
              <a:t>click to…</a:t>
            </a:r>
          </a:p>
        </p:txBody>
      </p:sp>
    </p:spTree>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Use for slides with Software Cod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Text Placeholder 5"/>
          <p:cNvSpPr>
            <a:spLocks noGrp="1"/>
          </p:cNvSpPr>
          <p:nvPr>
            <p:ph type="body" sz="quarter" idx="10"/>
          </p:nvPr>
        </p:nvSpPr>
        <p:spPr>
          <a:xfrm>
            <a:off x="722313" y="1905000"/>
            <a:ext cx="8040688" cy="2133600"/>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bg>
      <p:bgPr>
        <a:blipFill dpi="0" rotWithShape="1">
          <a:blip r:embed="rId2" cstate="print">
            <a:lum/>
          </a:blip>
          <a:srcRect/>
          <a:stretch>
            <a:fillRect t="-1000" b="-1000"/>
          </a:stretch>
        </a:blipFill>
        <a:effectLst/>
      </p:bgPr>
    </p:bg>
    <p:spTree>
      <p:nvGrpSpPr>
        <p:cNvPr id="1" name=""/>
        <p:cNvGrpSpPr/>
        <p:nvPr/>
      </p:nvGrpSpPr>
      <p:grpSpPr>
        <a:xfrm>
          <a:off x="0" y="0"/>
          <a:ext cx="0" cy="0"/>
          <a:chOff x="0" y="0"/>
          <a:chExt cx="0" cy="0"/>
        </a:xfrm>
      </p:grpSpPr>
      <p:pic>
        <p:nvPicPr>
          <p:cNvPr id="5" name="Picture 4" descr="Swirl.png"/>
          <p:cNvPicPr>
            <a:picLocks noChangeAspect="1"/>
          </p:cNvPicPr>
          <p:nvPr userDrawn="1"/>
        </p:nvPicPr>
        <p:blipFill>
          <a:blip r:embed="rId3" cstate="print"/>
          <a:stretch>
            <a:fillRect/>
          </a:stretch>
        </p:blipFill>
        <p:spPr>
          <a:xfrm>
            <a:off x="0" y="1143000"/>
            <a:ext cx="9144000" cy="3202682"/>
          </a:xfrm>
          <a:prstGeom prst="rect">
            <a:avLst/>
          </a:prstGeom>
        </p:spPr>
      </p:pic>
      <p:sp>
        <p:nvSpPr>
          <p:cNvPr id="2" name="Title 1"/>
          <p:cNvSpPr>
            <a:spLocks noGrp="1"/>
          </p:cNvSpPr>
          <p:nvPr>
            <p:ph type="ctrTitle"/>
          </p:nvPr>
        </p:nvSpPr>
        <p:spPr>
          <a:xfrm>
            <a:off x="1369219" y="649805"/>
            <a:ext cx="7043208" cy="1523494"/>
          </a:xfrm>
        </p:spPr>
        <p:txBody>
          <a:bodyPr anchor="ctr" anchorCtr="0">
            <a:noAutofit/>
          </a:bodyPr>
          <a:lstStyle>
            <a:lvl1pPr>
              <a:lnSpc>
                <a:spcPct val="90000"/>
              </a:lnSpc>
              <a:defRPr sz="5400"/>
            </a:lvl1pPr>
          </a:lstStyle>
          <a:p>
            <a:r>
              <a:rPr lang="ru-RU"/>
              <a:t>Образец заголовка</a:t>
            </a:r>
            <a:endParaRPr lang="en-US" dirty="0"/>
          </a:p>
        </p:txBody>
      </p:sp>
      <p:sp>
        <p:nvSpPr>
          <p:cNvPr id="3" name="Subtitle 2"/>
          <p:cNvSpPr>
            <a:spLocks noGrp="1"/>
          </p:cNvSpPr>
          <p:nvPr>
            <p:ph type="subTitle" idx="1"/>
          </p:nvPr>
        </p:nvSpPr>
        <p:spPr>
          <a:xfrm>
            <a:off x="1368955" y="4344988"/>
            <a:ext cx="7043208" cy="461665"/>
          </a:xfrm>
        </p:spPr>
        <p:txBody>
          <a:bodyPr>
            <a:noAutofit/>
          </a:bodyPr>
          <a:lstStyle>
            <a:lvl1pPr marL="0" indent="0" algn="l">
              <a:lnSpc>
                <a:spcPct val="90000"/>
              </a:lnSpc>
              <a:spcBef>
                <a:spcPts val="0"/>
              </a:spcBef>
              <a:buNone/>
              <a:defRPr>
                <a:solidFill>
                  <a:schemeClr val="tx1">
                    <a:tint val="75000"/>
                  </a:schemeClr>
                </a:soli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ru-RU"/>
              <a:t>Образец подзаголовка</a:t>
            </a:r>
            <a:endParaRPr lang="en-US" dirty="0"/>
          </a:p>
        </p:txBody>
      </p:sp>
      <p:sp>
        <p:nvSpPr>
          <p:cNvPr id="7" name="Text Placeholder 6"/>
          <p:cNvSpPr>
            <a:spLocks noGrp="1"/>
          </p:cNvSpPr>
          <p:nvPr>
            <p:ph type="body" sz="quarter" idx="10" hasCustomPrompt="1"/>
          </p:nvPr>
        </p:nvSpPr>
        <p:spPr>
          <a:xfrm>
            <a:off x="722049" y="2355850"/>
            <a:ext cx="7690114" cy="1384994"/>
          </a:xfrm>
        </p:spPr>
        <p:txBody>
          <a:bodyPr anchor="t" anchorCtr="0">
            <a:noAutofit/>
            <a:scene3d>
              <a:camera prst="orthographicFront"/>
              <a:lightRig rig="flat" dir="t"/>
            </a:scene3d>
            <a:sp3d extrusionH="88900" contourW="2540">
              <a:bevelT w="38100" h="31750"/>
              <a:contourClr>
                <a:srgbClr val="F4A234"/>
              </a:contourClr>
            </a:sp3d>
          </a:bodyPr>
          <a:lstStyle>
            <a:lvl1pPr marL="0" indent="0" algn="l">
              <a:buFont typeface="Arial" pitchFamily="34" charset="0"/>
              <a:buNone/>
              <a:defRPr kumimoji="0" lang="en-US" sz="10000" b="1" i="1" u="none" strike="noStrike" kern="1200" cap="none" spc="-642" normalizeH="0" baseline="0" noProof="0" dirty="0" smtClean="0">
                <a:ln w="11430"/>
                <a:gradFill>
                  <a:gsLst>
                    <a:gs pos="0">
                      <a:srgbClr val="FF9929">
                        <a:lumMod val="20000"/>
                        <a:lumOff val="80000"/>
                      </a:srgbClr>
                    </a:gs>
                    <a:gs pos="28000">
                      <a:srgbClr val="F8F57B"/>
                    </a:gs>
                    <a:gs pos="62000">
                      <a:srgbClr val="D5B953"/>
                    </a:gs>
                    <a:gs pos="88000">
                      <a:srgbClr val="D1943B"/>
                    </a:gs>
                  </a:gsLst>
                  <a:lin ang="5400000"/>
                </a:gradFill>
                <a:effectLst>
                  <a:outerShdw blurRad="50800" dist="39000" dir="5460000" algn="tl">
                    <a:srgbClr val="000000">
                      <a:alpha val="38000"/>
                    </a:srgbClr>
                  </a:outerShdw>
                </a:effectLst>
                <a:uLnTx/>
                <a:uFillTx/>
                <a:latin typeface="+mn-lt"/>
                <a:ea typeface="+mn-ea"/>
                <a:cs typeface="+mn-cs"/>
              </a:defRPr>
            </a:lvl1pPr>
          </a:lstStyle>
          <a:p>
            <a:pPr lvl="0"/>
            <a:r>
              <a:rPr lang="en-US" dirty="0"/>
              <a:t>click to…</a:t>
            </a:r>
          </a:p>
        </p:txBody>
      </p:sp>
    </p:spTree>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6" name="Text Placeholder 5"/>
          <p:cNvSpPr>
            <a:spLocks noGrp="1"/>
          </p:cNvSpPr>
          <p:nvPr>
            <p:ph type="body" sz="quarter" idx="10"/>
          </p:nvPr>
        </p:nvSpPr>
        <p:spPr>
          <a:xfrm>
            <a:off x="381000" y="1411552"/>
            <a:ext cx="8382000" cy="2210862"/>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Tree>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a:p>
        </p:txBody>
      </p:sp>
      <p:sp>
        <p:nvSpPr>
          <p:cNvPr id="3" name="Content Placeholder 2"/>
          <p:cNvSpPr>
            <a:spLocks noGrp="1"/>
          </p:cNvSpPr>
          <p:nvPr>
            <p:ph idx="1"/>
          </p:nvPr>
        </p:nvSpPr>
        <p:spPr>
          <a:xfrm>
            <a:off x="381000" y="1412875"/>
            <a:ext cx="8382000" cy="2210862"/>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Tree>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a:p>
        </p:txBody>
      </p:sp>
      <p:sp>
        <p:nvSpPr>
          <p:cNvPr id="3" name="Content Placeholder 2"/>
          <p:cNvSpPr>
            <a:spLocks noGrp="1"/>
          </p:cNvSpPr>
          <p:nvPr>
            <p:ph sz="half" idx="1"/>
          </p:nvPr>
        </p:nvSpPr>
        <p:spPr>
          <a:xfrm>
            <a:off x="381000" y="1411553"/>
            <a:ext cx="4114800" cy="2129814"/>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Content Placeholder 3"/>
          <p:cNvSpPr>
            <a:spLocks noGrp="1"/>
          </p:cNvSpPr>
          <p:nvPr>
            <p:ph sz="half" idx="2"/>
          </p:nvPr>
        </p:nvSpPr>
        <p:spPr>
          <a:xfrm>
            <a:off x="4648200" y="1411553"/>
            <a:ext cx="4114800" cy="2129814"/>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Tree>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a:t>Образец заголовка</a:t>
            </a:r>
            <a:endParaRPr lang="en-US" dirty="0"/>
          </a:p>
        </p:txBody>
      </p:sp>
      <p:sp>
        <p:nvSpPr>
          <p:cNvPr id="3" name="Text Placeholder 2"/>
          <p:cNvSpPr>
            <a:spLocks noGrp="1"/>
          </p:cNvSpPr>
          <p:nvPr>
            <p:ph type="body" idx="1"/>
          </p:nvPr>
        </p:nvSpPr>
        <p:spPr>
          <a:xfrm>
            <a:off x="381000" y="1411553"/>
            <a:ext cx="4114800"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ru-RU"/>
              <a:t>Образец текста</a:t>
            </a:r>
          </a:p>
        </p:txBody>
      </p:sp>
      <p:sp>
        <p:nvSpPr>
          <p:cNvPr id="4" name="Content Placeholder 3"/>
          <p:cNvSpPr>
            <a:spLocks noGrp="1"/>
          </p:cNvSpPr>
          <p:nvPr>
            <p:ph sz="half" idx="2"/>
          </p:nvPr>
        </p:nvSpPr>
        <p:spPr>
          <a:xfrm>
            <a:off x="380999" y="2174875"/>
            <a:ext cx="4114800"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p:cNvSpPr>
            <a:spLocks noGrp="1"/>
          </p:cNvSpPr>
          <p:nvPr>
            <p:ph type="body" sz="quarter" idx="3"/>
          </p:nvPr>
        </p:nvSpPr>
        <p:spPr>
          <a:xfrm>
            <a:off x="4645981" y="1411553"/>
            <a:ext cx="4117019"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ru-RU"/>
              <a:t>Образец текста</a:t>
            </a:r>
          </a:p>
        </p:txBody>
      </p:sp>
      <p:sp>
        <p:nvSpPr>
          <p:cNvPr id="6" name="Content Placeholder 5"/>
          <p:cNvSpPr>
            <a:spLocks noGrp="1"/>
          </p:cNvSpPr>
          <p:nvPr>
            <p:ph sz="quarter" idx="4"/>
          </p:nvPr>
        </p:nvSpPr>
        <p:spPr>
          <a:xfrm>
            <a:off x="4645026" y="2174875"/>
            <a:ext cx="4117974" cy="1537344"/>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Tree>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a:p>
        </p:txBody>
      </p:sp>
    </p:spTree>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WALKIN - Prints in GRAYSCALE">
    <p:bg bwMode="ltGray">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theme" Target="../theme/theme2.xml"/><Relationship Id="rId1" Type="http://schemas.openxmlformats.org/officeDocument/2006/relationships/slideLayout" Target="../slideLayouts/slideLayout13.xml"/><Relationship Id="rId4" Type="http://schemas.openxmlformats.org/officeDocument/2006/relationships/image" Target="../media/image6.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4" cstate="print">
            <a:lum/>
          </a:blip>
          <a:srcRect/>
          <a:stretch>
            <a:fillRect l="-1000" r="-1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ru-RU"/>
              <a:t>Образец заголовка</a:t>
            </a:r>
            <a:endParaRPr lang="en-US" dirty="0"/>
          </a:p>
        </p:txBody>
      </p:sp>
      <p:sp>
        <p:nvSpPr>
          <p:cNvPr id="3" name="Text Placeholder 2"/>
          <p:cNvSpPr>
            <a:spLocks noGrp="1"/>
          </p:cNvSpPr>
          <p:nvPr>
            <p:ph type="body" idx="1"/>
          </p:nvPr>
        </p:nvSpPr>
        <p:spPr>
          <a:xfrm>
            <a:off x="381000" y="1412875"/>
            <a:ext cx="8382000" cy="2135969"/>
          </a:xfrm>
          <a:prstGeom prst="rect">
            <a:avLst/>
          </a:prstGeom>
        </p:spPr>
        <p:txBody>
          <a:bodyPr vert="horz" lIns="0" tIns="0" rIns="0" bIns="0" rtlCol="0">
            <a:sp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Tree>
  </p:cSld>
  <p:clrMap bg1="dk1" tx1="lt1" bg2="dk2" tx2="lt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 id="2147483661" r:id="rId12"/>
  </p:sldLayoutIdLst>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xStyles>
    <p:titleStyle>
      <a:lvl1pPr algn="l" defTabSz="914363" rtl="0" eaLnBrk="1" latinLnBrk="0" hangingPunct="1">
        <a:lnSpc>
          <a:spcPct val="90000"/>
        </a:lnSpc>
        <a:spcBef>
          <a:spcPct val="0"/>
        </a:spcBef>
        <a:buNone/>
        <a:defRPr lang="en-US" sz="4800" b="0" kern="1200" cap="none" spc="-150" dirty="0" smtClean="0">
          <a:ln w="3175">
            <a:noFill/>
          </a:ln>
          <a:gradFill flip="none" rotWithShape="1">
            <a:gsLst>
              <a:gs pos="0">
                <a:srgbClr val="FFFFB9"/>
              </a:gs>
              <a:gs pos="36000">
                <a:srgbClr val="FFFF99"/>
              </a:gs>
              <a:gs pos="86000">
                <a:srgbClr val="F6AE1E"/>
              </a:gs>
            </a:gsLst>
            <a:lin ang="5400000" scaled="0"/>
            <a:tileRect/>
          </a:gradFill>
          <a:effectLst>
            <a:outerShdw blurRad="50800" dist="38100" dir="2700000" algn="tl" rotWithShape="0">
              <a:prstClr val="black">
                <a:alpha val="40000"/>
              </a:prstClr>
            </a:outerShdw>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15"/>
        </a:buBlip>
        <a:defRPr sz="3200" kern="1200">
          <a:solidFill>
            <a:schemeClr val="tx1"/>
          </a:solidFill>
          <a:latin typeface="+mn-lt"/>
          <a:ea typeface="+mn-ea"/>
          <a:cs typeface="+mn-cs"/>
        </a:defRPr>
      </a:lvl1pPr>
      <a:lvl2pPr marL="914400" indent="-396875" algn="l" defTabSz="914363" rtl="0" eaLnBrk="1" latinLnBrk="0" hangingPunct="1">
        <a:lnSpc>
          <a:spcPct val="90000"/>
        </a:lnSpc>
        <a:spcBef>
          <a:spcPct val="20000"/>
        </a:spcBef>
        <a:buFontTx/>
        <a:buBlip>
          <a:blip r:embed="rId16"/>
        </a:buBlip>
        <a:defRPr sz="2800" kern="1200">
          <a:solidFill>
            <a:schemeClr val="tx1"/>
          </a:solidFill>
          <a:latin typeface="+mn-lt"/>
          <a:ea typeface="+mn-ea"/>
          <a:cs typeface="+mn-cs"/>
        </a:defRPr>
      </a:lvl2pPr>
      <a:lvl3pPr marL="1258888" indent="-344488" algn="l" defTabSz="914363" rtl="0" eaLnBrk="1" latinLnBrk="0" hangingPunct="1">
        <a:lnSpc>
          <a:spcPct val="90000"/>
        </a:lnSpc>
        <a:spcBef>
          <a:spcPct val="20000"/>
        </a:spcBef>
        <a:buFontTx/>
        <a:buBlip>
          <a:blip r:embed="rId16"/>
        </a:buBlip>
        <a:defRPr sz="2400" kern="1200">
          <a:solidFill>
            <a:schemeClr val="tx1"/>
          </a:solidFill>
          <a:latin typeface="+mn-lt"/>
          <a:ea typeface="+mn-ea"/>
          <a:cs typeface="+mn-cs"/>
        </a:defRPr>
      </a:lvl3pPr>
      <a:lvl4pPr marL="1604963" indent="-346075" algn="l" defTabSz="914363" rtl="0" eaLnBrk="1" latinLnBrk="0" hangingPunct="1">
        <a:lnSpc>
          <a:spcPct val="90000"/>
        </a:lnSpc>
        <a:spcBef>
          <a:spcPct val="20000"/>
        </a:spcBef>
        <a:buFontTx/>
        <a:buBlip>
          <a:blip r:embed="rId16"/>
        </a:buBlip>
        <a:defRPr sz="2400" kern="1200">
          <a:solidFill>
            <a:schemeClr val="tx1"/>
          </a:solidFill>
          <a:latin typeface="+mn-lt"/>
          <a:ea typeface="+mn-ea"/>
          <a:cs typeface="+mn-cs"/>
        </a:defRPr>
      </a:lvl4pPr>
      <a:lvl5pPr marL="1941513" indent="-336550" algn="l" defTabSz="914363" rtl="0" eaLnBrk="1" latinLnBrk="0" hangingPunct="1">
        <a:lnSpc>
          <a:spcPct val="90000"/>
        </a:lnSpc>
        <a:spcBef>
          <a:spcPct val="20000"/>
        </a:spcBef>
        <a:buFontTx/>
        <a:buBlip>
          <a:blip r:embed="rId16"/>
        </a:buBlip>
        <a:defRPr sz="2400" kern="1200">
          <a:solidFill>
            <a:schemeClr val="tx1"/>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3" cstate="print">
            <a:lum/>
          </a:blip>
          <a:srcRect/>
          <a:stretch>
            <a:fillRect l="-1000" r="-1000"/>
          </a:stretch>
        </a:blipFill>
        <a:effectLst/>
      </p:bgPr>
    </p:bg>
    <p:spTree>
      <p:nvGrpSpPr>
        <p:cNvPr id="1" name=""/>
        <p:cNvGrpSpPr/>
        <p:nvPr/>
      </p:nvGrpSpPr>
      <p:grpSpPr>
        <a:xfrm>
          <a:off x="0" y="0"/>
          <a:ext cx="0" cy="0"/>
          <a:chOff x="0" y="0"/>
          <a:chExt cx="0" cy="0"/>
        </a:xfrm>
      </p:grpSpPr>
      <p:pic>
        <p:nvPicPr>
          <p:cNvPr id="4" name="Picture 3" descr="white rectangle.png"/>
          <p:cNvPicPr>
            <a:picLocks noChangeAspect="1"/>
          </p:cNvPicPr>
          <p:nvPr/>
        </p:nvPicPr>
        <p:blipFill>
          <a:blip r:embed="rId4" cstate="print"/>
          <a:srcRect b="10453"/>
          <a:stretch>
            <a:fillRect/>
          </a:stretch>
        </p:blipFill>
        <p:spPr>
          <a:xfrm>
            <a:off x="0" y="1299706"/>
            <a:ext cx="9144000" cy="5558294"/>
          </a:xfrm>
          <a:prstGeom prst="rect">
            <a:avLst/>
          </a:prstGeom>
        </p:spPr>
      </p:pic>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dirty="0"/>
              <a:t>Click to edit Master title style</a:t>
            </a:r>
          </a:p>
        </p:txBody>
      </p:sp>
      <p:sp>
        <p:nvSpPr>
          <p:cNvPr id="3" name="Text Placeholder 2"/>
          <p:cNvSpPr>
            <a:spLocks noGrp="1"/>
          </p:cNvSpPr>
          <p:nvPr>
            <p:ph type="body" idx="1"/>
          </p:nvPr>
        </p:nvSpPr>
        <p:spPr>
          <a:xfrm>
            <a:off x="722312" y="1905000"/>
            <a:ext cx="8040688" cy="2108269"/>
          </a:xfrm>
          <a:prstGeom prst="rect">
            <a:avLst/>
          </a:prstGeom>
        </p:spPr>
        <p:txBody>
          <a:bodyPr vert="horz" wrap="square" lIns="0" tIns="0" rIns="0" bIns="0" rtlCol="0">
            <a:sp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cSld>
  <p:clrMap bg1="lt1" tx1="dk1" bg2="lt2" tx2="dk2" accent1="accent1" accent2="accent2" accent3="accent3" accent4="accent4" accent5="accent5" accent6="accent6" hlink="hlink" folHlink="folHlink"/>
  <p:sldLayoutIdLst>
    <p:sldLayoutId id="2147483675" r:id="rId1"/>
  </p:sldLayoutIdLst>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xStyles>
    <p:titleStyle>
      <a:lvl1pPr algn="l" defTabSz="914363" rtl="0" eaLnBrk="1" latinLnBrk="0" hangingPunct="1">
        <a:lnSpc>
          <a:spcPct val="90000"/>
        </a:lnSpc>
        <a:spcBef>
          <a:spcPct val="0"/>
        </a:spcBef>
        <a:buNone/>
        <a:defRPr lang="en-US" sz="4800" b="0" kern="1200" cap="none" spc="-125" dirty="0" smtClean="0">
          <a:ln w="3175">
            <a:noFill/>
          </a:ln>
          <a:gradFill flip="none" rotWithShape="1">
            <a:gsLst>
              <a:gs pos="0">
                <a:srgbClr val="FFFFB9"/>
              </a:gs>
              <a:gs pos="36000">
                <a:srgbClr val="FFFF99"/>
              </a:gs>
              <a:gs pos="86000">
                <a:srgbClr val="F6AE1E"/>
              </a:gs>
            </a:gsLst>
            <a:lin ang="5400000" scaled="0"/>
            <a:tileRect/>
          </a:gradFill>
          <a:effectLst>
            <a:outerShdw blurRad="50800" dist="38100" dir="2700000" algn="tl" rotWithShape="0">
              <a:prstClr val="black">
                <a:alpha val="40000"/>
              </a:prstClr>
            </a:outerShdw>
          </a:effectLst>
          <a:latin typeface="+mj-lt"/>
          <a:ea typeface="+mn-ea"/>
          <a:cs typeface="Arial" charset="0"/>
        </a:defRPr>
      </a:lvl1pPr>
    </p:titleStyle>
    <p:bodyStyle>
      <a:lvl1pPr marL="0" indent="0" algn="l" defTabSz="914363" rtl="0" eaLnBrk="1" latinLnBrk="0" hangingPunct="1">
        <a:lnSpc>
          <a:spcPct val="90000"/>
        </a:lnSpc>
        <a:spcBef>
          <a:spcPct val="20000"/>
        </a:spcBef>
        <a:buFont typeface="Arial" pitchFamily="34" charset="0"/>
        <a:buNone/>
        <a:defRPr sz="3000" b="1" kern="1200">
          <a:solidFill>
            <a:schemeClr val="tx1"/>
          </a:solidFill>
          <a:latin typeface="Courier New" pitchFamily="49" charset="0"/>
          <a:ea typeface="+mn-ea"/>
          <a:cs typeface="Courier New" pitchFamily="49" charset="0"/>
        </a:defRPr>
      </a:lvl1pPr>
      <a:lvl2pPr marL="384954" indent="-7937" algn="l" defTabSz="914363" rtl="0" eaLnBrk="1" latinLnBrk="0" hangingPunct="1">
        <a:lnSpc>
          <a:spcPct val="90000"/>
        </a:lnSpc>
        <a:spcBef>
          <a:spcPct val="20000"/>
        </a:spcBef>
        <a:buFont typeface="Arial" pitchFamily="34" charset="0"/>
        <a:buNone/>
        <a:defRPr sz="2800" b="1" kern="1200">
          <a:solidFill>
            <a:schemeClr val="tx1"/>
          </a:solidFill>
          <a:latin typeface="Courier New" pitchFamily="49" charset="0"/>
          <a:ea typeface="+mn-ea"/>
          <a:cs typeface="Courier New" pitchFamily="49" charset="0"/>
        </a:defRPr>
      </a:lvl2pPr>
      <a:lvl3pPr marL="761970" indent="-7937" algn="l" defTabSz="914363" rtl="0" eaLnBrk="1" latinLnBrk="0" hangingPunct="1">
        <a:lnSpc>
          <a:spcPct val="90000"/>
        </a:lnSpc>
        <a:spcBef>
          <a:spcPct val="20000"/>
        </a:spcBef>
        <a:buFont typeface="Arial" pitchFamily="34" charset="0"/>
        <a:buNone/>
        <a:defRPr sz="2400" b="1" kern="1200">
          <a:solidFill>
            <a:schemeClr val="tx1"/>
          </a:solidFill>
          <a:latin typeface="Courier New" pitchFamily="49" charset="0"/>
          <a:ea typeface="+mn-ea"/>
          <a:cs typeface="Courier New" pitchFamily="49" charset="0"/>
        </a:defRPr>
      </a:lvl3pPr>
      <a:lvl4pPr marL="1094009" indent="7937" algn="l" defTabSz="914363" rtl="0" eaLnBrk="1" latinLnBrk="0" hangingPunct="1">
        <a:lnSpc>
          <a:spcPct val="90000"/>
        </a:lnSpc>
        <a:spcBef>
          <a:spcPct val="20000"/>
        </a:spcBef>
        <a:buFont typeface="Arial" pitchFamily="34" charset="0"/>
        <a:buNone/>
        <a:defRPr sz="2400" b="1" kern="1200">
          <a:solidFill>
            <a:schemeClr val="tx1"/>
          </a:solidFill>
          <a:latin typeface="Courier New" pitchFamily="49" charset="0"/>
          <a:ea typeface="+mn-ea"/>
          <a:cs typeface="Courier New" pitchFamily="49" charset="0"/>
        </a:defRPr>
      </a:lvl4pPr>
      <a:lvl5pPr marL="1426047" indent="0" algn="l" defTabSz="914363" rtl="0" eaLnBrk="1" latinLnBrk="0" hangingPunct="1">
        <a:lnSpc>
          <a:spcPct val="90000"/>
        </a:lnSpc>
        <a:spcBef>
          <a:spcPct val="20000"/>
        </a:spcBef>
        <a:buFont typeface="Arial" pitchFamily="34" charset="0"/>
        <a:buNone/>
        <a:defRPr sz="2400" b="1" kern="1200">
          <a:solidFill>
            <a:schemeClr val="tx1"/>
          </a:solidFill>
          <a:latin typeface="Courier New" pitchFamily="49" charset="0"/>
          <a:ea typeface="+mn-ea"/>
          <a:cs typeface="Courier New" pitchFamily="49" charset="0"/>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image" Target="../media/image15.png"/><Relationship Id="rId7" Type="http://schemas.openxmlformats.org/officeDocument/2006/relationships/image" Target="../media/image19.png"/><Relationship Id="rId2" Type="http://schemas.openxmlformats.org/officeDocument/2006/relationships/image" Target="../media/image14.png"/><Relationship Id="rId1" Type="http://schemas.openxmlformats.org/officeDocument/2006/relationships/slideLayout" Target="../slideLayouts/slideLayout7.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2204864"/>
            <a:ext cx="9144000" cy="875928"/>
          </a:xfrm>
        </p:spPr>
        <p:txBody>
          <a:bodyPr/>
          <a:lstStyle/>
          <a:p>
            <a:pPr algn="ctr"/>
            <a:r>
              <a:rPr lang="ru-RU" sz="7200" b="1" dirty="0"/>
              <a:t>СССР в 1945-1953 гг.</a:t>
            </a:r>
            <a:endParaRPr lang="en-US" sz="7200" b="1" dirty="0"/>
          </a:p>
        </p:txBody>
      </p:sp>
      <p:sp>
        <p:nvSpPr>
          <p:cNvPr id="3" name="Subtitle 2"/>
          <p:cNvSpPr>
            <a:spLocks noGrp="1"/>
          </p:cNvSpPr>
          <p:nvPr>
            <p:ph type="subTitle" idx="1"/>
          </p:nvPr>
        </p:nvSpPr>
        <p:spPr>
          <a:xfrm>
            <a:off x="-2960" y="3501008"/>
            <a:ext cx="9143999" cy="740196"/>
          </a:xfrm>
        </p:spPr>
        <p:txBody>
          <a:bodyPr>
            <a:noAutofit/>
          </a:bodyPr>
          <a:lstStyle/>
          <a:p>
            <a:pPr algn="ctr"/>
            <a:r>
              <a:rPr lang="ru-RU" sz="5400" b="1" dirty="0">
                <a:effectLst>
                  <a:outerShdw blurRad="38100" dist="38100" dir="2700000" algn="tl">
                    <a:srgbClr val="000000">
                      <a:alpha val="43137"/>
                    </a:srgbClr>
                  </a:outerShdw>
                </a:effectLst>
              </a:rPr>
              <a:t>Восстановление экономики</a:t>
            </a:r>
            <a:endParaRPr lang="en-US" sz="5400" b="1" dirty="0">
              <a:effectLst>
                <a:outerShdw blurRad="38100" dist="38100" dir="2700000" algn="tl">
                  <a:srgbClr val="000000">
                    <a:alpha val="43137"/>
                  </a:srgbClr>
                </a:outerShdw>
              </a:effectLst>
            </a:endParaRPr>
          </a:p>
        </p:txBody>
      </p:sp>
    </p:spTree>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81000" y="230188"/>
            <a:ext cx="8382000" cy="553998"/>
          </a:xfrm>
        </p:spPr>
        <p:txBody>
          <a:bodyPr/>
          <a:lstStyle/>
          <a:p>
            <a:pPr algn="ctr"/>
            <a:r>
              <a:rPr lang="ru-RU" sz="4000" b="1" dirty="0"/>
              <a:t>Экономические дискуссии 1945-1946 гг.</a:t>
            </a:r>
          </a:p>
        </p:txBody>
      </p:sp>
      <p:sp>
        <p:nvSpPr>
          <p:cNvPr id="3" name="Овал 2"/>
          <p:cNvSpPr/>
          <p:nvPr/>
        </p:nvSpPr>
        <p:spPr bwMode="auto">
          <a:xfrm>
            <a:off x="2098683" y="1420870"/>
            <a:ext cx="4968552" cy="936104"/>
          </a:xfrm>
          <a:prstGeom prst="ellipse">
            <a:avLst/>
          </a:prstGeom>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ru-RU" sz="2300" b="1" dirty="0">
                <a:solidFill>
                  <a:srgbClr val="FFFFFF"/>
                </a:solidFill>
                <a:effectLst>
                  <a:outerShdw blurRad="38100" dist="38100" dir="2700000" algn="tl">
                    <a:srgbClr val="000000">
                      <a:alpha val="43137"/>
                    </a:srgbClr>
                  </a:outerShdw>
                </a:effectLst>
                <a:latin typeface="Segoe" pitchFamily="34" charset="0"/>
              </a:rPr>
              <a:t>Варианты развития экономики</a:t>
            </a:r>
          </a:p>
        </p:txBody>
      </p:sp>
      <p:pic>
        <p:nvPicPr>
          <p:cNvPr id="4" name="Picture 10" descr="Рисунок9"/>
          <p:cNvPicPr>
            <a:picLocks noChangeAspect="1" noChangeArrowheads="1"/>
          </p:cNvPicPr>
          <p:nvPr/>
        </p:nvPicPr>
        <p:blipFill>
          <a:blip r:embed="rId2" cstate="print">
            <a:extLst>
              <a:ext uri="{28A0092B-C50C-407E-A947-70E740481C1C}">
                <a14:useLocalDpi xmlns:a14="http://schemas.microsoft.com/office/drawing/2010/main" val="0"/>
              </a:ext>
            </a:extLst>
          </a:blip>
          <a:srcRect t="1398" b="2794"/>
          <a:stretch>
            <a:fillRect/>
          </a:stretch>
        </p:blipFill>
        <p:spPr bwMode="auto">
          <a:xfrm>
            <a:off x="323528" y="1196752"/>
            <a:ext cx="1152823" cy="1652180"/>
          </a:xfrm>
          <a:prstGeom prst="rect">
            <a:avLst/>
          </a:prstGeom>
          <a:noFill/>
          <a:ln w="76200">
            <a:solidFill>
              <a:schemeClr val="bg1"/>
            </a:solidFill>
            <a:miter lim="800000"/>
            <a:headEnd/>
            <a:tailEnd/>
          </a:ln>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11602" y="2857318"/>
            <a:ext cx="1991314" cy="923330"/>
          </a:xfrm>
          <a:prstGeom prst="rect">
            <a:avLst/>
          </a:prstGeom>
          <a:noFill/>
        </p:spPr>
        <p:txBody>
          <a:bodyPr wrap="none" rtlCol="0">
            <a:spAutoFit/>
          </a:bodyPr>
          <a:lstStyle/>
          <a:p>
            <a:pPr algn="ctr"/>
            <a:r>
              <a:rPr lang="ru-RU" b="1" dirty="0" err="1">
                <a:solidFill>
                  <a:srgbClr val="FFFF00"/>
                </a:solidFill>
                <a:effectLst>
                  <a:outerShdw blurRad="38100" dist="38100" dir="2700000" algn="tl">
                    <a:srgbClr val="000000">
                      <a:alpha val="43137"/>
                    </a:srgbClr>
                  </a:outerShdw>
                </a:effectLst>
              </a:rPr>
              <a:t>Н.А.Вознесенский</a:t>
            </a:r>
            <a:endParaRPr lang="ru-RU" b="1" dirty="0">
              <a:solidFill>
                <a:srgbClr val="FFFF00"/>
              </a:solidFill>
              <a:effectLst>
                <a:outerShdw blurRad="38100" dist="38100" dir="2700000" algn="tl">
                  <a:srgbClr val="000000">
                    <a:alpha val="43137"/>
                  </a:srgbClr>
                </a:outerShdw>
              </a:effectLst>
            </a:endParaRPr>
          </a:p>
          <a:p>
            <a:pPr algn="ctr"/>
            <a:r>
              <a:rPr lang="ru-RU" b="1" dirty="0">
                <a:solidFill>
                  <a:srgbClr val="FFFF00"/>
                </a:solidFill>
                <a:effectLst>
                  <a:outerShdw blurRad="38100" dist="38100" dir="2700000" algn="tl">
                    <a:srgbClr val="000000">
                      <a:alpha val="43137"/>
                    </a:srgbClr>
                  </a:outerShdw>
                </a:effectLst>
              </a:rPr>
              <a:t>(председатель </a:t>
            </a:r>
          </a:p>
          <a:p>
            <a:pPr algn="ctr"/>
            <a:r>
              <a:rPr lang="ru-RU" b="1" dirty="0">
                <a:solidFill>
                  <a:srgbClr val="FFFF00"/>
                </a:solidFill>
                <a:effectLst>
                  <a:outerShdw blurRad="38100" dist="38100" dir="2700000" algn="tl">
                    <a:srgbClr val="000000">
                      <a:alpha val="43137"/>
                    </a:srgbClr>
                  </a:outerShdw>
                </a:effectLst>
              </a:rPr>
              <a:t>Госплана)</a:t>
            </a:r>
          </a:p>
        </p:txBody>
      </p:sp>
      <p:pic>
        <p:nvPicPr>
          <p:cNvPr id="1026" name="Picture 2" descr="L:\Залозный С.В\Мои документы(ежемесячно делать копию)\Мои документы(всегда сохранять)\Учебный процесс\Урок\Презентации по истории\Сталин.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452320" y="1772816"/>
            <a:ext cx="1255464" cy="1697770"/>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7452320" y="3497310"/>
            <a:ext cx="1289135" cy="369332"/>
          </a:xfrm>
          <a:prstGeom prst="rect">
            <a:avLst/>
          </a:prstGeom>
          <a:noFill/>
        </p:spPr>
        <p:txBody>
          <a:bodyPr wrap="none" rtlCol="0">
            <a:spAutoFit/>
          </a:bodyPr>
          <a:lstStyle/>
          <a:p>
            <a:r>
              <a:rPr lang="ru-RU" b="1" dirty="0" err="1">
                <a:solidFill>
                  <a:srgbClr val="FFFF00"/>
                </a:solidFill>
                <a:effectLst>
                  <a:outerShdw blurRad="38100" dist="38100" dir="2700000" algn="tl">
                    <a:srgbClr val="000000">
                      <a:alpha val="43137"/>
                    </a:srgbClr>
                  </a:outerShdw>
                </a:effectLst>
              </a:rPr>
              <a:t>И.В.Сталин</a:t>
            </a:r>
            <a:endParaRPr lang="ru-RU" b="1" dirty="0">
              <a:solidFill>
                <a:srgbClr val="FFFF00"/>
              </a:solidFill>
              <a:effectLst>
                <a:outerShdw blurRad="38100" dist="38100" dir="2700000" algn="tl">
                  <a:srgbClr val="000000">
                    <a:alpha val="43137"/>
                  </a:srgbClr>
                </a:outerShdw>
              </a:effectLst>
            </a:endParaRPr>
          </a:p>
        </p:txBody>
      </p:sp>
      <p:sp>
        <p:nvSpPr>
          <p:cNvPr id="7" name="Прямоугольник 6"/>
          <p:cNvSpPr/>
          <p:nvPr/>
        </p:nvSpPr>
        <p:spPr>
          <a:xfrm>
            <a:off x="-11602" y="3780648"/>
            <a:ext cx="4799626" cy="2973122"/>
          </a:xfrm>
          <a:prstGeom prst="rect">
            <a:avLst/>
          </a:prstGeom>
        </p:spPr>
        <p:txBody>
          <a:bodyPr wrap="square">
            <a:spAutoFit/>
          </a:bodyPr>
          <a:lstStyle/>
          <a:p>
            <a:pPr>
              <a:spcBef>
                <a:spcPct val="20000"/>
              </a:spcBef>
            </a:pPr>
            <a:r>
              <a:rPr lang="ru-RU" b="1" dirty="0">
                <a:solidFill>
                  <a:srgbClr val="FFFF99"/>
                </a:solidFill>
                <a:effectLst>
                  <a:outerShdw blurRad="38100" dist="38100" dir="2700000" algn="tl">
                    <a:srgbClr val="000000">
                      <a:alpha val="43137"/>
                    </a:srgbClr>
                  </a:outerShdw>
                </a:effectLst>
              </a:rPr>
              <a:t>При разработке 4 пятилетнего плана</a:t>
            </a:r>
          </a:p>
          <a:p>
            <a:pPr>
              <a:spcBef>
                <a:spcPct val="20000"/>
              </a:spcBef>
            </a:pPr>
            <a:r>
              <a:rPr lang="ru-RU" b="1" dirty="0">
                <a:solidFill>
                  <a:srgbClr val="FFFF99"/>
                </a:solidFill>
                <a:effectLst>
                  <a:outerShdw blurRad="38100" dist="38100" dir="2700000" algn="tl">
                    <a:srgbClr val="000000">
                      <a:alpha val="43137"/>
                    </a:srgbClr>
                  </a:outerShdw>
                </a:effectLst>
              </a:rPr>
              <a:t>Госплан во главе с </a:t>
            </a:r>
            <a:r>
              <a:rPr lang="ru-RU" b="1" dirty="0" err="1">
                <a:solidFill>
                  <a:srgbClr val="FFFF99"/>
                </a:solidFill>
                <a:effectLst>
                  <a:outerShdw blurRad="38100" dist="38100" dir="2700000" algn="tl">
                    <a:srgbClr val="000000">
                      <a:alpha val="43137"/>
                    </a:srgbClr>
                  </a:outerShdw>
                </a:effectLst>
              </a:rPr>
              <a:t>Н.Вознесенским</a:t>
            </a:r>
            <a:endParaRPr lang="ru-RU" b="1" dirty="0">
              <a:solidFill>
                <a:srgbClr val="FFFF99"/>
              </a:solidFill>
              <a:effectLst>
                <a:outerShdw blurRad="38100" dist="38100" dir="2700000" algn="tl">
                  <a:srgbClr val="000000">
                    <a:alpha val="43137"/>
                  </a:srgbClr>
                </a:outerShdw>
              </a:effectLst>
            </a:endParaRPr>
          </a:p>
          <a:p>
            <a:pPr>
              <a:spcBef>
                <a:spcPct val="20000"/>
              </a:spcBef>
            </a:pPr>
            <a:r>
              <a:rPr lang="ru-RU" b="1" dirty="0">
                <a:solidFill>
                  <a:srgbClr val="FFFF99"/>
                </a:solidFill>
                <a:effectLst>
                  <a:outerShdw blurRad="38100" dist="38100" dir="2700000" algn="tl">
                    <a:srgbClr val="000000">
                      <a:alpha val="43137"/>
                    </a:srgbClr>
                  </a:outerShdw>
                </a:effectLst>
              </a:rPr>
              <a:t>предложил ряд смелых идей:</a:t>
            </a:r>
          </a:p>
          <a:p>
            <a:pPr>
              <a:spcBef>
                <a:spcPct val="20000"/>
              </a:spcBef>
              <a:buClr>
                <a:srgbClr val="FF0000"/>
              </a:buClr>
              <a:buFont typeface="Wingdings" pitchFamily="2" charset="2"/>
              <a:buChar char="q"/>
            </a:pPr>
            <a:r>
              <a:rPr lang="ru-RU" b="1" dirty="0">
                <a:solidFill>
                  <a:srgbClr val="FFFF00"/>
                </a:solidFill>
                <a:effectLst>
                  <a:outerShdw blurRad="38100" dist="38100" dir="2700000" algn="tl">
                    <a:srgbClr val="000000">
                      <a:alpha val="43137"/>
                    </a:srgbClr>
                  </a:outerShdw>
                </a:effectLst>
              </a:rPr>
              <a:t>свободную торговлю сельхозпродуктами </a:t>
            </a:r>
          </a:p>
          <a:p>
            <a:pPr>
              <a:spcBef>
                <a:spcPct val="20000"/>
              </a:spcBef>
              <a:buClr>
                <a:srgbClr val="FF0000"/>
              </a:buClr>
              <a:buFont typeface="Wingdings" pitchFamily="2" charset="2"/>
              <a:buChar char="q"/>
            </a:pPr>
            <a:r>
              <a:rPr lang="ru-RU" b="1" dirty="0">
                <a:solidFill>
                  <a:srgbClr val="FFFF00"/>
                </a:solidFill>
                <a:effectLst>
                  <a:outerShdw blurRad="38100" dist="38100" dir="2700000" algn="tl">
                    <a:srgbClr val="000000">
                      <a:alpha val="43137"/>
                    </a:srgbClr>
                  </a:outerShdw>
                </a:effectLst>
              </a:rPr>
              <a:t>акционирование промышленного производства,</a:t>
            </a:r>
          </a:p>
          <a:p>
            <a:pPr>
              <a:spcBef>
                <a:spcPct val="20000"/>
              </a:spcBef>
              <a:buClr>
                <a:srgbClr val="FF0000"/>
              </a:buClr>
              <a:buFont typeface="Wingdings" pitchFamily="2" charset="2"/>
              <a:buChar char="q"/>
            </a:pPr>
            <a:r>
              <a:rPr lang="ru-RU" b="1" dirty="0">
                <a:solidFill>
                  <a:srgbClr val="FFFF00"/>
                </a:solidFill>
                <a:effectLst>
                  <a:outerShdw blurRad="38100" dist="38100" dir="2700000" algn="tl">
                    <a:srgbClr val="000000">
                      <a:alpha val="43137"/>
                    </a:srgbClr>
                  </a:outerShdw>
                </a:effectLst>
              </a:rPr>
              <a:t>реформирование денежной системы</a:t>
            </a:r>
          </a:p>
          <a:p>
            <a:pPr>
              <a:spcBef>
                <a:spcPct val="20000"/>
              </a:spcBef>
              <a:buClr>
                <a:srgbClr val="FF0000"/>
              </a:buClr>
              <a:buFont typeface="Wingdings" pitchFamily="2" charset="2"/>
              <a:buChar char="q"/>
            </a:pPr>
            <a:r>
              <a:rPr lang="ru-RU" b="1" dirty="0">
                <a:solidFill>
                  <a:srgbClr val="FFFF00"/>
                </a:solidFill>
                <a:effectLst>
                  <a:outerShdw blurRad="38100" dist="38100" dir="2700000" algn="tl">
                    <a:srgbClr val="000000">
                      <a:alpha val="43137"/>
                    </a:srgbClr>
                  </a:outerShdw>
                </a:effectLst>
              </a:rPr>
              <a:t> открытие кооперативных магазинов</a:t>
            </a:r>
          </a:p>
          <a:p>
            <a:pPr>
              <a:spcBef>
                <a:spcPct val="20000"/>
              </a:spcBef>
              <a:buClr>
                <a:srgbClr val="FF0000"/>
              </a:buClr>
              <a:buFont typeface="Wingdings" pitchFamily="2" charset="2"/>
              <a:buChar char="q"/>
            </a:pPr>
            <a:r>
              <a:rPr lang="ru-RU" b="1" dirty="0">
                <a:solidFill>
                  <a:srgbClr val="FFFF00"/>
                </a:solidFill>
                <a:effectLst>
                  <a:outerShdw blurRad="38100" dist="38100" dir="2700000" algn="tl">
                    <a:srgbClr val="000000">
                      <a:alpha val="43137"/>
                    </a:srgbClr>
                  </a:outerShdw>
                </a:effectLst>
              </a:rPr>
              <a:t> ликвидация части колхозов</a:t>
            </a:r>
          </a:p>
        </p:txBody>
      </p:sp>
      <p:sp>
        <p:nvSpPr>
          <p:cNvPr id="8" name="TextBox 7"/>
          <p:cNvSpPr txBox="1"/>
          <p:nvPr/>
        </p:nvSpPr>
        <p:spPr>
          <a:xfrm>
            <a:off x="5292080" y="4653136"/>
            <a:ext cx="3672408" cy="1938992"/>
          </a:xfrm>
          <a:prstGeom prst="rect">
            <a:avLst/>
          </a:prstGeom>
          <a:noFill/>
        </p:spPr>
        <p:txBody>
          <a:bodyPr wrap="square" rtlCol="0">
            <a:spAutoFit/>
          </a:bodyPr>
          <a:lstStyle/>
          <a:p>
            <a:r>
              <a:rPr lang="ru-RU" sz="2000" b="1" dirty="0">
                <a:solidFill>
                  <a:srgbClr val="FFFF00"/>
                </a:solidFill>
                <a:effectLst>
                  <a:outerShdw blurRad="38100" dist="38100" dir="2700000" algn="tl">
                    <a:srgbClr val="000000">
                      <a:alpha val="43137"/>
                    </a:srgbClr>
                  </a:outerShdw>
                </a:effectLst>
              </a:rPr>
              <a:t>Продолжение взятого перед войной курса на завершение строительства социализма и построение коммунизма (возврат к довоенной модели экономики)</a:t>
            </a:r>
          </a:p>
        </p:txBody>
      </p:sp>
      <p:sp>
        <p:nvSpPr>
          <p:cNvPr id="9" name="Полилиния 8"/>
          <p:cNvSpPr/>
          <p:nvPr/>
        </p:nvSpPr>
        <p:spPr bwMode="auto">
          <a:xfrm>
            <a:off x="5752730" y="2565647"/>
            <a:ext cx="1251752" cy="1737036"/>
          </a:xfrm>
          <a:custGeom>
            <a:avLst/>
            <a:gdLst>
              <a:gd name="connsiteX0" fmla="*/ 621437 w 1251752"/>
              <a:gd name="connsiteY0" fmla="*/ 0 h 1737036"/>
              <a:gd name="connsiteX1" fmla="*/ 621437 w 1251752"/>
              <a:gd name="connsiteY1" fmla="*/ 0 h 1737036"/>
              <a:gd name="connsiteX2" fmla="*/ 541538 w 1251752"/>
              <a:gd name="connsiteY2" fmla="*/ 106532 h 1737036"/>
              <a:gd name="connsiteX3" fmla="*/ 514905 w 1251752"/>
              <a:gd name="connsiteY3" fmla="*/ 142042 h 1737036"/>
              <a:gd name="connsiteX4" fmla="*/ 488272 w 1251752"/>
              <a:gd name="connsiteY4" fmla="*/ 177553 h 1737036"/>
              <a:gd name="connsiteX5" fmla="*/ 435006 w 1251752"/>
              <a:gd name="connsiteY5" fmla="*/ 239697 h 1737036"/>
              <a:gd name="connsiteX6" fmla="*/ 417251 w 1251752"/>
              <a:gd name="connsiteY6" fmla="*/ 275207 h 1737036"/>
              <a:gd name="connsiteX7" fmla="*/ 381740 w 1251752"/>
              <a:gd name="connsiteY7" fmla="*/ 319596 h 1737036"/>
              <a:gd name="connsiteX8" fmla="*/ 337352 w 1251752"/>
              <a:gd name="connsiteY8" fmla="*/ 390617 h 1737036"/>
              <a:gd name="connsiteX9" fmla="*/ 301841 w 1251752"/>
              <a:gd name="connsiteY9" fmla="*/ 470516 h 1737036"/>
              <a:gd name="connsiteX10" fmla="*/ 266330 w 1251752"/>
              <a:gd name="connsiteY10" fmla="*/ 532660 h 1737036"/>
              <a:gd name="connsiteX11" fmla="*/ 248575 w 1251752"/>
              <a:gd name="connsiteY11" fmla="*/ 603681 h 1737036"/>
              <a:gd name="connsiteX12" fmla="*/ 221942 w 1251752"/>
              <a:gd name="connsiteY12" fmla="*/ 639192 h 1737036"/>
              <a:gd name="connsiteX13" fmla="*/ 204187 w 1251752"/>
              <a:gd name="connsiteY13" fmla="*/ 665825 h 1737036"/>
              <a:gd name="connsiteX14" fmla="*/ 186431 w 1251752"/>
              <a:gd name="connsiteY14" fmla="*/ 745724 h 1737036"/>
              <a:gd name="connsiteX15" fmla="*/ 168676 w 1251752"/>
              <a:gd name="connsiteY15" fmla="*/ 772357 h 1737036"/>
              <a:gd name="connsiteX16" fmla="*/ 142043 w 1251752"/>
              <a:gd name="connsiteY16" fmla="*/ 825623 h 1737036"/>
              <a:gd name="connsiteX17" fmla="*/ 133165 w 1251752"/>
              <a:gd name="connsiteY17" fmla="*/ 852256 h 1737036"/>
              <a:gd name="connsiteX18" fmla="*/ 97654 w 1251752"/>
              <a:gd name="connsiteY18" fmla="*/ 923277 h 1737036"/>
              <a:gd name="connsiteX19" fmla="*/ 88777 w 1251752"/>
              <a:gd name="connsiteY19" fmla="*/ 1003176 h 1737036"/>
              <a:gd name="connsiteX20" fmla="*/ 71021 w 1251752"/>
              <a:gd name="connsiteY20" fmla="*/ 1029809 h 1737036"/>
              <a:gd name="connsiteX21" fmla="*/ 53266 w 1251752"/>
              <a:gd name="connsiteY21" fmla="*/ 1074198 h 1737036"/>
              <a:gd name="connsiteX22" fmla="*/ 26633 w 1251752"/>
              <a:gd name="connsiteY22" fmla="*/ 1171852 h 1737036"/>
              <a:gd name="connsiteX23" fmla="*/ 17755 w 1251752"/>
              <a:gd name="connsiteY23" fmla="*/ 1225118 h 1737036"/>
              <a:gd name="connsiteX24" fmla="*/ 0 w 1251752"/>
              <a:gd name="connsiteY24" fmla="*/ 1296139 h 1737036"/>
              <a:gd name="connsiteX25" fmla="*/ 8878 w 1251752"/>
              <a:gd name="connsiteY25" fmla="*/ 1420427 h 1737036"/>
              <a:gd name="connsiteX26" fmla="*/ 53266 w 1251752"/>
              <a:gd name="connsiteY26" fmla="*/ 1447060 h 1737036"/>
              <a:gd name="connsiteX27" fmla="*/ 133165 w 1251752"/>
              <a:gd name="connsiteY27" fmla="*/ 1482570 h 1737036"/>
              <a:gd name="connsiteX28" fmla="*/ 239697 w 1251752"/>
              <a:gd name="connsiteY28" fmla="*/ 1518081 h 1737036"/>
              <a:gd name="connsiteX29" fmla="*/ 292963 w 1251752"/>
              <a:gd name="connsiteY29" fmla="*/ 1535836 h 1737036"/>
              <a:gd name="connsiteX30" fmla="*/ 363985 w 1251752"/>
              <a:gd name="connsiteY30" fmla="*/ 1553592 h 1737036"/>
              <a:gd name="connsiteX31" fmla="*/ 426128 w 1251752"/>
              <a:gd name="connsiteY31" fmla="*/ 1571347 h 1737036"/>
              <a:gd name="connsiteX32" fmla="*/ 497150 w 1251752"/>
              <a:gd name="connsiteY32" fmla="*/ 1580225 h 1737036"/>
              <a:gd name="connsiteX33" fmla="*/ 550416 w 1251752"/>
              <a:gd name="connsiteY33" fmla="*/ 1615736 h 1737036"/>
              <a:gd name="connsiteX34" fmla="*/ 710214 w 1251752"/>
              <a:gd name="connsiteY34" fmla="*/ 1651246 h 1737036"/>
              <a:gd name="connsiteX35" fmla="*/ 843379 w 1251752"/>
              <a:gd name="connsiteY35" fmla="*/ 1669002 h 1737036"/>
              <a:gd name="connsiteX36" fmla="*/ 870012 w 1251752"/>
              <a:gd name="connsiteY36" fmla="*/ 1686757 h 1737036"/>
              <a:gd name="connsiteX37" fmla="*/ 976544 w 1251752"/>
              <a:gd name="connsiteY37" fmla="*/ 1731145 h 1737036"/>
              <a:gd name="connsiteX38" fmla="*/ 1074198 w 1251752"/>
              <a:gd name="connsiteY38" fmla="*/ 1722268 h 1737036"/>
              <a:gd name="connsiteX39" fmla="*/ 1047565 w 1251752"/>
              <a:gd name="connsiteY39" fmla="*/ 1518081 h 1737036"/>
              <a:gd name="connsiteX40" fmla="*/ 1020932 w 1251752"/>
              <a:gd name="connsiteY40" fmla="*/ 1402671 h 1737036"/>
              <a:gd name="connsiteX41" fmla="*/ 1003177 w 1251752"/>
              <a:gd name="connsiteY41" fmla="*/ 1340528 h 1737036"/>
              <a:gd name="connsiteX42" fmla="*/ 976544 w 1251752"/>
              <a:gd name="connsiteY42" fmla="*/ 1296139 h 1737036"/>
              <a:gd name="connsiteX43" fmla="*/ 958788 w 1251752"/>
              <a:gd name="connsiteY43" fmla="*/ 1251751 h 1737036"/>
              <a:gd name="connsiteX44" fmla="*/ 932155 w 1251752"/>
              <a:gd name="connsiteY44" fmla="*/ 1216240 h 1737036"/>
              <a:gd name="connsiteX45" fmla="*/ 914400 w 1251752"/>
              <a:gd name="connsiteY45" fmla="*/ 1180730 h 1737036"/>
              <a:gd name="connsiteX46" fmla="*/ 896645 w 1251752"/>
              <a:gd name="connsiteY46" fmla="*/ 1136341 h 1737036"/>
              <a:gd name="connsiteX47" fmla="*/ 852256 w 1251752"/>
              <a:gd name="connsiteY47" fmla="*/ 1091953 h 1737036"/>
              <a:gd name="connsiteX48" fmla="*/ 825623 w 1251752"/>
              <a:gd name="connsiteY48" fmla="*/ 1020932 h 1737036"/>
              <a:gd name="connsiteX49" fmla="*/ 772357 w 1251752"/>
              <a:gd name="connsiteY49" fmla="*/ 958788 h 1737036"/>
              <a:gd name="connsiteX50" fmla="*/ 745724 w 1251752"/>
              <a:gd name="connsiteY50" fmla="*/ 914400 h 1737036"/>
              <a:gd name="connsiteX51" fmla="*/ 727969 w 1251752"/>
              <a:gd name="connsiteY51" fmla="*/ 896644 h 1737036"/>
              <a:gd name="connsiteX52" fmla="*/ 692458 w 1251752"/>
              <a:gd name="connsiteY52" fmla="*/ 834501 h 1737036"/>
              <a:gd name="connsiteX53" fmla="*/ 648070 w 1251752"/>
              <a:gd name="connsiteY53" fmla="*/ 781235 h 1737036"/>
              <a:gd name="connsiteX54" fmla="*/ 577049 w 1251752"/>
              <a:gd name="connsiteY54" fmla="*/ 683580 h 1737036"/>
              <a:gd name="connsiteX55" fmla="*/ 568171 w 1251752"/>
              <a:gd name="connsiteY55" fmla="*/ 648070 h 1737036"/>
              <a:gd name="connsiteX56" fmla="*/ 550416 w 1251752"/>
              <a:gd name="connsiteY56" fmla="*/ 630314 h 1737036"/>
              <a:gd name="connsiteX57" fmla="*/ 541538 w 1251752"/>
              <a:gd name="connsiteY57" fmla="*/ 594803 h 1737036"/>
              <a:gd name="connsiteX58" fmla="*/ 585926 w 1251752"/>
              <a:gd name="connsiteY58" fmla="*/ 292963 h 1737036"/>
              <a:gd name="connsiteX59" fmla="*/ 639192 w 1251752"/>
              <a:gd name="connsiteY59" fmla="*/ 284085 h 1737036"/>
              <a:gd name="connsiteX60" fmla="*/ 719091 w 1251752"/>
              <a:gd name="connsiteY60" fmla="*/ 266330 h 1737036"/>
              <a:gd name="connsiteX61" fmla="*/ 923278 w 1251752"/>
              <a:gd name="connsiteY61" fmla="*/ 275207 h 1737036"/>
              <a:gd name="connsiteX62" fmla="*/ 976544 w 1251752"/>
              <a:gd name="connsiteY62" fmla="*/ 292963 h 1737036"/>
              <a:gd name="connsiteX63" fmla="*/ 1038687 w 1251752"/>
              <a:gd name="connsiteY63" fmla="*/ 310718 h 1737036"/>
              <a:gd name="connsiteX64" fmla="*/ 1091953 w 1251752"/>
              <a:gd name="connsiteY64" fmla="*/ 337351 h 1737036"/>
              <a:gd name="connsiteX65" fmla="*/ 1127464 w 1251752"/>
              <a:gd name="connsiteY65" fmla="*/ 372862 h 1737036"/>
              <a:gd name="connsiteX66" fmla="*/ 1145220 w 1251752"/>
              <a:gd name="connsiteY66" fmla="*/ 390617 h 1737036"/>
              <a:gd name="connsiteX67" fmla="*/ 1198486 w 1251752"/>
              <a:gd name="connsiteY67" fmla="*/ 426128 h 1737036"/>
              <a:gd name="connsiteX68" fmla="*/ 1225119 w 1251752"/>
              <a:gd name="connsiteY68" fmla="*/ 443883 h 1737036"/>
              <a:gd name="connsiteX69" fmla="*/ 1251752 w 1251752"/>
              <a:gd name="connsiteY69" fmla="*/ 479394 h 17370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Lst>
            <a:rect l="l" t="t" r="r" b="b"/>
            <a:pathLst>
              <a:path w="1251752" h="1737036">
                <a:moveTo>
                  <a:pt x="621437" y="0"/>
                </a:moveTo>
                <a:lnTo>
                  <a:pt x="621437" y="0"/>
                </a:lnTo>
                <a:lnTo>
                  <a:pt x="541538" y="106532"/>
                </a:lnTo>
                <a:lnTo>
                  <a:pt x="514905" y="142042"/>
                </a:lnTo>
                <a:cubicBezTo>
                  <a:pt x="506027" y="153879"/>
                  <a:pt x="497901" y="166319"/>
                  <a:pt x="488272" y="177553"/>
                </a:cubicBezTo>
                <a:cubicBezTo>
                  <a:pt x="470517" y="198268"/>
                  <a:pt x="451053" y="217632"/>
                  <a:pt x="435006" y="239697"/>
                </a:cubicBezTo>
                <a:cubicBezTo>
                  <a:pt x="427222" y="250400"/>
                  <a:pt x="424592" y="264196"/>
                  <a:pt x="417251" y="275207"/>
                </a:cubicBezTo>
                <a:cubicBezTo>
                  <a:pt x="406740" y="290973"/>
                  <a:pt x="393577" y="304800"/>
                  <a:pt x="381740" y="319596"/>
                </a:cubicBezTo>
                <a:cubicBezTo>
                  <a:pt x="363466" y="374417"/>
                  <a:pt x="385601" y="318244"/>
                  <a:pt x="337352" y="390617"/>
                </a:cubicBezTo>
                <a:cubicBezTo>
                  <a:pt x="318521" y="418863"/>
                  <a:pt x="317224" y="439751"/>
                  <a:pt x="301841" y="470516"/>
                </a:cubicBezTo>
                <a:cubicBezTo>
                  <a:pt x="291171" y="491855"/>
                  <a:pt x="278167" y="511945"/>
                  <a:pt x="266330" y="532660"/>
                </a:cubicBezTo>
                <a:cubicBezTo>
                  <a:pt x="260412" y="556334"/>
                  <a:pt x="257960" y="581156"/>
                  <a:pt x="248575" y="603681"/>
                </a:cubicBezTo>
                <a:cubicBezTo>
                  <a:pt x="242884" y="617339"/>
                  <a:pt x="230542" y="627152"/>
                  <a:pt x="221942" y="639192"/>
                </a:cubicBezTo>
                <a:cubicBezTo>
                  <a:pt x="215740" y="647874"/>
                  <a:pt x="210105" y="656947"/>
                  <a:pt x="204187" y="665825"/>
                </a:cubicBezTo>
                <a:cubicBezTo>
                  <a:pt x="198268" y="692458"/>
                  <a:pt x="195059" y="719841"/>
                  <a:pt x="186431" y="745724"/>
                </a:cubicBezTo>
                <a:cubicBezTo>
                  <a:pt x="183057" y="755846"/>
                  <a:pt x="173858" y="763030"/>
                  <a:pt x="168676" y="772357"/>
                </a:cubicBezTo>
                <a:cubicBezTo>
                  <a:pt x="159036" y="789710"/>
                  <a:pt x="150105" y="807483"/>
                  <a:pt x="142043" y="825623"/>
                </a:cubicBezTo>
                <a:cubicBezTo>
                  <a:pt x="138242" y="834174"/>
                  <a:pt x="137037" y="843737"/>
                  <a:pt x="133165" y="852256"/>
                </a:cubicBezTo>
                <a:cubicBezTo>
                  <a:pt x="122212" y="876352"/>
                  <a:pt x="97654" y="923277"/>
                  <a:pt x="97654" y="923277"/>
                </a:cubicBezTo>
                <a:cubicBezTo>
                  <a:pt x="94695" y="949910"/>
                  <a:pt x="95276" y="977179"/>
                  <a:pt x="88777" y="1003176"/>
                </a:cubicBezTo>
                <a:cubicBezTo>
                  <a:pt x="86189" y="1013527"/>
                  <a:pt x="75793" y="1020266"/>
                  <a:pt x="71021" y="1029809"/>
                </a:cubicBezTo>
                <a:cubicBezTo>
                  <a:pt x="63894" y="1044063"/>
                  <a:pt x="58305" y="1059080"/>
                  <a:pt x="53266" y="1074198"/>
                </a:cubicBezTo>
                <a:cubicBezTo>
                  <a:pt x="49887" y="1084334"/>
                  <a:pt x="30695" y="1151540"/>
                  <a:pt x="26633" y="1171852"/>
                </a:cubicBezTo>
                <a:cubicBezTo>
                  <a:pt x="23103" y="1189503"/>
                  <a:pt x="21527" y="1207517"/>
                  <a:pt x="17755" y="1225118"/>
                </a:cubicBezTo>
                <a:cubicBezTo>
                  <a:pt x="12642" y="1248979"/>
                  <a:pt x="5918" y="1272465"/>
                  <a:pt x="0" y="1296139"/>
                </a:cubicBezTo>
                <a:cubicBezTo>
                  <a:pt x="2959" y="1337568"/>
                  <a:pt x="-4946" y="1381260"/>
                  <a:pt x="8878" y="1420427"/>
                </a:cubicBezTo>
                <a:cubicBezTo>
                  <a:pt x="14621" y="1436698"/>
                  <a:pt x="38118" y="1438797"/>
                  <a:pt x="53266" y="1447060"/>
                </a:cubicBezTo>
                <a:cubicBezTo>
                  <a:pt x="193265" y="1523423"/>
                  <a:pt x="50759" y="1445946"/>
                  <a:pt x="133165" y="1482570"/>
                </a:cubicBezTo>
                <a:cubicBezTo>
                  <a:pt x="256783" y="1537510"/>
                  <a:pt x="117656" y="1487571"/>
                  <a:pt x="239697" y="1518081"/>
                </a:cubicBezTo>
                <a:cubicBezTo>
                  <a:pt x="257854" y="1522620"/>
                  <a:pt x="274967" y="1530694"/>
                  <a:pt x="292963" y="1535836"/>
                </a:cubicBezTo>
                <a:cubicBezTo>
                  <a:pt x="316427" y="1542540"/>
                  <a:pt x="340406" y="1547304"/>
                  <a:pt x="363985" y="1553592"/>
                </a:cubicBezTo>
                <a:cubicBezTo>
                  <a:pt x="384801" y="1559143"/>
                  <a:pt x="405003" y="1567122"/>
                  <a:pt x="426128" y="1571347"/>
                </a:cubicBezTo>
                <a:cubicBezTo>
                  <a:pt x="449523" y="1576026"/>
                  <a:pt x="473476" y="1577266"/>
                  <a:pt x="497150" y="1580225"/>
                </a:cubicBezTo>
                <a:cubicBezTo>
                  <a:pt x="514905" y="1592062"/>
                  <a:pt x="530684" y="1607611"/>
                  <a:pt x="550416" y="1615736"/>
                </a:cubicBezTo>
                <a:cubicBezTo>
                  <a:pt x="616381" y="1642898"/>
                  <a:pt x="646842" y="1640684"/>
                  <a:pt x="710214" y="1651246"/>
                </a:cubicBezTo>
                <a:cubicBezTo>
                  <a:pt x="820557" y="1669636"/>
                  <a:pt x="667072" y="1651371"/>
                  <a:pt x="843379" y="1669002"/>
                </a:cubicBezTo>
                <a:cubicBezTo>
                  <a:pt x="852257" y="1674920"/>
                  <a:pt x="860163" y="1682653"/>
                  <a:pt x="870012" y="1686757"/>
                </a:cubicBezTo>
                <a:cubicBezTo>
                  <a:pt x="990040" y="1736768"/>
                  <a:pt x="915148" y="1690215"/>
                  <a:pt x="976544" y="1731145"/>
                </a:cubicBezTo>
                <a:cubicBezTo>
                  <a:pt x="1009095" y="1728186"/>
                  <a:pt x="1058975" y="1751192"/>
                  <a:pt x="1074198" y="1722268"/>
                </a:cubicBezTo>
                <a:cubicBezTo>
                  <a:pt x="1108584" y="1656933"/>
                  <a:pt x="1071944" y="1579032"/>
                  <a:pt x="1047565" y="1518081"/>
                </a:cubicBezTo>
                <a:cubicBezTo>
                  <a:pt x="1032726" y="1399371"/>
                  <a:pt x="1050209" y="1490503"/>
                  <a:pt x="1020932" y="1402671"/>
                </a:cubicBezTo>
                <a:cubicBezTo>
                  <a:pt x="1014120" y="1382233"/>
                  <a:pt x="1011463" y="1360414"/>
                  <a:pt x="1003177" y="1340528"/>
                </a:cubicBezTo>
                <a:cubicBezTo>
                  <a:pt x="996540" y="1324600"/>
                  <a:pt x="984261" y="1311573"/>
                  <a:pt x="976544" y="1296139"/>
                </a:cubicBezTo>
                <a:cubicBezTo>
                  <a:pt x="969417" y="1281886"/>
                  <a:pt x="966527" y="1265681"/>
                  <a:pt x="958788" y="1251751"/>
                </a:cubicBezTo>
                <a:cubicBezTo>
                  <a:pt x="951602" y="1238817"/>
                  <a:pt x="939997" y="1228787"/>
                  <a:pt x="932155" y="1216240"/>
                </a:cubicBezTo>
                <a:cubicBezTo>
                  <a:pt x="925141" y="1205018"/>
                  <a:pt x="919775" y="1192823"/>
                  <a:pt x="914400" y="1180730"/>
                </a:cubicBezTo>
                <a:cubicBezTo>
                  <a:pt x="907928" y="1166167"/>
                  <a:pt x="905784" y="1149396"/>
                  <a:pt x="896645" y="1136341"/>
                </a:cubicBezTo>
                <a:cubicBezTo>
                  <a:pt x="884645" y="1119199"/>
                  <a:pt x="852256" y="1091953"/>
                  <a:pt x="852256" y="1091953"/>
                </a:cubicBezTo>
                <a:cubicBezTo>
                  <a:pt x="843378" y="1068279"/>
                  <a:pt x="837610" y="1043193"/>
                  <a:pt x="825623" y="1020932"/>
                </a:cubicBezTo>
                <a:cubicBezTo>
                  <a:pt x="777274" y="931139"/>
                  <a:pt x="806874" y="1007110"/>
                  <a:pt x="772357" y="958788"/>
                </a:cubicBezTo>
                <a:cubicBezTo>
                  <a:pt x="762328" y="944747"/>
                  <a:pt x="755753" y="928441"/>
                  <a:pt x="745724" y="914400"/>
                </a:cubicBezTo>
                <a:cubicBezTo>
                  <a:pt x="740859" y="907589"/>
                  <a:pt x="732612" y="903608"/>
                  <a:pt x="727969" y="896644"/>
                </a:cubicBezTo>
                <a:cubicBezTo>
                  <a:pt x="714735" y="876793"/>
                  <a:pt x="706038" y="854117"/>
                  <a:pt x="692458" y="834501"/>
                </a:cubicBezTo>
                <a:cubicBezTo>
                  <a:pt x="679302" y="815498"/>
                  <a:pt x="661937" y="799725"/>
                  <a:pt x="648070" y="781235"/>
                </a:cubicBezTo>
                <a:cubicBezTo>
                  <a:pt x="509966" y="597096"/>
                  <a:pt x="707654" y="846842"/>
                  <a:pt x="577049" y="683580"/>
                </a:cubicBezTo>
                <a:cubicBezTo>
                  <a:pt x="574090" y="671743"/>
                  <a:pt x="573627" y="658983"/>
                  <a:pt x="568171" y="648070"/>
                </a:cubicBezTo>
                <a:cubicBezTo>
                  <a:pt x="564428" y="640584"/>
                  <a:pt x="554159" y="637800"/>
                  <a:pt x="550416" y="630314"/>
                </a:cubicBezTo>
                <a:cubicBezTo>
                  <a:pt x="544959" y="619401"/>
                  <a:pt x="544497" y="606640"/>
                  <a:pt x="541538" y="594803"/>
                </a:cubicBezTo>
                <a:cubicBezTo>
                  <a:pt x="549195" y="342116"/>
                  <a:pt x="455832" y="318981"/>
                  <a:pt x="585926" y="292963"/>
                </a:cubicBezTo>
                <a:cubicBezTo>
                  <a:pt x="603577" y="289433"/>
                  <a:pt x="621541" y="287615"/>
                  <a:pt x="639192" y="284085"/>
                </a:cubicBezTo>
                <a:cubicBezTo>
                  <a:pt x="665945" y="278734"/>
                  <a:pt x="692458" y="272248"/>
                  <a:pt x="719091" y="266330"/>
                </a:cubicBezTo>
                <a:cubicBezTo>
                  <a:pt x="787153" y="269289"/>
                  <a:pt x="855513" y="268197"/>
                  <a:pt x="923278" y="275207"/>
                </a:cubicBezTo>
                <a:cubicBezTo>
                  <a:pt x="941894" y="277133"/>
                  <a:pt x="958387" y="288424"/>
                  <a:pt x="976544" y="292963"/>
                </a:cubicBezTo>
                <a:cubicBezTo>
                  <a:pt x="1021133" y="304110"/>
                  <a:pt x="1000479" y="297982"/>
                  <a:pt x="1038687" y="310718"/>
                </a:cubicBezTo>
                <a:cubicBezTo>
                  <a:pt x="1095007" y="367035"/>
                  <a:pt x="1004685" y="282807"/>
                  <a:pt x="1091953" y="337351"/>
                </a:cubicBezTo>
                <a:cubicBezTo>
                  <a:pt x="1106148" y="346223"/>
                  <a:pt x="1115627" y="361025"/>
                  <a:pt x="1127464" y="372862"/>
                </a:cubicBezTo>
                <a:lnTo>
                  <a:pt x="1145220" y="390617"/>
                </a:lnTo>
                <a:cubicBezTo>
                  <a:pt x="1160310" y="405706"/>
                  <a:pt x="1180731" y="414291"/>
                  <a:pt x="1198486" y="426128"/>
                </a:cubicBezTo>
                <a:lnTo>
                  <a:pt x="1225119" y="443883"/>
                </a:lnTo>
                <a:cubicBezTo>
                  <a:pt x="1245195" y="473998"/>
                  <a:pt x="1235329" y="462971"/>
                  <a:pt x="1251752" y="479394"/>
                </a:cubicBezTo>
              </a:path>
            </a:pathLst>
          </a:custGeom>
          <a:noFill/>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rtlCol="0" anchor="ctr"/>
          <a:lstStyle/>
          <a:p>
            <a:pPr algn="ctr"/>
            <a:endParaRPr lang="ru-RU"/>
          </a:p>
        </p:txBody>
      </p:sp>
      <p:sp>
        <p:nvSpPr>
          <p:cNvPr id="10" name="Штриховая стрелка вправо 9"/>
          <p:cNvSpPr/>
          <p:nvPr/>
        </p:nvSpPr>
        <p:spPr bwMode="auto">
          <a:xfrm rot="5400000">
            <a:off x="6004496" y="3314790"/>
            <a:ext cx="1296144" cy="931716"/>
          </a:xfrm>
          <a:prstGeom prst="stripedRightArrow">
            <a:avLst/>
          </a:prstGeom>
          <a:solidFill>
            <a:srgbClr val="FF0000"/>
          </a:solidFill>
          <a:ln w="38100">
            <a:solidFill>
              <a:srgbClr val="FFFF00"/>
            </a:solidFill>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ru-RU" sz="2300" dirty="0">
              <a:solidFill>
                <a:srgbClr val="FFFFFF"/>
              </a:solidFill>
              <a:effectLst>
                <a:outerShdw blurRad="38100" dist="38100" dir="2700000" algn="tl">
                  <a:srgbClr val="000000">
                    <a:alpha val="43137"/>
                  </a:srgbClr>
                </a:outerShdw>
              </a:effectLst>
              <a:latin typeface="Segoe" pitchFamily="34" charset="0"/>
            </a:endParaRPr>
          </a:p>
        </p:txBody>
      </p:sp>
    </p:spTree>
    <p:extLst>
      <p:ext uri="{BB962C8B-B14F-4D97-AF65-F5344CB8AC3E}">
        <p14:creationId xmlns:p14="http://schemas.microsoft.com/office/powerpoint/2010/main" val="4247131519"/>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p:cNvPicPr/>
          <p:nvPr/>
        </p:nvPicPr>
        <p:blipFill>
          <a:blip r:embed="rId2" cstate="print"/>
          <a:stretch>
            <a:fillRect/>
          </a:stretch>
        </p:blipFill>
        <p:spPr>
          <a:xfrm>
            <a:off x="0" y="0"/>
            <a:ext cx="9144000" cy="6858000"/>
          </a:xfrm>
          <a:prstGeom prst="rect">
            <a:avLst/>
          </a:prstGeom>
        </p:spPr>
      </p:pic>
      <p:sp>
        <p:nvSpPr>
          <p:cNvPr id="4" name="Прямоугольник 3"/>
          <p:cNvSpPr/>
          <p:nvPr/>
        </p:nvSpPr>
        <p:spPr bwMode="auto">
          <a:xfrm>
            <a:off x="2195736" y="1052736"/>
            <a:ext cx="4896544" cy="576064"/>
          </a:xfrm>
          <a:prstGeom prst="rect">
            <a:avLst/>
          </a:prstGeom>
          <a:noFill/>
          <a:ln w="38100">
            <a:solidFill>
              <a:srgbClr val="FF0000"/>
            </a:solidFill>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ru-RU" sz="2300" dirty="0">
              <a:solidFill>
                <a:srgbClr val="FFFFFF"/>
              </a:solidFill>
              <a:effectLst>
                <a:outerShdw blurRad="38100" dist="38100" dir="2700000" algn="tl">
                  <a:srgbClr val="000000">
                    <a:alpha val="43137"/>
                  </a:srgbClr>
                </a:outerShdw>
              </a:effectLst>
              <a:latin typeface="Segoe" pitchFamily="34" charset="0"/>
            </a:endParaRPr>
          </a:p>
        </p:txBody>
      </p:sp>
    </p:spTree>
    <p:extLst>
      <p:ext uri="{BB962C8B-B14F-4D97-AF65-F5344CB8AC3E}">
        <p14:creationId xmlns:p14="http://schemas.microsoft.com/office/powerpoint/2010/main" val="3970345309"/>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81000" y="230188"/>
            <a:ext cx="8382000" cy="553998"/>
          </a:xfrm>
        </p:spPr>
        <p:txBody>
          <a:bodyPr/>
          <a:lstStyle/>
          <a:p>
            <a:pPr algn="ctr"/>
            <a:r>
              <a:rPr lang="ru-RU" sz="4000" b="1" dirty="0"/>
              <a:t>4 пятилетка (1946-1950 гг.)</a:t>
            </a:r>
          </a:p>
        </p:txBody>
      </p:sp>
      <p:sp>
        <p:nvSpPr>
          <p:cNvPr id="3" name="Прямоугольник 2"/>
          <p:cNvSpPr/>
          <p:nvPr/>
        </p:nvSpPr>
        <p:spPr>
          <a:xfrm>
            <a:off x="0" y="801457"/>
            <a:ext cx="9144000" cy="1384995"/>
          </a:xfrm>
          <a:prstGeom prst="rect">
            <a:avLst/>
          </a:prstGeom>
        </p:spPr>
        <p:txBody>
          <a:bodyPr wrap="square">
            <a:spAutoFit/>
          </a:bodyPr>
          <a:lstStyle/>
          <a:p>
            <a:pPr>
              <a:spcBef>
                <a:spcPct val="50000"/>
              </a:spcBef>
            </a:pPr>
            <a:r>
              <a:rPr lang="ru-RU" sz="2800" b="1" dirty="0">
                <a:solidFill>
                  <a:srgbClr val="FFFF00"/>
                </a:solidFill>
                <a:effectLst>
                  <a:outerShdw blurRad="38100" dist="38100" dir="2700000" algn="tl">
                    <a:srgbClr val="000000">
                      <a:alpha val="43137"/>
                    </a:srgbClr>
                  </a:outerShdw>
                </a:effectLst>
                <a:latin typeface="Monotype Corsiva" pitchFamily="66" charset="0"/>
              </a:rPr>
              <a:t>В марте 1946 г. на сессии Верховного Совета СССР  был утвержден пятилетний план восстановления и развития народного хозяйства на 1946--1950 гг.</a:t>
            </a:r>
            <a:r>
              <a:rPr lang="ru-RU" sz="2800" b="1" dirty="0">
                <a:solidFill>
                  <a:srgbClr val="FFFF00"/>
                </a:solidFill>
                <a:effectLst>
                  <a:outerShdw blurRad="38100" dist="38100" dir="2700000" algn="tl">
                    <a:srgbClr val="000000">
                      <a:alpha val="43137"/>
                    </a:srgbClr>
                  </a:outerShdw>
                </a:effectLst>
                <a:latin typeface="Arno Pro Smbd" pitchFamily="18" charset="0"/>
              </a:rPr>
              <a:t> </a:t>
            </a:r>
            <a:endParaRPr lang="ru-RU" sz="2800" b="1" dirty="0">
              <a:solidFill>
                <a:srgbClr val="FFFF00"/>
              </a:solidFill>
              <a:effectLst>
                <a:outerShdw blurRad="38100" dist="38100" dir="2700000" algn="tl">
                  <a:srgbClr val="000000">
                    <a:alpha val="43137"/>
                  </a:srgbClr>
                </a:outerShdw>
              </a:effectLst>
            </a:endParaRPr>
          </a:p>
        </p:txBody>
      </p:sp>
      <p:sp>
        <p:nvSpPr>
          <p:cNvPr id="4" name="Прямоугольник 3"/>
          <p:cNvSpPr/>
          <p:nvPr/>
        </p:nvSpPr>
        <p:spPr>
          <a:xfrm>
            <a:off x="0" y="2132856"/>
            <a:ext cx="9144000" cy="4401205"/>
          </a:xfrm>
          <a:prstGeom prst="rect">
            <a:avLst/>
          </a:prstGeom>
        </p:spPr>
        <p:txBody>
          <a:bodyPr wrap="square">
            <a:spAutoFit/>
          </a:bodyPr>
          <a:lstStyle/>
          <a:p>
            <a:pPr>
              <a:spcBef>
                <a:spcPct val="50000"/>
              </a:spcBef>
            </a:pPr>
            <a:r>
              <a:rPr lang="ru-RU" sz="2400" b="1" u="sng" dirty="0">
                <a:solidFill>
                  <a:schemeClr val="tx2">
                    <a:lumMod val="90000"/>
                  </a:schemeClr>
                </a:solidFill>
                <a:effectLst>
                  <a:outerShdw blurRad="38100" dist="38100" dir="2700000" algn="tl">
                    <a:srgbClr val="000000">
                      <a:alpha val="43137"/>
                    </a:srgbClr>
                  </a:outerShdw>
                </a:effectLst>
                <a:latin typeface="Monotype Corsiva" pitchFamily="66" charset="0"/>
              </a:rPr>
              <a:t>Основные задачи плана:</a:t>
            </a:r>
          </a:p>
          <a:p>
            <a:pPr lvl="1">
              <a:spcBef>
                <a:spcPct val="50000"/>
              </a:spcBef>
              <a:buFontTx/>
              <a:buAutoNum type="arabicPeriod"/>
            </a:pPr>
            <a:r>
              <a:rPr lang="ru-RU" b="1" dirty="0">
                <a:solidFill>
                  <a:srgbClr val="FFFF00"/>
                </a:solidFill>
                <a:effectLst>
                  <a:outerShdw blurRad="38100" dist="38100" dir="2700000" algn="tl">
                    <a:srgbClr val="000000">
                      <a:alpha val="43137"/>
                    </a:srgbClr>
                  </a:outerShdw>
                </a:effectLst>
                <a:latin typeface="Arno Pro Smbd" pitchFamily="18" charset="0"/>
              </a:rPr>
              <a:t> </a:t>
            </a:r>
            <a:r>
              <a:rPr lang="ru-RU" sz="2000" b="1" dirty="0">
                <a:solidFill>
                  <a:srgbClr val="FFFF00"/>
                </a:solidFill>
                <a:effectLst>
                  <a:outerShdw blurRad="38100" dist="38100" dir="2700000" algn="tl">
                    <a:srgbClr val="000000">
                      <a:alpha val="43137"/>
                    </a:srgbClr>
                  </a:outerShdw>
                </a:effectLst>
                <a:latin typeface="Arno Pro Smbd" pitchFamily="18" charset="0"/>
              </a:rPr>
              <a:t>восстановить пострадавшие от войны районы страны в течение 3 лет. </a:t>
            </a:r>
          </a:p>
          <a:p>
            <a:pPr lvl="1">
              <a:spcBef>
                <a:spcPct val="50000"/>
              </a:spcBef>
              <a:buFontTx/>
              <a:buAutoNum type="arabicPeriod"/>
            </a:pPr>
            <a:r>
              <a:rPr lang="ru-RU" sz="2000" b="1" dirty="0">
                <a:solidFill>
                  <a:srgbClr val="FFFF00"/>
                </a:solidFill>
                <a:effectLst>
                  <a:outerShdw blurRad="38100" dist="38100" dir="2700000" algn="tl">
                    <a:srgbClr val="000000">
                      <a:alpha val="43137"/>
                    </a:srgbClr>
                  </a:outerShdw>
                </a:effectLst>
                <a:latin typeface="Arno Pro Smbd" pitchFamily="18" charset="0"/>
              </a:rPr>
              <a:t>достичь довоенного уровня развития промышленности и сельского хозяйства, а затем превзойти его. </a:t>
            </a:r>
          </a:p>
          <a:p>
            <a:pPr>
              <a:spcBef>
                <a:spcPct val="50000"/>
              </a:spcBef>
            </a:pPr>
            <a:r>
              <a:rPr lang="ru-RU" sz="1600" dirty="0">
                <a:solidFill>
                  <a:schemeClr val="bg1"/>
                </a:solidFill>
                <a:latin typeface="Arno Pro Smbd" pitchFamily="18" charset="0"/>
              </a:rPr>
              <a:t> </a:t>
            </a:r>
            <a:r>
              <a:rPr lang="ru-RU" sz="2400" b="1" u="sng" dirty="0">
                <a:solidFill>
                  <a:srgbClr val="FFFF00"/>
                </a:solidFill>
                <a:effectLst>
                  <a:outerShdw blurRad="38100" dist="38100" dir="2700000" algn="tl">
                    <a:srgbClr val="000000">
                      <a:alpha val="43137"/>
                    </a:srgbClr>
                  </a:outerShdw>
                </a:effectLst>
                <a:latin typeface="Monotype Corsiva" pitchFamily="66" charset="0"/>
              </a:rPr>
              <a:t>Планом предусматривалось:</a:t>
            </a:r>
          </a:p>
          <a:p>
            <a:pPr>
              <a:spcBef>
                <a:spcPct val="50000"/>
              </a:spcBef>
              <a:buFontTx/>
              <a:buAutoNum type="arabicPeriod"/>
            </a:pPr>
            <a:r>
              <a:rPr lang="ru-RU" sz="2000" b="1" dirty="0">
                <a:solidFill>
                  <a:srgbClr val="FFFF00"/>
                </a:solidFill>
                <a:effectLst>
                  <a:outerShdw blurRad="38100" dist="38100" dir="2700000" algn="tl">
                    <a:srgbClr val="000000">
                      <a:alpha val="43137"/>
                    </a:srgbClr>
                  </a:outerShdw>
                </a:effectLst>
                <a:latin typeface="Arno Pro Smbd" pitchFamily="18" charset="0"/>
              </a:rPr>
              <a:t>Обеспечить рост промышленного производства на 48%, сельскохозяйственного – на 27%.</a:t>
            </a:r>
          </a:p>
          <a:p>
            <a:pPr>
              <a:spcBef>
                <a:spcPct val="50000"/>
              </a:spcBef>
              <a:buFontTx/>
              <a:buAutoNum type="arabicPeriod"/>
            </a:pPr>
            <a:r>
              <a:rPr lang="ru-RU" sz="2000" b="1" dirty="0">
                <a:solidFill>
                  <a:srgbClr val="FFFF00"/>
                </a:solidFill>
                <a:effectLst>
                  <a:outerShdw blurRad="38100" dist="38100" dir="2700000" algn="tl">
                    <a:srgbClr val="000000">
                      <a:alpha val="43137"/>
                    </a:srgbClr>
                  </a:outerShdw>
                </a:effectLst>
                <a:latin typeface="Arno Pro Smbd" pitchFamily="18" charset="0"/>
              </a:rPr>
              <a:t>За годы пятилетки : </a:t>
            </a:r>
          </a:p>
          <a:p>
            <a:pPr lvl="2">
              <a:spcBef>
                <a:spcPct val="50000"/>
              </a:spcBef>
              <a:buFontTx/>
              <a:buChar char="•"/>
            </a:pPr>
            <a:r>
              <a:rPr lang="ru-RU" sz="2000" b="1" dirty="0">
                <a:solidFill>
                  <a:srgbClr val="FFFF00"/>
                </a:solidFill>
                <a:effectLst>
                  <a:outerShdw blurRad="38100" dist="38100" dir="2700000" algn="tl">
                    <a:srgbClr val="000000">
                      <a:alpha val="43137"/>
                    </a:srgbClr>
                  </a:outerShdw>
                </a:effectLst>
                <a:latin typeface="Arno Pro Smbd" pitchFamily="18" charset="0"/>
              </a:rPr>
              <a:t>построить 2700 новых предприятий</a:t>
            </a:r>
          </a:p>
          <a:p>
            <a:pPr lvl="2">
              <a:spcBef>
                <a:spcPct val="50000"/>
              </a:spcBef>
              <a:buFontTx/>
              <a:buChar char="•"/>
            </a:pPr>
            <a:r>
              <a:rPr lang="ru-RU" sz="2000" b="1" dirty="0">
                <a:solidFill>
                  <a:srgbClr val="FFFF00"/>
                </a:solidFill>
                <a:effectLst>
                  <a:outerShdw blurRad="38100" dist="38100" dir="2700000" algn="tl">
                    <a:srgbClr val="000000">
                      <a:alpha val="43137"/>
                    </a:srgbClr>
                  </a:outerShdw>
                </a:effectLst>
                <a:latin typeface="Arno Pro Smbd" pitchFamily="18" charset="0"/>
              </a:rPr>
              <a:t>восстановить 3200 разрушенных предприятий</a:t>
            </a:r>
            <a:endParaRPr lang="ru-RU" sz="2000" b="1" dirty="0">
              <a:solidFill>
                <a:srgbClr val="FFFF00"/>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345009308"/>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44624"/>
            <a:ext cx="9144000" cy="1446550"/>
          </a:xfrm>
          <a:prstGeom prst="rect">
            <a:avLst/>
          </a:prstGeom>
        </p:spPr>
        <p:txBody>
          <a:bodyPr wrap="square">
            <a:spAutoFit/>
          </a:bodyPr>
          <a:lstStyle/>
          <a:p>
            <a:pPr>
              <a:spcBef>
                <a:spcPct val="50000"/>
              </a:spcBef>
            </a:pPr>
            <a:r>
              <a:rPr lang="ru-RU" sz="2800" b="1" u="sng" dirty="0">
                <a:solidFill>
                  <a:srgbClr val="FFFF00"/>
                </a:solidFill>
                <a:effectLst>
                  <a:outerShdw blurRad="38100" dist="38100" dir="2700000" algn="tl">
                    <a:srgbClr val="000000">
                      <a:alpha val="43137"/>
                    </a:srgbClr>
                  </a:outerShdw>
                </a:effectLst>
                <a:latin typeface="Monotype Corsiva" pitchFamily="66" charset="0"/>
              </a:rPr>
              <a:t>Основной упор делался на развитие:</a:t>
            </a:r>
          </a:p>
          <a:p>
            <a:pPr>
              <a:spcBef>
                <a:spcPct val="50000"/>
              </a:spcBef>
              <a:buFont typeface="Wingdings" pitchFamily="2" charset="2"/>
              <a:buChar char="Ш"/>
            </a:pPr>
            <a:r>
              <a:rPr lang="ru-RU" sz="2000" b="1" dirty="0">
                <a:solidFill>
                  <a:srgbClr val="FFFF00"/>
                </a:solidFill>
                <a:effectLst>
                  <a:outerShdw blurRad="38100" dist="38100" dir="2700000" algn="tl">
                    <a:srgbClr val="000000">
                      <a:alpha val="43137"/>
                    </a:srgbClr>
                  </a:outerShdw>
                </a:effectLst>
                <a:latin typeface="Arno Pro Smbd" pitchFamily="18" charset="0"/>
              </a:rPr>
              <a:t>Тяжелой промышленности (в первую очередь машиностроения)</a:t>
            </a:r>
          </a:p>
          <a:p>
            <a:pPr>
              <a:spcBef>
                <a:spcPct val="50000"/>
              </a:spcBef>
              <a:buFont typeface="Wingdings" pitchFamily="2" charset="2"/>
              <a:buChar char="Ш"/>
            </a:pPr>
            <a:r>
              <a:rPr lang="ru-RU" sz="2000" b="1" dirty="0">
                <a:solidFill>
                  <a:srgbClr val="FFFF00"/>
                </a:solidFill>
                <a:effectLst>
                  <a:outerShdw blurRad="38100" dist="38100" dir="2700000" algn="tl">
                    <a:srgbClr val="000000">
                      <a:alpha val="43137"/>
                    </a:srgbClr>
                  </a:outerShdw>
                </a:effectLst>
                <a:latin typeface="Arno Pro Smbd" pitchFamily="18" charset="0"/>
              </a:rPr>
              <a:t>Железнодорожного транспорта</a:t>
            </a:r>
          </a:p>
        </p:txBody>
      </p:sp>
      <p:sp>
        <p:nvSpPr>
          <p:cNvPr id="5" name="Выноска со стрелкой вправо 4"/>
          <p:cNvSpPr/>
          <p:nvPr/>
        </p:nvSpPr>
        <p:spPr bwMode="auto">
          <a:xfrm>
            <a:off x="251520" y="1556792"/>
            <a:ext cx="2376264" cy="1224136"/>
          </a:xfrm>
          <a:prstGeom prst="rightArrowCallout">
            <a:avLst/>
          </a:prstGeom>
          <a:solidFill>
            <a:schemeClr val="accent5">
              <a:lumMod val="75000"/>
            </a:schemeClr>
          </a:solidFill>
          <a:ln w="38100">
            <a:solidFill>
              <a:srgbClr val="FFFF00"/>
            </a:solidFill>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ru-RU" sz="2300" b="1" dirty="0">
                <a:solidFill>
                  <a:schemeClr val="bg1"/>
                </a:solidFill>
                <a:effectLst>
                  <a:outerShdw blurRad="38100" dist="38100" dir="2700000" algn="tl">
                    <a:srgbClr val="000000">
                      <a:alpha val="43137"/>
                    </a:srgbClr>
                  </a:outerShdw>
                </a:effectLst>
                <a:latin typeface="Segoe" pitchFamily="34" charset="0"/>
              </a:rPr>
              <a:t>Прогноз</a:t>
            </a:r>
          </a:p>
          <a:p>
            <a:pPr algn="ctr" defTabSz="914099" fontAlgn="base">
              <a:spcBef>
                <a:spcPct val="0"/>
              </a:spcBef>
              <a:spcAft>
                <a:spcPct val="0"/>
              </a:spcAft>
            </a:pPr>
            <a:r>
              <a:rPr lang="ru-RU" sz="2300" b="1" dirty="0">
                <a:solidFill>
                  <a:schemeClr val="bg1"/>
                </a:solidFill>
                <a:effectLst>
                  <a:outerShdw blurRad="38100" dist="38100" dir="2700000" algn="tl">
                    <a:srgbClr val="000000">
                      <a:alpha val="43137"/>
                    </a:srgbClr>
                  </a:outerShdw>
                </a:effectLst>
                <a:latin typeface="Segoe" pitchFamily="34" charset="0"/>
              </a:rPr>
              <a:t>Запада</a:t>
            </a:r>
          </a:p>
        </p:txBody>
      </p:sp>
      <p:sp>
        <p:nvSpPr>
          <p:cNvPr id="6" name="Овал 5"/>
          <p:cNvSpPr/>
          <p:nvPr/>
        </p:nvSpPr>
        <p:spPr bwMode="auto">
          <a:xfrm>
            <a:off x="2771800" y="1592796"/>
            <a:ext cx="1440160" cy="1152128"/>
          </a:xfrm>
          <a:prstGeom prst="ellipse">
            <a:avLst/>
          </a:prstGeom>
          <a:solidFill>
            <a:srgbClr val="92D050"/>
          </a:solidFill>
          <a:ln w="38100">
            <a:solidFill>
              <a:srgbClr val="FFFF00"/>
            </a:solidFill>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ru-RU" sz="2800" b="1" dirty="0">
                <a:solidFill>
                  <a:schemeClr val="bg1"/>
                </a:solidFill>
                <a:effectLst>
                  <a:outerShdw blurRad="38100" dist="38100" dir="2700000" algn="tl">
                    <a:srgbClr val="000000">
                      <a:alpha val="43137"/>
                    </a:srgbClr>
                  </a:outerShdw>
                </a:effectLst>
                <a:latin typeface="Segoe" pitchFamily="34" charset="0"/>
              </a:rPr>
              <a:t>25 лет</a:t>
            </a:r>
          </a:p>
        </p:txBody>
      </p:sp>
      <p:sp>
        <p:nvSpPr>
          <p:cNvPr id="7" name="TextBox 6"/>
          <p:cNvSpPr txBox="1"/>
          <p:nvPr/>
        </p:nvSpPr>
        <p:spPr>
          <a:xfrm>
            <a:off x="4355976" y="1907250"/>
            <a:ext cx="738151" cy="523220"/>
          </a:xfrm>
          <a:prstGeom prst="rect">
            <a:avLst/>
          </a:prstGeom>
          <a:noFill/>
        </p:spPr>
        <p:txBody>
          <a:bodyPr wrap="none" rtlCol="0">
            <a:spAutoFit/>
          </a:bodyPr>
          <a:lstStyle/>
          <a:p>
            <a:r>
              <a:rPr lang="ru-RU" sz="2800" b="1" dirty="0">
                <a:solidFill>
                  <a:srgbClr val="FFFF00"/>
                </a:solidFill>
                <a:effectLst>
                  <a:outerShdw blurRad="38100" dist="38100" dir="2700000" algn="tl">
                    <a:srgbClr val="000000">
                      <a:alpha val="43137"/>
                    </a:srgbClr>
                  </a:outerShdw>
                </a:effectLst>
              </a:rPr>
              <a:t>НО,</a:t>
            </a:r>
          </a:p>
        </p:txBody>
      </p:sp>
      <p:sp>
        <p:nvSpPr>
          <p:cNvPr id="8" name="Скругленный прямоугольник 7"/>
          <p:cNvSpPr/>
          <p:nvPr/>
        </p:nvSpPr>
        <p:spPr bwMode="auto">
          <a:xfrm>
            <a:off x="5076056" y="1601026"/>
            <a:ext cx="3888432" cy="1116124"/>
          </a:xfrm>
          <a:prstGeom prst="roundRect">
            <a:avLst/>
          </a:prstGeom>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10800000" scaled="1"/>
            <a:tileRect/>
          </a:gradFill>
          <a:ln w="38100">
            <a:solidFill>
              <a:srgbClr val="FFFF00"/>
            </a:solidFill>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ru-RU" sz="2400" b="1" dirty="0">
                <a:solidFill>
                  <a:schemeClr val="bg1"/>
                </a:solidFill>
                <a:effectLst>
                  <a:outerShdw blurRad="38100" dist="38100" dir="2700000" algn="tl">
                    <a:srgbClr val="000000">
                      <a:alpha val="43137"/>
                    </a:srgbClr>
                  </a:outerShdw>
                </a:effectLst>
                <a:latin typeface="Segoe" pitchFamily="34" charset="0"/>
              </a:rPr>
              <a:t>Ценой неимоверных усилий – </a:t>
            </a:r>
            <a:r>
              <a:rPr lang="ru-RU" sz="3200" b="1" dirty="0">
                <a:solidFill>
                  <a:srgbClr val="FF0000"/>
                </a:solidFill>
                <a:effectLst>
                  <a:outerShdw blurRad="38100" dist="38100" dir="2700000" algn="tl">
                    <a:srgbClr val="000000">
                      <a:alpha val="43137"/>
                    </a:srgbClr>
                  </a:outerShdw>
                </a:effectLst>
                <a:latin typeface="Segoe" pitchFamily="34" charset="0"/>
              </a:rPr>
              <a:t>5 лет</a:t>
            </a:r>
          </a:p>
        </p:txBody>
      </p:sp>
      <p:sp>
        <p:nvSpPr>
          <p:cNvPr id="9" name="Прямоугольник 8"/>
          <p:cNvSpPr/>
          <p:nvPr/>
        </p:nvSpPr>
        <p:spPr>
          <a:xfrm>
            <a:off x="179512" y="2914414"/>
            <a:ext cx="8784976" cy="3970318"/>
          </a:xfrm>
          <a:prstGeom prst="rect">
            <a:avLst/>
          </a:prstGeom>
        </p:spPr>
        <p:txBody>
          <a:bodyPr wrap="square">
            <a:spAutoFit/>
          </a:bodyPr>
          <a:lstStyle/>
          <a:p>
            <a:pPr>
              <a:lnSpc>
                <a:spcPct val="150000"/>
              </a:lnSpc>
            </a:pPr>
            <a:r>
              <a:rPr lang="ru-RU" sz="2800" b="1" u="sng" dirty="0">
                <a:solidFill>
                  <a:srgbClr val="FFFF00"/>
                </a:solidFill>
                <a:effectLst>
                  <a:outerShdw blurRad="38100" dist="38100" dir="2700000" algn="tl">
                    <a:srgbClr val="000000">
                      <a:alpha val="43137"/>
                    </a:srgbClr>
                  </a:outerShdw>
                </a:effectLst>
                <a:latin typeface="Monotype Corsiva" pitchFamily="66" charset="0"/>
              </a:rPr>
              <a:t>Проблемами восстановительного периода были:</a:t>
            </a:r>
            <a:endParaRPr lang="en-US" sz="2800" b="1" u="sng" dirty="0">
              <a:solidFill>
                <a:srgbClr val="FFFF00"/>
              </a:solidFill>
              <a:effectLst>
                <a:outerShdw blurRad="38100" dist="38100" dir="2700000" algn="tl">
                  <a:srgbClr val="000000">
                    <a:alpha val="43137"/>
                  </a:srgbClr>
                </a:outerShdw>
              </a:effectLst>
              <a:latin typeface="Monotype Corsiva" pitchFamily="66" charset="0"/>
            </a:endParaRPr>
          </a:p>
          <a:p>
            <a:pPr marL="285750" indent="-285750">
              <a:lnSpc>
                <a:spcPct val="150000"/>
              </a:lnSpc>
              <a:buFont typeface="Wingdings" panose="05000000000000000000" pitchFamily="2" charset="2"/>
              <a:buChar char="v"/>
            </a:pPr>
            <a:r>
              <a:rPr lang="ru-RU" sz="2000" b="1" dirty="0">
                <a:solidFill>
                  <a:srgbClr val="FFFF00"/>
                </a:solidFill>
                <a:effectLst>
                  <a:outerShdw blurRad="38100" dist="38100" dir="2700000" algn="tl">
                    <a:srgbClr val="000000">
                      <a:alpha val="43137"/>
                    </a:srgbClr>
                  </a:outerShdw>
                </a:effectLst>
                <a:latin typeface="Arno Pro Smbd" pitchFamily="18" charset="0"/>
              </a:rPr>
              <a:t>нехватка квалифицированных кадров.</a:t>
            </a:r>
            <a:endParaRPr lang="en-US" sz="2000" b="1" dirty="0">
              <a:solidFill>
                <a:srgbClr val="FFFF00"/>
              </a:solidFill>
              <a:effectLst>
                <a:outerShdw blurRad="38100" dist="38100" dir="2700000" algn="tl">
                  <a:srgbClr val="000000">
                    <a:alpha val="43137"/>
                  </a:srgbClr>
                </a:outerShdw>
              </a:effectLst>
              <a:latin typeface="Arno Pro Smbd" pitchFamily="18" charset="0"/>
            </a:endParaRPr>
          </a:p>
          <a:p>
            <a:pPr marL="285750" indent="-285750">
              <a:lnSpc>
                <a:spcPct val="150000"/>
              </a:lnSpc>
              <a:buFont typeface="Wingdings" panose="05000000000000000000" pitchFamily="2" charset="2"/>
              <a:buChar char="v"/>
            </a:pPr>
            <a:r>
              <a:rPr lang="ru-RU" sz="2000" b="1" dirty="0">
                <a:solidFill>
                  <a:srgbClr val="FFFF00"/>
                </a:solidFill>
                <a:effectLst>
                  <a:outerShdw blurRad="38100" dist="38100" dir="2700000" algn="tl">
                    <a:srgbClr val="000000">
                      <a:alpha val="43137"/>
                    </a:srgbClr>
                  </a:outerShdw>
                </a:effectLst>
                <a:latin typeface="Arno Pro Smbd" pitchFamily="18" charset="0"/>
              </a:rPr>
              <a:t>дефицит финансовых средств.</a:t>
            </a:r>
            <a:endParaRPr lang="en-US" sz="2000" b="1" dirty="0">
              <a:solidFill>
                <a:srgbClr val="FFFF00"/>
              </a:solidFill>
              <a:effectLst>
                <a:outerShdw blurRad="38100" dist="38100" dir="2700000" algn="tl">
                  <a:srgbClr val="000000">
                    <a:alpha val="43137"/>
                  </a:srgbClr>
                </a:outerShdw>
              </a:effectLst>
              <a:latin typeface="Arno Pro Smbd" pitchFamily="18" charset="0"/>
            </a:endParaRPr>
          </a:p>
          <a:p>
            <a:pPr marL="285750" indent="-285750">
              <a:lnSpc>
                <a:spcPct val="150000"/>
              </a:lnSpc>
              <a:buFont typeface="Wingdings" panose="05000000000000000000" pitchFamily="2" charset="2"/>
              <a:buChar char="v"/>
            </a:pPr>
            <a:r>
              <a:rPr lang="ru-RU" sz="2000" b="1" dirty="0">
                <a:solidFill>
                  <a:srgbClr val="FFFF00"/>
                </a:solidFill>
                <a:effectLst>
                  <a:outerShdw blurRad="38100" dist="38100" dir="2700000" algn="tl">
                    <a:srgbClr val="000000">
                      <a:alpha val="43137"/>
                    </a:srgbClr>
                  </a:outerShdw>
                </a:effectLst>
                <a:latin typeface="Arno Pro Smbd" pitchFamily="18" charset="0"/>
              </a:rPr>
              <a:t>возвращение демобилизованных. (Численность армии сократилась с 11,4 млн. человек в 1945 г. до 2,9 млн. в 1948 г.), </a:t>
            </a:r>
            <a:endParaRPr lang="en-US" sz="2000" b="1" dirty="0">
              <a:solidFill>
                <a:srgbClr val="FFFF00"/>
              </a:solidFill>
              <a:effectLst>
                <a:outerShdw blurRad="38100" dist="38100" dir="2700000" algn="tl">
                  <a:srgbClr val="000000">
                    <a:alpha val="43137"/>
                  </a:srgbClr>
                </a:outerShdw>
              </a:effectLst>
              <a:latin typeface="Arno Pro Smbd" pitchFamily="18" charset="0"/>
            </a:endParaRPr>
          </a:p>
          <a:p>
            <a:pPr marL="285750" indent="-285750">
              <a:lnSpc>
                <a:spcPct val="150000"/>
              </a:lnSpc>
              <a:buFont typeface="Wingdings" panose="05000000000000000000" pitchFamily="2" charset="2"/>
              <a:buChar char="v"/>
            </a:pPr>
            <a:r>
              <a:rPr lang="ru-RU" sz="2000" b="1" dirty="0">
                <a:solidFill>
                  <a:srgbClr val="FFFF00"/>
                </a:solidFill>
                <a:effectLst>
                  <a:outerShdw blurRad="38100" dist="38100" dir="2700000" algn="tl">
                    <a:srgbClr val="000000">
                      <a:alpha val="43137"/>
                    </a:srgbClr>
                  </a:outerShdw>
                </a:effectLst>
                <a:latin typeface="Arno Pro Smbd" pitchFamily="18" charset="0"/>
              </a:rPr>
              <a:t>необходимость поддержки восточноевропейских государств .</a:t>
            </a:r>
            <a:endParaRPr lang="en-US" sz="2000" b="1" dirty="0">
              <a:solidFill>
                <a:srgbClr val="FFFF00"/>
              </a:solidFill>
              <a:effectLst>
                <a:outerShdw blurRad="38100" dist="38100" dir="2700000" algn="tl">
                  <a:srgbClr val="000000">
                    <a:alpha val="43137"/>
                  </a:srgbClr>
                </a:outerShdw>
              </a:effectLst>
              <a:latin typeface="Arno Pro Smbd" pitchFamily="18" charset="0"/>
            </a:endParaRPr>
          </a:p>
          <a:p>
            <a:pPr marL="285750" indent="-285750">
              <a:lnSpc>
                <a:spcPct val="150000"/>
              </a:lnSpc>
              <a:buFont typeface="Wingdings" panose="05000000000000000000" pitchFamily="2" charset="2"/>
              <a:buChar char="v"/>
            </a:pPr>
            <a:r>
              <a:rPr lang="ru-RU" sz="2000" b="1" dirty="0">
                <a:solidFill>
                  <a:srgbClr val="FFFF00"/>
                </a:solidFill>
                <a:effectLst>
                  <a:outerShdw blurRad="38100" dist="38100" dir="2700000" algn="tl">
                    <a:srgbClr val="000000">
                      <a:alpha val="43137"/>
                    </a:srgbClr>
                  </a:outerShdw>
                </a:effectLst>
                <a:latin typeface="Arno Pro Smbd" pitchFamily="18" charset="0"/>
              </a:rPr>
              <a:t>необходимость скорейшего укрепления обороноспособности страны в условиях начинающейся  «холодной войны»</a:t>
            </a:r>
          </a:p>
        </p:txBody>
      </p:sp>
    </p:spTree>
    <p:extLst>
      <p:ext uri="{BB962C8B-B14F-4D97-AF65-F5344CB8AC3E}">
        <p14:creationId xmlns:p14="http://schemas.microsoft.com/office/powerpoint/2010/main" val="1844528146"/>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81000" y="230188"/>
            <a:ext cx="8382000" cy="997196"/>
          </a:xfrm>
        </p:spPr>
        <p:txBody>
          <a:bodyPr/>
          <a:lstStyle/>
          <a:p>
            <a:r>
              <a:rPr lang="ru-RU" altLang="ru-RU" sz="3600" b="1" dirty="0"/>
              <a:t>В области промышленности предстояло решить три важные задачи:</a:t>
            </a:r>
            <a:endParaRPr lang="ru-RU" sz="3600" dirty="0"/>
          </a:p>
        </p:txBody>
      </p:sp>
      <p:sp>
        <p:nvSpPr>
          <p:cNvPr id="3" name="Скругленный прямоугольник 2"/>
          <p:cNvSpPr/>
          <p:nvPr/>
        </p:nvSpPr>
        <p:spPr bwMode="auto">
          <a:xfrm>
            <a:off x="387696" y="1844824"/>
            <a:ext cx="8136904" cy="3600400"/>
          </a:xfrm>
          <a:prstGeom prst="roundRect">
            <a:avLst/>
          </a:prstGeom>
          <a:ln>
            <a:headEnd type="none" w="med" len="med"/>
            <a:tailEnd type="none" w="med" len="med"/>
          </a:ln>
        </p:spPr>
        <p:style>
          <a:lnRef idx="1">
            <a:schemeClr val="accent4"/>
          </a:lnRef>
          <a:fillRef idx="3">
            <a:schemeClr val="accent4"/>
          </a:fillRef>
          <a:effectRef idx="2">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r>
              <a:rPr lang="ru-RU" altLang="ru-RU" sz="3000" b="1" dirty="0">
                <a:solidFill>
                  <a:schemeClr val="bg1"/>
                </a:solidFill>
                <a:effectLst>
                  <a:outerShdw blurRad="38100" dist="38100" dir="2700000" algn="tl">
                    <a:srgbClr val="000000">
                      <a:alpha val="43137"/>
                    </a:srgbClr>
                  </a:outerShdw>
                </a:effectLst>
              </a:rPr>
              <a:t>Во</a:t>
            </a:r>
            <a:r>
              <a:rPr lang="en-US" altLang="ru-RU" sz="3000" b="1" dirty="0">
                <a:solidFill>
                  <a:schemeClr val="bg1"/>
                </a:solidFill>
                <a:effectLst>
                  <a:outerShdw blurRad="38100" dist="38100" dir="2700000" algn="tl">
                    <a:srgbClr val="000000">
                      <a:alpha val="43137"/>
                    </a:srgbClr>
                  </a:outerShdw>
                </a:effectLst>
              </a:rPr>
              <a:t>-</a:t>
            </a:r>
            <a:r>
              <a:rPr lang="ru-RU" altLang="ru-RU" sz="3000" b="1" dirty="0">
                <a:solidFill>
                  <a:schemeClr val="bg1"/>
                </a:solidFill>
                <a:effectLst>
                  <a:outerShdw blurRad="38100" dist="38100" dir="2700000" algn="tl">
                    <a:srgbClr val="000000">
                      <a:alpha val="43137"/>
                    </a:srgbClr>
                  </a:outerShdw>
                </a:effectLst>
              </a:rPr>
              <a:t>первых , демилитаризовать экономику, перестроив её на мирное производство.</a:t>
            </a:r>
            <a:endParaRPr lang="en-US" altLang="ru-RU" sz="3000" b="1" dirty="0">
              <a:solidFill>
                <a:schemeClr val="bg1"/>
              </a:solidFill>
              <a:effectLst>
                <a:outerShdw blurRad="38100" dist="38100" dir="2700000" algn="tl">
                  <a:srgbClr val="000000">
                    <a:alpha val="43137"/>
                  </a:srgbClr>
                </a:outerShdw>
              </a:effectLst>
            </a:endParaRPr>
          </a:p>
          <a:p>
            <a:r>
              <a:rPr lang="ru-RU" altLang="ru-RU" sz="3000" b="1" dirty="0">
                <a:solidFill>
                  <a:schemeClr val="bg1"/>
                </a:solidFill>
                <a:effectLst>
                  <a:outerShdw blurRad="38100" dist="38100" dir="2700000" algn="tl">
                    <a:srgbClr val="000000">
                      <a:alpha val="43137"/>
                    </a:srgbClr>
                  </a:outerShdw>
                </a:effectLst>
              </a:rPr>
              <a:t>Во</a:t>
            </a:r>
            <a:r>
              <a:rPr lang="en-US" altLang="ru-RU" sz="3000" b="1" dirty="0">
                <a:solidFill>
                  <a:schemeClr val="bg1"/>
                </a:solidFill>
                <a:effectLst>
                  <a:outerShdw blurRad="38100" dist="38100" dir="2700000" algn="tl">
                    <a:srgbClr val="000000">
                      <a:alpha val="43137"/>
                    </a:srgbClr>
                  </a:outerShdw>
                </a:effectLst>
              </a:rPr>
              <a:t>-</a:t>
            </a:r>
            <a:r>
              <a:rPr lang="ru-RU" altLang="ru-RU" sz="3000" b="1" dirty="0">
                <a:solidFill>
                  <a:schemeClr val="bg1"/>
                </a:solidFill>
                <a:effectLst>
                  <a:outerShdw blurRad="38100" dist="38100" dir="2700000" algn="tl">
                    <a:srgbClr val="000000">
                      <a:alpha val="43137"/>
                    </a:srgbClr>
                  </a:outerShdw>
                </a:effectLst>
              </a:rPr>
              <a:t>вторых, восстановить разрушенные предприятия.</a:t>
            </a:r>
          </a:p>
          <a:p>
            <a:r>
              <a:rPr lang="ru-RU" altLang="ru-RU" sz="3000" b="1" dirty="0">
                <a:solidFill>
                  <a:schemeClr val="bg1"/>
                </a:solidFill>
                <a:effectLst>
                  <a:outerShdw blurRad="38100" dist="38100" dir="2700000" algn="tl">
                    <a:srgbClr val="000000">
                      <a:alpha val="43137"/>
                    </a:srgbClr>
                  </a:outerShdw>
                </a:effectLst>
              </a:rPr>
              <a:t>В</a:t>
            </a:r>
            <a:r>
              <a:rPr lang="en-US" altLang="ru-RU" sz="3000" b="1" dirty="0">
                <a:solidFill>
                  <a:schemeClr val="bg1"/>
                </a:solidFill>
                <a:effectLst>
                  <a:outerShdw blurRad="38100" dist="38100" dir="2700000" algn="tl">
                    <a:srgbClr val="000000">
                      <a:alpha val="43137"/>
                    </a:srgbClr>
                  </a:outerShdw>
                </a:effectLst>
              </a:rPr>
              <a:t>-</a:t>
            </a:r>
            <a:r>
              <a:rPr lang="ru-RU" altLang="ru-RU" sz="3000" b="1" dirty="0">
                <a:solidFill>
                  <a:schemeClr val="bg1"/>
                </a:solidFill>
                <a:effectLst>
                  <a:outerShdw blurRad="38100" dist="38100" dir="2700000" algn="tl">
                    <a:srgbClr val="000000">
                      <a:alpha val="43137"/>
                    </a:srgbClr>
                  </a:outerShdw>
                </a:effectLst>
              </a:rPr>
              <a:t>третьих, осуществить новое строительство</a:t>
            </a:r>
          </a:p>
        </p:txBody>
      </p:sp>
    </p:spTree>
    <p:extLst>
      <p:ext uri="{BB962C8B-B14F-4D97-AF65-F5344CB8AC3E}">
        <p14:creationId xmlns:p14="http://schemas.microsoft.com/office/powerpoint/2010/main" val="4075752726"/>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81000" y="230188"/>
            <a:ext cx="8382000" cy="498598"/>
          </a:xfrm>
        </p:spPr>
        <p:txBody>
          <a:bodyPr/>
          <a:lstStyle/>
          <a:p>
            <a:pPr algn="ctr"/>
            <a:r>
              <a:rPr lang="ru-RU" sz="3600" b="1" dirty="0"/>
              <a:t>Восстановление промышленности</a:t>
            </a:r>
          </a:p>
        </p:txBody>
      </p:sp>
      <p:sp>
        <p:nvSpPr>
          <p:cNvPr id="3" name="Прямоугольник 2"/>
          <p:cNvSpPr/>
          <p:nvPr/>
        </p:nvSpPr>
        <p:spPr>
          <a:xfrm>
            <a:off x="251520" y="908720"/>
            <a:ext cx="8640960" cy="5133713"/>
          </a:xfrm>
          <a:prstGeom prst="rect">
            <a:avLst/>
          </a:prstGeom>
        </p:spPr>
        <p:txBody>
          <a:bodyPr wrap="square">
            <a:spAutoFit/>
          </a:bodyPr>
          <a:lstStyle/>
          <a:p>
            <a:pPr>
              <a:lnSpc>
                <a:spcPct val="90000"/>
              </a:lnSpc>
            </a:pPr>
            <a:r>
              <a:rPr lang="ru-RU" altLang="ru-RU" sz="2800" b="1" dirty="0">
                <a:solidFill>
                  <a:srgbClr val="FFFF00"/>
                </a:solidFill>
                <a:effectLst>
                  <a:outerShdw blurRad="38100" dist="38100" dir="2700000" algn="tl">
                    <a:srgbClr val="000000">
                      <a:alpha val="43137"/>
                    </a:srgbClr>
                  </a:outerShdw>
                </a:effectLst>
              </a:rPr>
              <a:t>Перевод промышленности на мирные рельсы совершился в 1946 г. целые отрасли переориентировали  на производство мирной продукции. </a:t>
            </a:r>
          </a:p>
          <a:p>
            <a:pPr>
              <a:lnSpc>
                <a:spcPct val="90000"/>
              </a:lnSpc>
            </a:pPr>
            <a:r>
              <a:rPr lang="ru-RU" altLang="ru-RU" sz="2800" b="1" dirty="0">
                <a:solidFill>
                  <a:srgbClr val="FFFF00"/>
                </a:solidFill>
                <a:effectLst>
                  <a:outerShdw blurRad="38100" dist="38100" dir="2700000" algn="tl">
                    <a:srgbClr val="000000">
                      <a:alpha val="43137"/>
                    </a:srgbClr>
                  </a:outerShdw>
                </a:effectLst>
              </a:rPr>
              <a:t>Уже в 1948 г. промышленное производство достигло довоенного уровня. </a:t>
            </a:r>
          </a:p>
          <a:p>
            <a:pPr>
              <a:lnSpc>
                <a:spcPct val="90000"/>
              </a:lnSpc>
            </a:pPr>
            <a:r>
              <a:rPr lang="ru-RU" altLang="ru-RU" sz="2800" b="1" dirty="0">
                <a:solidFill>
                  <a:srgbClr val="FFFF00"/>
                </a:solidFill>
                <a:effectLst>
                  <a:outerShdw blurRad="38100" dist="38100" dir="2700000" algn="tl">
                    <a:srgbClr val="000000">
                      <a:alpha val="43137"/>
                    </a:srgbClr>
                  </a:outerShdw>
                </a:effectLst>
              </a:rPr>
              <a:t>Восстановлены  разрушенные в годы войны электростанции, металлургические, машиностроительные, добывающие заводы. </a:t>
            </a:r>
          </a:p>
          <a:p>
            <a:pPr>
              <a:lnSpc>
                <a:spcPct val="90000"/>
              </a:lnSpc>
            </a:pPr>
            <a:r>
              <a:rPr lang="ru-RU" altLang="ru-RU" sz="2800" b="1" dirty="0">
                <a:solidFill>
                  <a:srgbClr val="FFFF00"/>
                </a:solidFill>
                <a:effectLst>
                  <a:outerShdw blurRad="38100" dist="38100" dir="2700000" algn="tl">
                    <a:srgbClr val="000000">
                      <a:alpha val="43137"/>
                    </a:srgbClr>
                  </a:outerShdw>
                </a:effectLst>
              </a:rPr>
              <a:t>Общий план повышения промышленного производства выполнили и даже перевыполнили. По официальным данным, уровень его превысил в 1950 г. довоенный на 73%. </a:t>
            </a:r>
          </a:p>
        </p:txBody>
      </p:sp>
    </p:spTree>
    <p:extLst>
      <p:ext uri="{BB962C8B-B14F-4D97-AF65-F5344CB8AC3E}">
        <p14:creationId xmlns:p14="http://schemas.microsoft.com/office/powerpoint/2010/main" val="2752935430"/>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195736" y="128499"/>
            <a:ext cx="4680520" cy="67307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80959173"/>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75080" y="116632"/>
            <a:ext cx="8382000" cy="498598"/>
          </a:xfrm>
        </p:spPr>
        <p:txBody>
          <a:bodyPr/>
          <a:lstStyle/>
          <a:p>
            <a:pPr algn="ctr"/>
            <a:r>
              <a:rPr lang="ru-RU" sz="3600" b="1" dirty="0"/>
              <a:t>Итоги 4 пятилетки в промышленности</a:t>
            </a:r>
          </a:p>
        </p:txBody>
      </p:sp>
      <p:pic>
        <p:nvPicPr>
          <p:cNvPr id="3" name="Picture 2" descr="D:\Виртуальная школа КиМ\иллюстрации\Объем производства 1945-1950.jpg"/>
          <p:cNvPicPr>
            <a:picLocks noChangeAspect="1" noChangeArrowheads="1"/>
          </p:cNvPicPr>
          <p:nvPr/>
        </p:nvPicPr>
        <p:blipFill>
          <a:blip r:embed="rId2" cstate="print"/>
          <a:srcRect/>
          <a:stretch>
            <a:fillRect/>
          </a:stretch>
        </p:blipFill>
        <p:spPr bwMode="auto">
          <a:xfrm>
            <a:off x="-5920" y="908720"/>
            <a:ext cx="9144000" cy="4536504"/>
          </a:xfrm>
          <a:prstGeom prst="rect">
            <a:avLst/>
          </a:prstGeom>
          <a:noFill/>
        </p:spPr>
      </p:pic>
      <p:sp>
        <p:nvSpPr>
          <p:cNvPr id="4" name="Прямоугольник 3"/>
          <p:cNvSpPr/>
          <p:nvPr/>
        </p:nvSpPr>
        <p:spPr>
          <a:xfrm>
            <a:off x="0" y="5444540"/>
            <a:ext cx="9138080" cy="1384995"/>
          </a:xfrm>
          <a:prstGeom prst="rect">
            <a:avLst/>
          </a:prstGeom>
        </p:spPr>
        <p:txBody>
          <a:bodyPr wrap="square">
            <a:spAutoFit/>
          </a:bodyPr>
          <a:lstStyle/>
          <a:p>
            <a:pPr marL="342900" indent="-342900">
              <a:spcBef>
                <a:spcPct val="20000"/>
              </a:spcBef>
              <a:buFont typeface="Arial" charset="0"/>
              <a:buAutoNum type="arabicPeriod"/>
              <a:defRPr/>
            </a:pPr>
            <a:r>
              <a:rPr lang="ru-RU" sz="2000" b="1" dirty="0">
                <a:solidFill>
                  <a:srgbClr val="FFFF99"/>
                </a:solidFill>
                <a:effectLst>
                  <a:outerShdw blurRad="38100" dist="38100" dir="2700000" algn="tl">
                    <a:srgbClr val="000000">
                      <a:alpha val="43137"/>
                    </a:srgbClr>
                  </a:outerShdw>
                </a:effectLst>
              </a:rPr>
              <a:t>Были восстановлены разрушенные во время войны  электростанции, металлургические, машиностроительные, добывающие заводы. </a:t>
            </a:r>
          </a:p>
          <a:p>
            <a:pPr marL="342900" indent="-342900">
              <a:spcBef>
                <a:spcPct val="20000"/>
              </a:spcBef>
              <a:buFont typeface="Arial" charset="0"/>
              <a:buAutoNum type="arabicPeriod"/>
              <a:defRPr/>
            </a:pPr>
            <a:r>
              <a:rPr lang="ru-RU" sz="2000" b="1" dirty="0">
                <a:solidFill>
                  <a:srgbClr val="FFFF99"/>
                </a:solidFill>
                <a:effectLst>
                  <a:outerShdw blurRad="38100" dist="38100" dir="2700000" algn="tl">
                    <a:srgbClr val="000000">
                      <a:alpha val="43137"/>
                    </a:srgbClr>
                  </a:outerShdw>
                </a:effectLst>
              </a:rPr>
              <a:t>В стадии восстановления находились легкая промышленность и добыча угля.</a:t>
            </a:r>
            <a:endParaRPr lang="ru-RU" sz="2000" b="1" dirty="0">
              <a:solidFill>
                <a:schemeClr val="bg1"/>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157163470"/>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81000" y="116632"/>
            <a:ext cx="8382000" cy="498598"/>
          </a:xfrm>
        </p:spPr>
        <p:txBody>
          <a:bodyPr/>
          <a:lstStyle/>
          <a:p>
            <a:pPr algn="ctr"/>
            <a:r>
              <a:rPr lang="ru-RU" sz="3600" b="1" dirty="0"/>
              <a:t>Итоги 4 пятилетки</a:t>
            </a:r>
          </a:p>
        </p:txBody>
      </p:sp>
      <p:sp>
        <p:nvSpPr>
          <p:cNvPr id="3" name="Прямоугольник 2"/>
          <p:cNvSpPr/>
          <p:nvPr/>
        </p:nvSpPr>
        <p:spPr>
          <a:xfrm>
            <a:off x="251520" y="738714"/>
            <a:ext cx="8640960" cy="5743111"/>
          </a:xfrm>
          <a:prstGeom prst="rect">
            <a:avLst/>
          </a:prstGeom>
        </p:spPr>
        <p:txBody>
          <a:bodyPr wrap="square">
            <a:spAutoFit/>
          </a:bodyPr>
          <a:lstStyle/>
          <a:p>
            <a:pPr>
              <a:lnSpc>
                <a:spcPct val="80000"/>
              </a:lnSpc>
            </a:pPr>
            <a:r>
              <a:rPr lang="ru-RU" sz="2700" b="1" dirty="0">
                <a:solidFill>
                  <a:schemeClr val="hlink"/>
                </a:solidFill>
                <a:effectLst>
                  <a:outerShdw blurRad="38100" dist="38100" dir="2700000" algn="tl">
                    <a:srgbClr val="000000">
                      <a:alpha val="43137"/>
                    </a:srgbClr>
                  </a:outerShdw>
                </a:effectLst>
              </a:rPr>
              <a:t>Крупнейшими достижениями послевоенных лет стали</a:t>
            </a:r>
            <a:r>
              <a:rPr lang="ru-RU" sz="2700" b="1" dirty="0">
                <a:effectLst>
                  <a:outerShdw blurRad="38100" dist="38100" dir="2700000" algn="tl">
                    <a:srgbClr val="000000">
                      <a:alpha val="43137"/>
                    </a:srgbClr>
                  </a:outerShdw>
                </a:effectLst>
              </a:rPr>
              <a:t>:</a:t>
            </a:r>
          </a:p>
          <a:p>
            <a:pPr>
              <a:lnSpc>
                <a:spcPct val="80000"/>
              </a:lnSpc>
            </a:pPr>
            <a:r>
              <a:rPr lang="ru-RU" sz="2700" b="1" dirty="0">
                <a:effectLst>
                  <a:outerShdw blurRad="38100" dist="38100" dir="2700000" algn="tl">
                    <a:srgbClr val="000000">
                      <a:alpha val="43137"/>
                    </a:srgbClr>
                  </a:outerShdw>
                </a:effectLst>
              </a:rPr>
              <a:t>    • Успешное восстановление промышленности (восстановлено и построено 6200 крупных предприятий)</a:t>
            </a:r>
          </a:p>
          <a:p>
            <a:pPr>
              <a:lnSpc>
                <a:spcPct val="80000"/>
              </a:lnSpc>
            </a:pPr>
            <a:r>
              <a:rPr lang="ru-RU" sz="2700" b="1" dirty="0">
                <a:effectLst>
                  <a:outerShdw blurRad="38100" dist="38100" dir="2700000" algn="tl">
                    <a:srgbClr val="000000">
                      <a:alpha val="43137"/>
                    </a:srgbClr>
                  </a:outerShdw>
                </a:effectLst>
              </a:rPr>
              <a:t>      • Создание новых, самых передовых отраслей науки, техники и промышленности — атомной и ракетной.</a:t>
            </a:r>
          </a:p>
          <a:p>
            <a:pPr>
              <a:lnSpc>
                <a:spcPct val="80000"/>
              </a:lnSpc>
            </a:pPr>
            <a:r>
              <a:rPr lang="ru-RU" sz="2700" b="1" dirty="0">
                <a:effectLst>
                  <a:outerShdw blurRad="38100" dist="38100" dir="2700000" algn="tl">
                    <a:srgbClr val="000000">
                      <a:alpha val="43137"/>
                    </a:srgbClr>
                  </a:outerShdw>
                </a:effectLst>
              </a:rPr>
              <a:t>      • Обеспечение крова над головой для 25 млн бездомных.</a:t>
            </a:r>
          </a:p>
          <a:p>
            <a:pPr>
              <a:lnSpc>
                <a:spcPct val="80000"/>
              </a:lnSpc>
            </a:pPr>
            <a:r>
              <a:rPr lang="ru-RU" sz="2700" b="1" dirty="0">
                <a:effectLst>
                  <a:outerShdw blurRad="38100" dist="38100" dir="2700000" algn="tl">
                    <a:srgbClr val="000000">
                      <a:alpha val="43137"/>
                    </a:srgbClr>
                  </a:outerShdw>
                </a:effectLst>
              </a:rPr>
              <a:t>      </a:t>
            </a:r>
            <a:r>
              <a:rPr lang="ru-RU" sz="2700" b="1" dirty="0">
                <a:solidFill>
                  <a:schemeClr val="hlink"/>
                </a:solidFill>
                <a:effectLst>
                  <a:outerShdw blurRad="38100" dist="38100" dir="2700000" algn="tl">
                    <a:srgbClr val="000000">
                      <a:alpha val="43137"/>
                    </a:srgbClr>
                  </a:outerShdw>
                </a:effectLst>
              </a:rPr>
              <a:t>Однако эти успехи</a:t>
            </a:r>
            <a:r>
              <a:rPr lang="ru-RU" sz="2700" b="1" dirty="0">
                <a:effectLst>
                  <a:outerShdw blurRad="38100" dist="38100" dir="2700000" algn="tl">
                    <a:srgbClr val="000000">
                      <a:alpha val="43137"/>
                    </a:srgbClr>
                  </a:outerShdw>
                </a:effectLst>
              </a:rPr>
              <a:t> </a:t>
            </a:r>
            <a:r>
              <a:rPr lang="ru-RU" sz="2700" b="1" dirty="0">
                <a:solidFill>
                  <a:schemeClr val="hlink"/>
                </a:solidFill>
                <a:effectLst>
                  <a:outerShdw blurRad="38100" dist="38100" dir="2700000" algn="tl">
                    <a:srgbClr val="000000">
                      <a:alpha val="43137"/>
                    </a:srgbClr>
                  </a:outerShdw>
                </a:effectLst>
              </a:rPr>
              <a:t>были достигнуты за счет целого комплекса потерь:</a:t>
            </a:r>
          </a:p>
          <a:p>
            <a:pPr>
              <a:lnSpc>
                <a:spcPct val="80000"/>
              </a:lnSpc>
            </a:pPr>
            <a:r>
              <a:rPr lang="ru-RU" sz="2700" b="1" dirty="0">
                <a:effectLst>
                  <a:outerShdw blurRad="38100" dist="38100" dir="2700000" algn="tl">
                    <a:srgbClr val="000000">
                      <a:alpha val="43137"/>
                    </a:srgbClr>
                  </a:outerShdw>
                </a:effectLst>
              </a:rPr>
              <a:t>      • Сельское хозяйство осталось в упадке.</a:t>
            </a:r>
          </a:p>
          <a:p>
            <a:pPr>
              <a:lnSpc>
                <a:spcPct val="80000"/>
              </a:lnSpc>
            </a:pPr>
            <a:r>
              <a:rPr lang="ru-RU" sz="2700" b="1" dirty="0">
                <a:effectLst>
                  <a:outerShdw blurRad="38100" dist="38100" dir="2700000" algn="tl">
                    <a:srgbClr val="000000">
                      <a:alpha val="43137"/>
                    </a:srgbClr>
                  </a:outerShdw>
                </a:effectLst>
              </a:rPr>
              <a:t>      • Жилищная проблема была решена за счет строительства </a:t>
            </a:r>
          </a:p>
          <a:p>
            <a:pPr>
              <a:lnSpc>
                <a:spcPct val="80000"/>
              </a:lnSpc>
            </a:pPr>
            <a:r>
              <a:rPr lang="ru-RU" sz="2700" b="1" dirty="0">
                <a:effectLst>
                  <a:outerShdw blurRad="38100" dist="38100" dir="2700000" algn="tl">
                    <a:srgbClr val="000000">
                      <a:alpha val="43137"/>
                    </a:srgbClr>
                  </a:outerShdw>
                </a:effectLst>
              </a:rPr>
              <a:t>         бараков и времянок.</a:t>
            </a:r>
          </a:p>
          <a:p>
            <a:pPr>
              <a:lnSpc>
                <a:spcPct val="80000"/>
              </a:lnSpc>
            </a:pPr>
            <a:r>
              <a:rPr lang="ru-RU" sz="2700" b="1" dirty="0">
                <a:effectLst>
                  <a:outerShdw blurRad="38100" dist="38100" dir="2700000" algn="tl">
                    <a:srgbClr val="000000">
                      <a:alpha val="43137"/>
                    </a:srgbClr>
                  </a:outerShdw>
                </a:effectLst>
              </a:rPr>
              <a:t>      • Развитие промышленности осуществлялось за счет</a:t>
            </a:r>
          </a:p>
          <a:p>
            <a:pPr>
              <a:lnSpc>
                <a:spcPct val="80000"/>
              </a:lnSpc>
            </a:pPr>
            <a:r>
              <a:rPr lang="ru-RU" sz="2700" b="1" dirty="0">
                <a:effectLst>
                  <a:outerShdw blurRad="38100" dist="38100" dir="2700000" algn="tl">
                    <a:srgbClr val="000000">
                      <a:alpha val="43137"/>
                    </a:srgbClr>
                  </a:outerShdw>
                </a:effectLst>
              </a:rPr>
              <a:t>         сохранения низкого уровня жизни народа</a:t>
            </a:r>
          </a:p>
        </p:txBody>
      </p:sp>
    </p:spTree>
    <p:extLst>
      <p:ext uri="{BB962C8B-B14F-4D97-AF65-F5344CB8AC3E}">
        <p14:creationId xmlns:p14="http://schemas.microsoft.com/office/powerpoint/2010/main" val="2354937808"/>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230188"/>
            <a:ext cx="9108504" cy="606524"/>
          </a:xfrm>
        </p:spPr>
        <p:txBody>
          <a:bodyPr/>
          <a:lstStyle/>
          <a:p>
            <a:pPr algn="ctr"/>
            <a:r>
              <a:rPr lang="ru-RU" sz="3600" b="1" dirty="0">
                <a:solidFill>
                  <a:schemeClr val="tx2"/>
                </a:solidFill>
              </a:rPr>
              <a:t>Причины успехов восстановительного периода</a:t>
            </a:r>
          </a:p>
        </p:txBody>
      </p:sp>
      <p:sp>
        <p:nvSpPr>
          <p:cNvPr id="3" name="TextBox 2"/>
          <p:cNvSpPr txBox="1"/>
          <p:nvPr/>
        </p:nvSpPr>
        <p:spPr>
          <a:xfrm>
            <a:off x="467545" y="1412776"/>
            <a:ext cx="8280920" cy="4832092"/>
          </a:xfrm>
          <a:prstGeom prst="rect">
            <a:avLst/>
          </a:prstGeom>
          <a:noFill/>
        </p:spPr>
        <p:txBody>
          <a:bodyPr wrap="square" rtlCol="0">
            <a:spAutoFit/>
          </a:bodyPr>
          <a:lstStyle/>
          <a:p>
            <a:pPr marL="285750" indent="-285750">
              <a:buClr>
                <a:srgbClr val="FF0000"/>
              </a:buClr>
              <a:buFont typeface="Wingdings" pitchFamily="2" charset="2"/>
              <a:buChar char="q"/>
            </a:pPr>
            <a:r>
              <a:rPr lang="ru-RU" sz="2800" b="1" dirty="0">
                <a:solidFill>
                  <a:schemeClr val="tx2"/>
                </a:solidFill>
                <a:effectLst>
                  <a:outerShdw blurRad="38100" dist="38100" dir="2700000" algn="tl">
                    <a:srgbClr val="000000">
                      <a:alpha val="43137"/>
                    </a:srgbClr>
                  </a:outerShdw>
                </a:effectLst>
              </a:rPr>
              <a:t>Массовый энтузиазм рабочих и колхозников</a:t>
            </a:r>
          </a:p>
          <a:p>
            <a:pPr marL="285750" indent="-285750">
              <a:buClr>
                <a:srgbClr val="FF0000"/>
              </a:buClr>
              <a:buFont typeface="Wingdings" pitchFamily="2" charset="2"/>
              <a:buChar char="q"/>
            </a:pPr>
            <a:r>
              <a:rPr lang="ru-RU" sz="2800" b="1" dirty="0">
                <a:solidFill>
                  <a:schemeClr val="tx2"/>
                </a:solidFill>
                <a:effectLst>
                  <a:outerShdw blurRad="38100" dist="38100" dir="2700000" algn="tl">
                    <a:srgbClr val="000000">
                      <a:alpha val="43137"/>
                    </a:srgbClr>
                  </a:outerShdw>
                </a:effectLst>
              </a:rPr>
              <a:t>Социалистическое соревнование</a:t>
            </a:r>
          </a:p>
          <a:p>
            <a:pPr marL="285750" indent="-285750">
              <a:buClr>
                <a:srgbClr val="FF0000"/>
              </a:buClr>
              <a:buFont typeface="Wingdings" pitchFamily="2" charset="2"/>
              <a:buChar char="q"/>
            </a:pPr>
            <a:r>
              <a:rPr lang="ru-RU" sz="2800" b="1" dirty="0">
                <a:solidFill>
                  <a:schemeClr val="tx2"/>
                </a:solidFill>
                <a:effectLst>
                  <a:outerShdw blurRad="38100" dist="38100" dir="2700000" algn="tl">
                    <a:srgbClr val="000000">
                      <a:alpha val="43137"/>
                    </a:srgbClr>
                  </a:outerShdw>
                </a:effectLst>
              </a:rPr>
              <a:t>Фактическое сохранение трудовой дисциплины военного времени</a:t>
            </a:r>
          </a:p>
          <a:p>
            <a:pPr marL="285750" indent="-285750">
              <a:buClr>
                <a:srgbClr val="FF0000"/>
              </a:buClr>
              <a:buFont typeface="Wingdings" pitchFamily="2" charset="2"/>
              <a:buChar char="q"/>
            </a:pPr>
            <a:r>
              <a:rPr lang="ru-RU" sz="2800" b="1" dirty="0">
                <a:solidFill>
                  <a:schemeClr val="tx2"/>
                </a:solidFill>
                <a:effectLst>
                  <a:outerShdw blurRad="38100" dist="38100" dir="2700000" algn="tl">
                    <a:srgbClr val="000000">
                      <a:alpha val="43137"/>
                    </a:srgbClr>
                  </a:outerShdw>
                </a:effectLst>
              </a:rPr>
              <a:t>Бесплатный труд узников ГУЛАГА</a:t>
            </a:r>
          </a:p>
          <a:p>
            <a:pPr marL="285750" indent="-285750">
              <a:buClr>
                <a:srgbClr val="FF0000"/>
              </a:buClr>
              <a:buFont typeface="Wingdings" pitchFamily="2" charset="2"/>
              <a:buChar char="q"/>
            </a:pPr>
            <a:r>
              <a:rPr lang="ru-RU" sz="2800" b="1" dirty="0">
                <a:solidFill>
                  <a:schemeClr val="tx2"/>
                </a:solidFill>
                <a:effectLst>
                  <a:outerShdw blurRad="38100" dist="38100" dir="2700000" algn="tl">
                    <a:srgbClr val="000000">
                      <a:alpha val="43137"/>
                    </a:srgbClr>
                  </a:outerShdw>
                </a:effectLst>
              </a:rPr>
              <a:t>Труд военнопленных (1,5 </a:t>
            </a:r>
            <a:r>
              <a:rPr lang="ru-RU" sz="2800" b="1" dirty="0" err="1">
                <a:solidFill>
                  <a:schemeClr val="tx2"/>
                </a:solidFill>
                <a:effectLst>
                  <a:outerShdw blurRad="38100" dist="38100" dir="2700000" algn="tl">
                    <a:srgbClr val="000000">
                      <a:alpha val="43137"/>
                    </a:srgbClr>
                  </a:outerShdw>
                </a:effectLst>
              </a:rPr>
              <a:t>млн.немцев</a:t>
            </a:r>
            <a:r>
              <a:rPr lang="ru-RU" sz="2800" b="1" dirty="0">
                <a:solidFill>
                  <a:schemeClr val="tx2"/>
                </a:solidFill>
                <a:effectLst>
                  <a:outerShdw blurRad="38100" dist="38100" dir="2700000" algn="tl">
                    <a:srgbClr val="000000">
                      <a:alpha val="43137"/>
                    </a:srgbClr>
                  </a:outerShdw>
                </a:effectLst>
              </a:rPr>
              <a:t> и 0,5 </a:t>
            </a:r>
            <a:r>
              <a:rPr lang="ru-RU" sz="2800" b="1" dirty="0" err="1">
                <a:solidFill>
                  <a:schemeClr val="tx2"/>
                </a:solidFill>
                <a:effectLst>
                  <a:outerShdw blurRad="38100" dist="38100" dir="2700000" algn="tl">
                    <a:srgbClr val="000000">
                      <a:alpha val="43137"/>
                    </a:srgbClr>
                  </a:outerShdw>
                </a:effectLst>
              </a:rPr>
              <a:t>млн.японцев</a:t>
            </a:r>
            <a:r>
              <a:rPr lang="ru-RU" sz="2800" b="1" dirty="0">
                <a:solidFill>
                  <a:schemeClr val="tx2"/>
                </a:solidFill>
                <a:effectLst>
                  <a:outerShdw blurRad="38100" dist="38100" dir="2700000" algn="tl">
                    <a:srgbClr val="000000">
                      <a:alpha val="43137"/>
                    </a:srgbClr>
                  </a:outerShdw>
                </a:effectLst>
              </a:rPr>
              <a:t>)</a:t>
            </a:r>
          </a:p>
          <a:p>
            <a:pPr marL="285750" indent="-285750">
              <a:buClr>
                <a:srgbClr val="FF0000"/>
              </a:buClr>
              <a:buFont typeface="Wingdings" pitchFamily="2" charset="2"/>
              <a:buChar char="q"/>
            </a:pPr>
            <a:r>
              <a:rPr lang="ru-RU" sz="2800" b="1" dirty="0">
                <a:solidFill>
                  <a:schemeClr val="tx2"/>
                </a:solidFill>
                <a:effectLst>
                  <a:outerShdw blurRad="38100" dist="38100" dir="2700000" algn="tl">
                    <a:srgbClr val="000000">
                      <a:alpha val="43137"/>
                    </a:srgbClr>
                  </a:outerShdw>
                </a:effectLst>
              </a:rPr>
              <a:t>Репарации с Германии (в виде материальных ценностей на сумму 4,3 </a:t>
            </a:r>
            <a:r>
              <a:rPr lang="ru-RU" sz="2800" b="1" dirty="0" err="1">
                <a:solidFill>
                  <a:schemeClr val="tx2"/>
                </a:solidFill>
                <a:effectLst>
                  <a:outerShdw blurRad="38100" dist="38100" dir="2700000" algn="tl">
                    <a:srgbClr val="000000">
                      <a:alpha val="43137"/>
                    </a:srgbClr>
                  </a:outerShdw>
                </a:effectLst>
              </a:rPr>
              <a:t>млрд.долл</a:t>
            </a:r>
            <a:r>
              <a:rPr lang="ru-RU" sz="2800" b="1" dirty="0">
                <a:solidFill>
                  <a:schemeClr val="tx2"/>
                </a:solidFill>
                <a:effectLst>
                  <a:outerShdw blurRad="38100" dist="38100" dir="2700000" algn="tl">
                    <a:srgbClr val="000000">
                      <a:alpha val="43137"/>
                    </a:srgbClr>
                  </a:outerShdw>
                </a:effectLst>
              </a:rPr>
              <a:t>.</a:t>
            </a:r>
          </a:p>
          <a:p>
            <a:pPr marL="285750" indent="-285750">
              <a:buClr>
                <a:srgbClr val="FF0000"/>
              </a:buClr>
              <a:buFont typeface="Wingdings" pitchFamily="2" charset="2"/>
              <a:buChar char="q"/>
            </a:pPr>
            <a:r>
              <a:rPr lang="ru-RU" sz="2800" b="1" dirty="0">
                <a:solidFill>
                  <a:schemeClr val="tx2"/>
                </a:solidFill>
                <a:effectLst>
                  <a:outerShdw blurRad="38100" dist="38100" dir="2700000" algn="tl">
                    <a:srgbClr val="000000">
                      <a:alpha val="43137"/>
                    </a:srgbClr>
                  </a:outerShdw>
                </a:effectLst>
              </a:rPr>
              <a:t>Перекачка средств из сельского хозяйства в промышленность</a:t>
            </a:r>
          </a:p>
        </p:txBody>
      </p:sp>
    </p:spTree>
    <p:extLst>
      <p:ext uri="{BB962C8B-B14F-4D97-AF65-F5344CB8AC3E}">
        <p14:creationId xmlns:p14="http://schemas.microsoft.com/office/powerpoint/2010/main" val="2920337804"/>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836713"/>
            <a:ext cx="9144000" cy="5472608"/>
          </a:xfrm>
          <a:prstGeom prst="rect">
            <a:avLst/>
          </a:prstGeom>
        </p:spPr>
      </p:pic>
      <p:sp>
        <p:nvSpPr>
          <p:cNvPr id="4" name="TextBox 3"/>
          <p:cNvSpPr txBox="1"/>
          <p:nvPr/>
        </p:nvSpPr>
        <p:spPr>
          <a:xfrm>
            <a:off x="1151544" y="0"/>
            <a:ext cx="6840912" cy="584775"/>
          </a:xfrm>
          <a:prstGeom prst="rect">
            <a:avLst/>
          </a:prstGeom>
          <a:noFill/>
        </p:spPr>
        <p:txBody>
          <a:bodyPr wrap="none" rtlCol="0">
            <a:spAutoFit/>
          </a:bodyPr>
          <a:lstStyle/>
          <a:p>
            <a:r>
              <a:rPr lang="ru-RU" sz="3200" b="1" dirty="0">
                <a:solidFill>
                  <a:schemeClr val="accent1">
                    <a:lumMod val="40000"/>
                    <a:lumOff val="60000"/>
                  </a:schemeClr>
                </a:solidFill>
                <a:effectLst>
                  <a:outerShdw blurRad="38100" dist="38100" dir="2700000" algn="tl">
                    <a:srgbClr val="000000">
                      <a:alpha val="43137"/>
                    </a:srgbClr>
                  </a:outerShdw>
                </a:effectLst>
                <a:latin typeface="+mj-lt"/>
              </a:rPr>
              <a:t>Людские потери</a:t>
            </a:r>
            <a:r>
              <a:rPr lang="en-US" sz="3200" b="1" dirty="0">
                <a:solidFill>
                  <a:schemeClr val="accent1">
                    <a:lumMod val="40000"/>
                    <a:lumOff val="60000"/>
                  </a:schemeClr>
                </a:solidFill>
                <a:effectLst>
                  <a:outerShdw blurRad="38100" dist="38100" dir="2700000" algn="tl">
                    <a:srgbClr val="000000">
                      <a:alpha val="43137"/>
                    </a:srgbClr>
                  </a:outerShdw>
                </a:effectLst>
                <a:latin typeface="+mj-lt"/>
              </a:rPr>
              <a:t> </a:t>
            </a:r>
            <a:r>
              <a:rPr lang="ru-RU" sz="3200" b="1" dirty="0">
                <a:solidFill>
                  <a:schemeClr val="accent1">
                    <a:lumMod val="40000"/>
                    <a:lumOff val="60000"/>
                  </a:schemeClr>
                </a:solidFill>
                <a:effectLst>
                  <a:outerShdw blurRad="38100" dist="38100" dir="2700000" algn="tl">
                    <a:srgbClr val="000000">
                      <a:alpha val="43137"/>
                    </a:srgbClr>
                  </a:outerShdw>
                </a:effectLst>
                <a:latin typeface="+mj-lt"/>
              </a:rPr>
              <a:t>во 2 мировой войне</a:t>
            </a:r>
          </a:p>
        </p:txBody>
      </p:sp>
    </p:spTree>
    <p:extLst>
      <p:ext uri="{BB962C8B-B14F-4D97-AF65-F5344CB8AC3E}">
        <p14:creationId xmlns:p14="http://schemas.microsoft.com/office/powerpoint/2010/main" val="2579724327"/>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txBox="1">
            <a:spLocks/>
          </p:cNvSpPr>
          <p:nvPr/>
        </p:nvSpPr>
        <p:spPr>
          <a:xfrm>
            <a:off x="0" y="116632"/>
            <a:ext cx="9144000" cy="980728"/>
          </a:xfrm>
          <a:prstGeom prst="rect">
            <a:avLst/>
          </a:prstGeom>
        </p:spPr>
        <p:txBody>
          <a:bodyPr>
            <a:normAutofit fontScale="97500" lnSpcReduction="10000"/>
          </a:bodyPr>
          <a:lstStyle>
            <a:lvl1pPr algn="l" defTabSz="914363" rtl="0" eaLnBrk="1" latinLnBrk="0" hangingPunct="1">
              <a:lnSpc>
                <a:spcPct val="90000"/>
              </a:lnSpc>
              <a:spcBef>
                <a:spcPct val="0"/>
              </a:spcBef>
              <a:buNone/>
              <a:defRPr lang="en-US" sz="4800" b="0" kern="1200" cap="none" spc="-150" dirty="0" smtClean="0">
                <a:ln w="3175">
                  <a:noFill/>
                </a:ln>
                <a:gradFill flip="none" rotWithShape="1">
                  <a:gsLst>
                    <a:gs pos="0">
                      <a:srgbClr val="FFFFB9"/>
                    </a:gs>
                    <a:gs pos="36000">
                      <a:srgbClr val="FFFF99"/>
                    </a:gs>
                    <a:gs pos="86000">
                      <a:srgbClr val="F6AE1E"/>
                    </a:gs>
                  </a:gsLst>
                  <a:lin ang="5400000" scaled="0"/>
                  <a:tileRect/>
                </a:gradFill>
                <a:effectLst>
                  <a:outerShdw blurRad="50800" dist="38100" dir="2700000" algn="tl" rotWithShape="0">
                    <a:prstClr val="black">
                      <a:alpha val="40000"/>
                    </a:prstClr>
                  </a:outerShdw>
                </a:effectLst>
                <a:latin typeface="+mj-lt"/>
                <a:ea typeface="+mn-ea"/>
                <a:cs typeface="Arial" charset="0"/>
              </a:defRPr>
            </a:lvl1pPr>
          </a:lstStyle>
          <a:p>
            <a:pPr algn="ctr"/>
            <a:r>
              <a:rPr lang="ru-RU" sz="3600" b="1" dirty="0">
                <a:solidFill>
                  <a:srgbClr val="FFFF00"/>
                </a:solidFill>
              </a:rPr>
              <a:t>Доходы советских граждан. Стоимость жизни в послевоенные годы</a:t>
            </a:r>
            <a:endParaRPr lang="ru-RU" sz="3600" dirty="0">
              <a:solidFill>
                <a:srgbClr val="FFFF00"/>
              </a:solidFill>
            </a:endParaRPr>
          </a:p>
        </p:txBody>
      </p:sp>
      <p:graphicFrame>
        <p:nvGraphicFramePr>
          <p:cNvPr id="4" name="Содержимое 3"/>
          <p:cNvGraphicFramePr>
            <a:graphicFrameLocks/>
          </p:cNvGraphicFramePr>
          <p:nvPr>
            <p:extLst>
              <p:ext uri="{D42A27DB-BD31-4B8C-83A1-F6EECF244321}">
                <p14:modId xmlns:p14="http://schemas.microsoft.com/office/powerpoint/2010/main" val="46066056"/>
              </p:ext>
            </p:extLst>
          </p:nvPr>
        </p:nvGraphicFramePr>
        <p:xfrm>
          <a:off x="107504" y="1013620"/>
          <a:ext cx="8928992" cy="5532808"/>
        </p:xfrm>
        <a:graphic>
          <a:graphicData uri="http://schemas.openxmlformats.org/drawingml/2006/table">
            <a:tbl>
              <a:tblPr firstRow="1" bandRow="1">
                <a:tableStyleId>{93296810-A885-4BE3-A3E7-6D5BEEA58F35}</a:tableStyleId>
              </a:tblPr>
              <a:tblGrid>
                <a:gridCol w="4464496">
                  <a:extLst>
                    <a:ext uri="{9D8B030D-6E8A-4147-A177-3AD203B41FA5}">
                      <a16:colId xmlns:a16="http://schemas.microsoft.com/office/drawing/2014/main" val="20000"/>
                    </a:ext>
                  </a:extLst>
                </a:gridCol>
                <a:gridCol w="4464496">
                  <a:extLst>
                    <a:ext uri="{9D8B030D-6E8A-4147-A177-3AD203B41FA5}">
                      <a16:colId xmlns:a16="http://schemas.microsoft.com/office/drawing/2014/main" val="20001"/>
                    </a:ext>
                  </a:extLst>
                </a:gridCol>
              </a:tblGrid>
              <a:tr h="534342">
                <a:tc>
                  <a:txBody>
                    <a:bodyPr/>
                    <a:lstStyle/>
                    <a:p>
                      <a:pPr algn="ctr">
                        <a:lnSpc>
                          <a:spcPct val="115000"/>
                        </a:lnSpc>
                        <a:spcAft>
                          <a:spcPts val="0"/>
                        </a:spcAft>
                      </a:pPr>
                      <a:r>
                        <a:rPr lang="ru-RU" sz="2800" b="1" dirty="0"/>
                        <a:t>Показатели</a:t>
                      </a:r>
                      <a:endParaRPr lang="ru-RU" sz="2800" b="1" dirty="0">
                        <a:latin typeface="Calibri"/>
                        <a:ea typeface="Calibri"/>
                        <a:cs typeface="Times New Roman"/>
                      </a:endParaRPr>
                    </a:p>
                  </a:txBody>
                  <a:tcPr marL="25400" marR="25400" marT="0" marB="0"/>
                </a:tc>
                <a:tc>
                  <a:txBody>
                    <a:bodyPr/>
                    <a:lstStyle/>
                    <a:p>
                      <a:pPr algn="ctr">
                        <a:lnSpc>
                          <a:spcPct val="115000"/>
                        </a:lnSpc>
                        <a:spcAft>
                          <a:spcPts val="0"/>
                        </a:spcAft>
                      </a:pPr>
                      <a:r>
                        <a:rPr lang="ru-RU" sz="2800" b="1" dirty="0"/>
                        <a:t>Цифры</a:t>
                      </a:r>
                      <a:endParaRPr lang="ru-RU" sz="2800" b="1" dirty="0">
                        <a:latin typeface="Calibri"/>
                        <a:ea typeface="Calibri"/>
                        <a:cs typeface="Times New Roman"/>
                      </a:endParaRPr>
                    </a:p>
                  </a:txBody>
                  <a:tcPr marL="25400" marR="25400" marT="0" marB="0"/>
                </a:tc>
                <a:extLst>
                  <a:ext uri="{0D108BD9-81ED-4DB2-BD59-A6C34878D82A}">
                    <a16:rowId xmlns:a16="http://schemas.microsoft.com/office/drawing/2014/main" val="10000"/>
                  </a:ext>
                </a:extLst>
              </a:tr>
              <a:tr h="447866">
                <a:tc>
                  <a:txBody>
                    <a:bodyPr/>
                    <a:lstStyle/>
                    <a:p>
                      <a:pPr>
                        <a:lnSpc>
                          <a:spcPct val="115000"/>
                        </a:lnSpc>
                        <a:spcAft>
                          <a:spcPts val="0"/>
                        </a:spcAft>
                      </a:pPr>
                      <a:r>
                        <a:rPr lang="ru-RU" sz="2200" b="1" dirty="0">
                          <a:effectLst>
                            <a:outerShdw blurRad="38100" dist="38100" dir="2700000" algn="tl">
                              <a:srgbClr val="000000">
                                <a:alpha val="43137"/>
                              </a:srgbClr>
                            </a:outerShdw>
                          </a:effectLst>
                        </a:rPr>
                        <a:t>Среднемесячная зарплата рабочих</a:t>
                      </a:r>
                      <a:endParaRPr lang="ru-RU" sz="2200" b="1" dirty="0">
                        <a:effectLst>
                          <a:outerShdw blurRad="38100" dist="38100" dir="2700000" algn="tl">
                            <a:srgbClr val="000000">
                              <a:alpha val="43137"/>
                            </a:srgbClr>
                          </a:outerShdw>
                        </a:effectLst>
                        <a:latin typeface="Calibri"/>
                        <a:ea typeface="Calibri"/>
                        <a:cs typeface="Times New Roman"/>
                      </a:endParaRPr>
                    </a:p>
                  </a:txBody>
                  <a:tcPr marL="25400" marR="25400" marT="0" marB="0"/>
                </a:tc>
                <a:tc>
                  <a:txBody>
                    <a:bodyPr/>
                    <a:lstStyle/>
                    <a:p>
                      <a:pPr>
                        <a:lnSpc>
                          <a:spcPct val="115000"/>
                        </a:lnSpc>
                        <a:spcAft>
                          <a:spcPts val="0"/>
                        </a:spcAft>
                      </a:pPr>
                      <a:r>
                        <a:rPr lang="ru-RU" sz="2200" b="1" dirty="0">
                          <a:effectLst>
                            <a:outerShdw blurRad="38100" dist="38100" dir="2700000" algn="tl">
                              <a:srgbClr val="000000">
                                <a:alpha val="43137"/>
                              </a:srgbClr>
                            </a:outerShdw>
                          </a:effectLst>
                        </a:rPr>
                        <a:t>Около 500 р. в месяц</a:t>
                      </a:r>
                      <a:endParaRPr lang="ru-RU" sz="2200" b="1" dirty="0">
                        <a:effectLst>
                          <a:outerShdw blurRad="38100" dist="38100" dir="2700000" algn="tl">
                            <a:srgbClr val="000000">
                              <a:alpha val="43137"/>
                            </a:srgbClr>
                          </a:outerShdw>
                        </a:effectLst>
                        <a:latin typeface="Calibri"/>
                        <a:ea typeface="Calibri"/>
                        <a:cs typeface="Times New Roman"/>
                      </a:endParaRPr>
                    </a:p>
                  </a:txBody>
                  <a:tcPr/>
                </a:tc>
                <a:extLst>
                  <a:ext uri="{0D108BD9-81ED-4DB2-BD59-A6C34878D82A}">
                    <a16:rowId xmlns:a16="http://schemas.microsoft.com/office/drawing/2014/main" val="10001"/>
                  </a:ext>
                </a:extLst>
              </a:tr>
              <a:tr h="447866">
                <a:tc>
                  <a:txBody>
                    <a:bodyPr/>
                    <a:lstStyle/>
                    <a:p>
                      <a:pPr>
                        <a:lnSpc>
                          <a:spcPct val="115000"/>
                        </a:lnSpc>
                        <a:spcAft>
                          <a:spcPts val="0"/>
                        </a:spcAft>
                      </a:pPr>
                      <a:r>
                        <a:rPr lang="ru-RU" sz="2200" b="1" dirty="0">
                          <a:effectLst>
                            <a:outerShdw blurRad="38100" dist="38100" dir="2700000" algn="tl">
                              <a:srgbClr val="000000">
                                <a:alpha val="43137"/>
                              </a:srgbClr>
                            </a:outerShdw>
                          </a:effectLst>
                        </a:rPr>
                        <a:t>1 кг хлеба</a:t>
                      </a:r>
                      <a:endParaRPr lang="ru-RU" sz="2200" b="1" dirty="0">
                        <a:effectLst>
                          <a:outerShdw blurRad="38100" dist="38100" dir="2700000" algn="tl">
                            <a:srgbClr val="000000">
                              <a:alpha val="43137"/>
                            </a:srgbClr>
                          </a:outerShdw>
                        </a:effectLst>
                        <a:latin typeface="Calibri"/>
                        <a:ea typeface="Calibri"/>
                        <a:cs typeface="Times New Roman"/>
                      </a:endParaRPr>
                    </a:p>
                  </a:txBody>
                  <a:tcPr marL="25400" marR="25400" marT="0" marB="0"/>
                </a:tc>
                <a:tc>
                  <a:txBody>
                    <a:bodyPr/>
                    <a:lstStyle/>
                    <a:p>
                      <a:pPr>
                        <a:lnSpc>
                          <a:spcPct val="115000"/>
                        </a:lnSpc>
                        <a:spcAft>
                          <a:spcPts val="0"/>
                        </a:spcAft>
                      </a:pPr>
                      <a:r>
                        <a:rPr lang="ru-RU" sz="2200" b="1" dirty="0">
                          <a:effectLst>
                            <a:outerShdw blurRad="38100" dist="38100" dir="2700000" algn="tl">
                              <a:srgbClr val="000000">
                                <a:alpha val="43137"/>
                              </a:srgbClr>
                            </a:outerShdw>
                          </a:effectLst>
                        </a:rPr>
                        <a:t>3 - 4 р.</a:t>
                      </a:r>
                      <a:endParaRPr lang="ru-RU" sz="2200" b="1" dirty="0">
                        <a:effectLst>
                          <a:outerShdw blurRad="38100" dist="38100" dir="2700000" algn="tl">
                            <a:srgbClr val="000000">
                              <a:alpha val="43137"/>
                            </a:srgbClr>
                          </a:outerShdw>
                        </a:effectLst>
                        <a:latin typeface="Calibri"/>
                        <a:ea typeface="Calibri"/>
                        <a:cs typeface="Times New Roman"/>
                      </a:endParaRPr>
                    </a:p>
                  </a:txBody>
                  <a:tcPr/>
                </a:tc>
                <a:extLst>
                  <a:ext uri="{0D108BD9-81ED-4DB2-BD59-A6C34878D82A}">
                    <a16:rowId xmlns:a16="http://schemas.microsoft.com/office/drawing/2014/main" val="10002"/>
                  </a:ext>
                </a:extLst>
              </a:tr>
              <a:tr h="447866">
                <a:tc>
                  <a:txBody>
                    <a:bodyPr/>
                    <a:lstStyle/>
                    <a:p>
                      <a:pPr>
                        <a:lnSpc>
                          <a:spcPct val="115000"/>
                        </a:lnSpc>
                        <a:spcAft>
                          <a:spcPts val="0"/>
                        </a:spcAft>
                      </a:pPr>
                      <a:r>
                        <a:rPr lang="ru-RU" sz="2200" b="1" dirty="0">
                          <a:effectLst>
                            <a:outerShdw blurRad="38100" dist="38100" dir="2700000" algn="tl">
                              <a:srgbClr val="000000">
                                <a:alpha val="43137"/>
                              </a:srgbClr>
                            </a:outerShdw>
                          </a:effectLst>
                        </a:rPr>
                        <a:t>1 кг мяса</a:t>
                      </a:r>
                      <a:endParaRPr lang="ru-RU" sz="2200" b="1" dirty="0">
                        <a:effectLst>
                          <a:outerShdw blurRad="38100" dist="38100" dir="2700000" algn="tl">
                            <a:srgbClr val="000000">
                              <a:alpha val="43137"/>
                            </a:srgbClr>
                          </a:outerShdw>
                        </a:effectLst>
                        <a:latin typeface="Calibri"/>
                        <a:ea typeface="Calibri"/>
                        <a:cs typeface="Times New Roman"/>
                      </a:endParaRPr>
                    </a:p>
                  </a:txBody>
                  <a:tcPr marL="25400" marR="25400" marT="0" marB="0"/>
                </a:tc>
                <a:tc>
                  <a:txBody>
                    <a:bodyPr/>
                    <a:lstStyle/>
                    <a:p>
                      <a:pPr>
                        <a:lnSpc>
                          <a:spcPct val="115000"/>
                        </a:lnSpc>
                        <a:spcAft>
                          <a:spcPts val="0"/>
                        </a:spcAft>
                      </a:pPr>
                      <a:r>
                        <a:rPr lang="ru-RU" sz="2200" b="1" dirty="0">
                          <a:effectLst>
                            <a:outerShdw blurRad="38100" dist="38100" dir="2700000" algn="tl">
                              <a:srgbClr val="000000">
                                <a:alpha val="43137"/>
                              </a:srgbClr>
                            </a:outerShdw>
                          </a:effectLst>
                        </a:rPr>
                        <a:t>28 - 32 р.</a:t>
                      </a:r>
                      <a:endParaRPr lang="ru-RU" sz="2200" b="1" dirty="0">
                        <a:effectLst>
                          <a:outerShdw blurRad="38100" dist="38100" dir="2700000" algn="tl">
                            <a:srgbClr val="000000">
                              <a:alpha val="43137"/>
                            </a:srgbClr>
                          </a:outerShdw>
                        </a:effectLst>
                        <a:latin typeface="Calibri"/>
                        <a:ea typeface="Calibri"/>
                        <a:cs typeface="Times New Roman"/>
                      </a:endParaRPr>
                    </a:p>
                  </a:txBody>
                  <a:tcPr/>
                </a:tc>
                <a:extLst>
                  <a:ext uri="{0D108BD9-81ED-4DB2-BD59-A6C34878D82A}">
                    <a16:rowId xmlns:a16="http://schemas.microsoft.com/office/drawing/2014/main" val="10003"/>
                  </a:ext>
                </a:extLst>
              </a:tr>
              <a:tr h="447866">
                <a:tc>
                  <a:txBody>
                    <a:bodyPr/>
                    <a:lstStyle/>
                    <a:p>
                      <a:pPr>
                        <a:lnSpc>
                          <a:spcPct val="115000"/>
                        </a:lnSpc>
                        <a:spcAft>
                          <a:spcPts val="0"/>
                        </a:spcAft>
                      </a:pPr>
                      <a:r>
                        <a:rPr lang="ru-RU" sz="2200" b="1" dirty="0">
                          <a:effectLst>
                            <a:outerShdw blurRad="38100" dist="38100" dir="2700000" algn="tl">
                              <a:srgbClr val="000000">
                                <a:alpha val="43137"/>
                              </a:srgbClr>
                            </a:outerShdw>
                          </a:effectLst>
                        </a:rPr>
                        <a:t>1 кг сливочного масла</a:t>
                      </a:r>
                      <a:endParaRPr lang="ru-RU" sz="2200" b="1" dirty="0">
                        <a:effectLst>
                          <a:outerShdw blurRad="38100" dist="38100" dir="2700000" algn="tl">
                            <a:srgbClr val="000000">
                              <a:alpha val="43137"/>
                            </a:srgbClr>
                          </a:outerShdw>
                        </a:effectLst>
                        <a:latin typeface="Calibri"/>
                        <a:ea typeface="Calibri"/>
                        <a:cs typeface="Times New Roman"/>
                      </a:endParaRPr>
                    </a:p>
                  </a:txBody>
                  <a:tcPr marL="25400" marR="25400" marT="0" marB="0"/>
                </a:tc>
                <a:tc>
                  <a:txBody>
                    <a:bodyPr/>
                    <a:lstStyle/>
                    <a:p>
                      <a:pPr>
                        <a:lnSpc>
                          <a:spcPct val="115000"/>
                        </a:lnSpc>
                        <a:spcAft>
                          <a:spcPts val="0"/>
                        </a:spcAft>
                      </a:pPr>
                      <a:r>
                        <a:rPr lang="ru-RU" sz="2200" b="1" dirty="0">
                          <a:effectLst>
                            <a:outerShdw blurRad="38100" dist="38100" dir="2700000" algn="tl">
                              <a:srgbClr val="000000">
                                <a:alpha val="43137"/>
                              </a:srgbClr>
                            </a:outerShdw>
                          </a:effectLst>
                        </a:rPr>
                        <a:t>Свыше 60 р.</a:t>
                      </a:r>
                      <a:endParaRPr lang="ru-RU" sz="2200" b="1" dirty="0">
                        <a:effectLst>
                          <a:outerShdw blurRad="38100" dist="38100" dir="2700000" algn="tl">
                            <a:srgbClr val="000000">
                              <a:alpha val="43137"/>
                            </a:srgbClr>
                          </a:outerShdw>
                        </a:effectLst>
                        <a:latin typeface="Calibri"/>
                        <a:ea typeface="Calibri"/>
                        <a:cs typeface="Times New Roman"/>
                      </a:endParaRPr>
                    </a:p>
                  </a:txBody>
                  <a:tcPr/>
                </a:tc>
                <a:extLst>
                  <a:ext uri="{0D108BD9-81ED-4DB2-BD59-A6C34878D82A}">
                    <a16:rowId xmlns:a16="http://schemas.microsoft.com/office/drawing/2014/main" val="10004"/>
                  </a:ext>
                </a:extLst>
              </a:tr>
              <a:tr h="447866">
                <a:tc>
                  <a:txBody>
                    <a:bodyPr/>
                    <a:lstStyle/>
                    <a:p>
                      <a:pPr>
                        <a:lnSpc>
                          <a:spcPct val="115000"/>
                        </a:lnSpc>
                        <a:spcAft>
                          <a:spcPts val="0"/>
                        </a:spcAft>
                      </a:pPr>
                      <a:r>
                        <a:rPr lang="ru-RU" sz="2200" b="1" dirty="0">
                          <a:effectLst>
                            <a:outerShdw blurRad="38100" dist="38100" dir="2700000" algn="tl">
                              <a:srgbClr val="000000">
                                <a:alpha val="43137"/>
                              </a:srgbClr>
                            </a:outerShdw>
                          </a:effectLst>
                        </a:rPr>
                        <a:t>1 десяток яиц</a:t>
                      </a:r>
                      <a:endParaRPr lang="ru-RU" sz="2200" b="1" dirty="0">
                        <a:effectLst>
                          <a:outerShdw blurRad="38100" dist="38100" dir="2700000" algn="tl">
                            <a:srgbClr val="000000">
                              <a:alpha val="43137"/>
                            </a:srgbClr>
                          </a:outerShdw>
                        </a:effectLst>
                        <a:latin typeface="Calibri"/>
                        <a:ea typeface="Calibri"/>
                        <a:cs typeface="Times New Roman"/>
                      </a:endParaRPr>
                    </a:p>
                  </a:txBody>
                  <a:tcPr marL="25400" marR="25400" marT="0" marB="0"/>
                </a:tc>
                <a:tc>
                  <a:txBody>
                    <a:bodyPr/>
                    <a:lstStyle/>
                    <a:p>
                      <a:pPr>
                        <a:lnSpc>
                          <a:spcPct val="115000"/>
                        </a:lnSpc>
                        <a:spcAft>
                          <a:spcPts val="0"/>
                        </a:spcAft>
                      </a:pPr>
                      <a:r>
                        <a:rPr lang="ru-RU" sz="2200" b="1" dirty="0">
                          <a:effectLst>
                            <a:outerShdw blurRad="38100" dist="38100" dir="2700000" algn="tl">
                              <a:srgbClr val="000000">
                                <a:alpha val="43137"/>
                              </a:srgbClr>
                            </a:outerShdw>
                          </a:effectLst>
                        </a:rPr>
                        <a:t>Около 11 р.</a:t>
                      </a:r>
                      <a:endParaRPr lang="ru-RU" sz="2200" b="1" dirty="0">
                        <a:effectLst>
                          <a:outerShdw blurRad="38100" dist="38100" dir="2700000" algn="tl">
                            <a:srgbClr val="000000">
                              <a:alpha val="43137"/>
                            </a:srgbClr>
                          </a:outerShdw>
                        </a:effectLst>
                        <a:latin typeface="Calibri"/>
                        <a:ea typeface="Calibri"/>
                        <a:cs typeface="Times New Roman"/>
                      </a:endParaRPr>
                    </a:p>
                  </a:txBody>
                  <a:tcPr/>
                </a:tc>
                <a:extLst>
                  <a:ext uri="{0D108BD9-81ED-4DB2-BD59-A6C34878D82A}">
                    <a16:rowId xmlns:a16="http://schemas.microsoft.com/office/drawing/2014/main" val="10005"/>
                  </a:ext>
                </a:extLst>
              </a:tr>
              <a:tr h="447866">
                <a:tc>
                  <a:txBody>
                    <a:bodyPr/>
                    <a:lstStyle/>
                    <a:p>
                      <a:pPr>
                        <a:lnSpc>
                          <a:spcPct val="115000"/>
                        </a:lnSpc>
                        <a:spcAft>
                          <a:spcPts val="0"/>
                        </a:spcAft>
                      </a:pPr>
                      <a:r>
                        <a:rPr lang="ru-RU" sz="2200" b="1">
                          <a:effectLst>
                            <a:outerShdw blurRad="38100" dist="38100" dir="2700000" algn="tl">
                              <a:srgbClr val="000000">
                                <a:alpha val="43137"/>
                              </a:srgbClr>
                            </a:outerShdw>
                          </a:effectLst>
                        </a:rPr>
                        <a:t>1 кг соли</a:t>
                      </a:r>
                      <a:endParaRPr lang="ru-RU" sz="2200" b="1">
                        <a:effectLst>
                          <a:outerShdw blurRad="38100" dist="38100" dir="2700000" algn="tl">
                            <a:srgbClr val="000000">
                              <a:alpha val="43137"/>
                            </a:srgbClr>
                          </a:outerShdw>
                        </a:effectLst>
                        <a:latin typeface="Calibri"/>
                        <a:ea typeface="Calibri"/>
                        <a:cs typeface="Times New Roman"/>
                      </a:endParaRPr>
                    </a:p>
                  </a:txBody>
                  <a:tcPr marL="25400" marR="25400" marT="0" marB="0"/>
                </a:tc>
                <a:tc>
                  <a:txBody>
                    <a:bodyPr/>
                    <a:lstStyle/>
                    <a:p>
                      <a:pPr>
                        <a:lnSpc>
                          <a:spcPct val="115000"/>
                        </a:lnSpc>
                        <a:spcAft>
                          <a:spcPts val="0"/>
                        </a:spcAft>
                      </a:pPr>
                      <a:r>
                        <a:rPr lang="ru-RU" sz="2200" b="1" dirty="0">
                          <a:effectLst>
                            <a:outerShdw blurRad="38100" dist="38100" dir="2700000" algn="tl">
                              <a:srgbClr val="000000">
                                <a:alpha val="43137"/>
                              </a:srgbClr>
                            </a:outerShdw>
                          </a:effectLst>
                        </a:rPr>
                        <a:t>1р. 60 к. - 1р. 80 к.             </a:t>
                      </a:r>
                      <a:endParaRPr lang="ru-RU" sz="2200" b="1" dirty="0">
                        <a:effectLst>
                          <a:outerShdw blurRad="38100" dist="38100" dir="2700000" algn="tl">
                            <a:srgbClr val="000000">
                              <a:alpha val="43137"/>
                            </a:srgbClr>
                          </a:outerShdw>
                        </a:effectLst>
                        <a:latin typeface="Calibri"/>
                        <a:ea typeface="Calibri"/>
                        <a:cs typeface="Times New Roman"/>
                      </a:endParaRPr>
                    </a:p>
                  </a:txBody>
                  <a:tcPr/>
                </a:tc>
                <a:extLst>
                  <a:ext uri="{0D108BD9-81ED-4DB2-BD59-A6C34878D82A}">
                    <a16:rowId xmlns:a16="http://schemas.microsoft.com/office/drawing/2014/main" val="10006"/>
                  </a:ext>
                </a:extLst>
              </a:tr>
              <a:tr h="447866">
                <a:tc>
                  <a:txBody>
                    <a:bodyPr/>
                    <a:lstStyle/>
                    <a:p>
                      <a:pPr>
                        <a:lnSpc>
                          <a:spcPct val="115000"/>
                        </a:lnSpc>
                        <a:spcAft>
                          <a:spcPts val="0"/>
                        </a:spcAft>
                      </a:pPr>
                      <a:r>
                        <a:rPr lang="ru-RU" sz="2200" b="1">
                          <a:effectLst>
                            <a:outerShdw blurRad="38100" dist="38100" dir="2700000" algn="tl">
                              <a:srgbClr val="000000">
                                <a:alpha val="43137"/>
                              </a:srgbClr>
                            </a:outerShdw>
                          </a:effectLst>
                        </a:rPr>
                        <a:t>1 кг сахар-рафинад</a:t>
                      </a:r>
                      <a:endParaRPr lang="ru-RU" sz="2200" b="1">
                        <a:effectLst>
                          <a:outerShdw blurRad="38100" dist="38100" dir="2700000" algn="tl">
                            <a:srgbClr val="000000">
                              <a:alpha val="43137"/>
                            </a:srgbClr>
                          </a:outerShdw>
                        </a:effectLst>
                        <a:latin typeface="Calibri"/>
                        <a:ea typeface="Calibri"/>
                        <a:cs typeface="Times New Roman"/>
                      </a:endParaRPr>
                    </a:p>
                  </a:txBody>
                  <a:tcPr marL="25400" marR="25400" marT="0" marB="0"/>
                </a:tc>
                <a:tc>
                  <a:txBody>
                    <a:bodyPr/>
                    <a:lstStyle/>
                    <a:p>
                      <a:pPr>
                        <a:lnSpc>
                          <a:spcPct val="115000"/>
                        </a:lnSpc>
                        <a:spcAft>
                          <a:spcPts val="0"/>
                        </a:spcAft>
                      </a:pPr>
                      <a:r>
                        <a:rPr lang="ru-RU" sz="2200" b="1" dirty="0">
                          <a:effectLst>
                            <a:outerShdw blurRad="38100" dist="38100" dir="2700000" algn="tl">
                              <a:srgbClr val="000000">
                                <a:alpha val="43137"/>
                              </a:srgbClr>
                            </a:outerShdw>
                          </a:effectLst>
                        </a:rPr>
                        <a:t>13 р. 50 к. - 16 р. 50 к.           </a:t>
                      </a:r>
                      <a:endParaRPr lang="ru-RU" sz="2200" b="1" dirty="0">
                        <a:effectLst>
                          <a:outerShdw blurRad="38100" dist="38100" dir="2700000" algn="tl">
                            <a:srgbClr val="000000">
                              <a:alpha val="43137"/>
                            </a:srgbClr>
                          </a:outerShdw>
                        </a:effectLst>
                        <a:latin typeface="Calibri"/>
                        <a:ea typeface="Calibri"/>
                        <a:cs typeface="Times New Roman"/>
                      </a:endParaRPr>
                    </a:p>
                  </a:txBody>
                  <a:tcPr/>
                </a:tc>
                <a:extLst>
                  <a:ext uri="{0D108BD9-81ED-4DB2-BD59-A6C34878D82A}">
                    <a16:rowId xmlns:a16="http://schemas.microsoft.com/office/drawing/2014/main" val="10007"/>
                  </a:ext>
                </a:extLst>
              </a:tr>
              <a:tr h="447866">
                <a:tc>
                  <a:txBody>
                    <a:bodyPr/>
                    <a:lstStyle/>
                    <a:p>
                      <a:pPr>
                        <a:lnSpc>
                          <a:spcPct val="115000"/>
                        </a:lnSpc>
                        <a:spcAft>
                          <a:spcPts val="0"/>
                        </a:spcAft>
                      </a:pPr>
                      <a:r>
                        <a:rPr lang="ru-RU" sz="2200" b="1">
                          <a:effectLst>
                            <a:outerShdw blurRad="38100" dist="38100" dir="2700000" algn="tl">
                              <a:srgbClr val="000000">
                                <a:alpha val="43137"/>
                              </a:srgbClr>
                            </a:outerShdw>
                          </a:effectLst>
                        </a:rPr>
                        <a:t>1 кг зернистой икры</a:t>
                      </a:r>
                      <a:endParaRPr lang="ru-RU" sz="2200" b="1">
                        <a:effectLst>
                          <a:outerShdw blurRad="38100" dist="38100" dir="2700000" algn="tl">
                            <a:srgbClr val="000000">
                              <a:alpha val="43137"/>
                            </a:srgbClr>
                          </a:outerShdw>
                        </a:effectLst>
                        <a:latin typeface="Calibri"/>
                        <a:ea typeface="Calibri"/>
                        <a:cs typeface="Times New Roman"/>
                      </a:endParaRPr>
                    </a:p>
                  </a:txBody>
                  <a:tcPr marL="25400" marR="25400" marT="0" marB="0"/>
                </a:tc>
                <a:tc>
                  <a:txBody>
                    <a:bodyPr/>
                    <a:lstStyle/>
                    <a:p>
                      <a:pPr>
                        <a:lnSpc>
                          <a:spcPct val="115000"/>
                        </a:lnSpc>
                        <a:spcAft>
                          <a:spcPts val="0"/>
                        </a:spcAft>
                      </a:pPr>
                      <a:r>
                        <a:rPr lang="ru-RU" sz="2200" b="1" dirty="0">
                          <a:effectLst>
                            <a:outerShdw blurRad="38100" dist="38100" dir="2700000" algn="tl">
                              <a:srgbClr val="000000">
                                <a:alpha val="43137"/>
                              </a:srgbClr>
                            </a:outerShdw>
                          </a:effectLst>
                        </a:rPr>
                        <a:t>400 р.                         </a:t>
                      </a:r>
                      <a:endParaRPr lang="ru-RU" sz="2200" b="1" dirty="0">
                        <a:effectLst>
                          <a:outerShdw blurRad="38100" dist="38100" dir="2700000" algn="tl">
                            <a:srgbClr val="000000">
                              <a:alpha val="43137"/>
                            </a:srgbClr>
                          </a:outerShdw>
                        </a:effectLst>
                        <a:latin typeface="Calibri"/>
                        <a:ea typeface="Calibri"/>
                        <a:cs typeface="Times New Roman"/>
                      </a:endParaRPr>
                    </a:p>
                  </a:txBody>
                  <a:tcPr/>
                </a:tc>
                <a:extLst>
                  <a:ext uri="{0D108BD9-81ED-4DB2-BD59-A6C34878D82A}">
                    <a16:rowId xmlns:a16="http://schemas.microsoft.com/office/drawing/2014/main" val="10008"/>
                  </a:ext>
                </a:extLst>
              </a:tr>
              <a:tr h="447866">
                <a:tc>
                  <a:txBody>
                    <a:bodyPr/>
                    <a:lstStyle/>
                    <a:p>
                      <a:pPr>
                        <a:lnSpc>
                          <a:spcPct val="115000"/>
                        </a:lnSpc>
                        <a:spcAft>
                          <a:spcPts val="0"/>
                        </a:spcAft>
                      </a:pPr>
                      <a:r>
                        <a:rPr lang="ru-RU" sz="2200" b="1">
                          <a:effectLst>
                            <a:outerShdw blurRad="38100" dist="38100" dir="2700000" algn="tl">
                              <a:srgbClr val="000000">
                                <a:alpha val="43137"/>
                              </a:srgbClr>
                            </a:outerShdw>
                          </a:effectLst>
                        </a:rPr>
                        <a:t>1 пара резиновых галош</a:t>
                      </a:r>
                      <a:endParaRPr lang="ru-RU" sz="2200" b="1">
                        <a:effectLst>
                          <a:outerShdw blurRad="38100" dist="38100" dir="2700000" algn="tl">
                            <a:srgbClr val="000000">
                              <a:alpha val="43137"/>
                            </a:srgbClr>
                          </a:outerShdw>
                        </a:effectLst>
                        <a:latin typeface="Calibri"/>
                        <a:ea typeface="Calibri"/>
                        <a:cs typeface="Times New Roman"/>
                      </a:endParaRPr>
                    </a:p>
                  </a:txBody>
                  <a:tcPr marL="25400" marR="25400" marT="0" marB="0"/>
                </a:tc>
                <a:tc>
                  <a:txBody>
                    <a:bodyPr/>
                    <a:lstStyle/>
                    <a:p>
                      <a:pPr>
                        <a:lnSpc>
                          <a:spcPct val="115000"/>
                        </a:lnSpc>
                        <a:spcAft>
                          <a:spcPts val="0"/>
                        </a:spcAft>
                      </a:pPr>
                      <a:r>
                        <a:rPr lang="ru-RU" sz="2200" b="1" dirty="0">
                          <a:effectLst>
                            <a:outerShdw blurRad="38100" dist="38100" dir="2700000" algn="tl">
                              <a:srgbClr val="000000">
                                <a:alpha val="43137"/>
                              </a:srgbClr>
                            </a:outerShdw>
                          </a:effectLst>
                        </a:rPr>
                        <a:t>45 р.                            </a:t>
                      </a:r>
                      <a:endParaRPr lang="ru-RU" sz="2200" b="1" dirty="0">
                        <a:effectLst>
                          <a:outerShdw blurRad="38100" dist="38100" dir="2700000" algn="tl">
                            <a:srgbClr val="000000">
                              <a:alpha val="43137"/>
                            </a:srgbClr>
                          </a:outerShdw>
                        </a:effectLst>
                        <a:latin typeface="Calibri"/>
                        <a:ea typeface="Calibri"/>
                        <a:cs typeface="Times New Roman"/>
                      </a:endParaRPr>
                    </a:p>
                  </a:txBody>
                  <a:tcPr/>
                </a:tc>
                <a:extLst>
                  <a:ext uri="{0D108BD9-81ED-4DB2-BD59-A6C34878D82A}">
                    <a16:rowId xmlns:a16="http://schemas.microsoft.com/office/drawing/2014/main" val="10009"/>
                  </a:ext>
                </a:extLst>
              </a:tr>
              <a:tr h="447866">
                <a:tc>
                  <a:txBody>
                    <a:bodyPr/>
                    <a:lstStyle/>
                    <a:p>
                      <a:pPr>
                        <a:lnSpc>
                          <a:spcPct val="115000"/>
                        </a:lnSpc>
                        <a:spcAft>
                          <a:spcPts val="0"/>
                        </a:spcAft>
                      </a:pPr>
                      <a:r>
                        <a:rPr lang="ru-RU" sz="2200" b="1">
                          <a:effectLst>
                            <a:outerShdw blurRad="38100" dist="38100" dir="2700000" algn="tl">
                              <a:srgbClr val="000000">
                                <a:alpha val="43137"/>
                              </a:srgbClr>
                            </a:outerShdw>
                          </a:effectLst>
                        </a:rPr>
                        <a:t>Наручные часы</a:t>
                      </a:r>
                      <a:endParaRPr lang="ru-RU" sz="2200" b="1">
                        <a:effectLst>
                          <a:outerShdw blurRad="38100" dist="38100" dir="2700000" algn="tl">
                            <a:srgbClr val="000000">
                              <a:alpha val="43137"/>
                            </a:srgbClr>
                          </a:outerShdw>
                        </a:effectLst>
                        <a:latin typeface="Calibri"/>
                        <a:ea typeface="Calibri"/>
                        <a:cs typeface="Times New Roman"/>
                      </a:endParaRPr>
                    </a:p>
                  </a:txBody>
                  <a:tcPr marL="25400" marR="25400" marT="0" marB="0"/>
                </a:tc>
                <a:tc>
                  <a:txBody>
                    <a:bodyPr/>
                    <a:lstStyle/>
                    <a:p>
                      <a:pPr>
                        <a:lnSpc>
                          <a:spcPct val="115000"/>
                        </a:lnSpc>
                        <a:spcAft>
                          <a:spcPts val="0"/>
                        </a:spcAft>
                      </a:pPr>
                      <a:r>
                        <a:rPr lang="ru-RU" sz="2200" b="1" dirty="0">
                          <a:effectLst>
                            <a:outerShdw blurRad="38100" dist="38100" dir="2700000" algn="tl">
                              <a:srgbClr val="000000">
                                <a:alpha val="43137"/>
                              </a:srgbClr>
                            </a:outerShdw>
                          </a:effectLst>
                        </a:rPr>
                        <a:t>900 р.                         </a:t>
                      </a:r>
                      <a:endParaRPr lang="ru-RU" sz="2200" b="1" dirty="0">
                        <a:effectLst>
                          <a:outerShdw blurRad="38100" dist="38100" dir="2700000" algn="tl">
                            <a:srgbClr val="000000">
                              <a:alpha val="43137"/>
                            </a:srgbClr>
                          </a:outerShdw>
                        </a:effectLst>
                        <a:latin typeface="Calibri"/>
                        <a:ea typeface="Calibri"/>
                        <a:cs typeface="Times New Roman"/>
                      </a:endParaRPr>
                    </a:p>
                  </a:txBody>
                  <a:tcPr/>
                </a:tc>
                <a:extLst>
                  <a:ext uri="{0D108BD9-81ED-4DB2-BD59-A6C34878D82A}">
                    <a16:rowId xmlns:a16="http://schemas.microsoft.com/office/drawing/2014/main" val="10010"/>
                  </a:ext>
                </a:extLst>
              </a:tr>
              <a:tr h="447866">
                <a:tc>
                  <a:txBody>
                    <a:bodyPr/>
                    <a:lstStyle/>
                    <a:p>
                      <a:pPr>
                        <a:lnSpc>
                          <a:spcPct val="115000"/>
                        </a:lnSpc>
                        <a:spcAft>
                          <a:spcPts val="0"/>
                        </a:spcAft>
                      </a:pPr>
                      <a:r>
                        <a:rPr lang="ru-RU" sz="2200" b="1">
                          <a:effectLst>
                            <a:outerShdw blurRad="38100" dist="38100" dir="2700000" algn="tl">
                              <a:srgbClr val="000000">
                                <a:alpha val="43137"/>
                              </a:srgbClr>
                            </a:outerShdw>
                          </a:effectLst>
                        </a:rPr>
                        <a:t>Шерстяной костюм</a:t>
                      </a:r>
                      <a:endParaRPr lang="ru-RU" sz="2200" b="1">
                        <a:effectLst>
                          <a:outerShdw blurRad="38100" dist="38100" dir="2700000" algn="tl">
                            <a:srgbClr val="000000">
                              <a:alpha val="43137"/>
                            </a:srgbClr>
                          </a:outerShdw>
                        </a:effectLst>
                        <a:latin typeface="Calibri"/>
                        <a:ea typeface="Calibri"/>
                        <a:cs typeface="Times New Roman"/>
                      </a:endParaRPr>
                    </a:p>
                  </a:txBody>
                  <a:tcPr marL="25400" marR="25400" marT="0" marB="0"/>
                </a:tc>
                <a:tc>
                  <a:txBody>
                    <a:bodyPr/>
                    <a:lstStyle/>
                    <a:p>
                      <a:pPr>
                        <a:lnSpc>
                          <a:spcPct val="115000"/>
                        </a:lnSpc>
                        <a:spcAft>
                          <a:spcPts val="0"/>
                        </a:spcAft>
                      </a:pPr>
                      <a:r>
                        <a:rPr lang="ru-RU" sz="2200" b="1" dirty="0">
                          <a:effectLst>
                            <a:outerShdw blurRad="38100" dist="38100" dir="2700000" algn="tl">
                              <a:srgbClr val="000000">
                                <a:alpha val="43137"/>
                              </a:srgbClr>
                            </a:outerShdw>
                          </a:effectLst>
                        </a:rPr>
                        <a:t>Три среднемесячных зарплаты</a:t>
                      </a:r>
                      <a:endParaRPr lang="ru-RU" sz="2200" b="1" dirty="0">
                        <a:effectLst>
                          <a:outerShdw blurRad="38100" dist="38100" dir="2700000" algn="tl">
                            <a:srgbClr val="000000">
                              <a:alpha val="43137"/>
                            </a:srgbClr>
                          </a:outerShdw>
                        </a:effectLst>
                        <a:latin typeface="Calibri"/>
                        <a:ea typeface="Calibri"/>
                        <a:cs typeface="Times New Roman"/>
                      </a:endParaRPr>
                    </a:p>
                  </a:txBody>
                  <a:tcPr/>
                </a:tc>
                <a:extLst>
                  <a:ext uri="{0D108BD9-81ED-4DB2-BD59-A6C34878D82A}">
                    <a16:rowId xmlns:a16="http://schemas.microsoft.com/office/drawing/2014/main" val="10011"/>
                  </a:ext>
                </a:extLst>
              </a:tr>
            </a:tbl>
          </a:graphicData>
        </a:graphic>
      </p:graphicFrame>
    </p:spTree>
    <p:extLst>
      <p:ext uri="{BB962C8B-B14F-4D97-AF65-F5344CB8AC3E}">
        <p14:creationId xmlns:p14="http://schemas.microsoft.com/office/powerpoint/2010/main" val="2068188420"/>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p:nvPr/>
        </p:nvPicPr>
        <p:blipFill>
          <a:blip r:embed="rId2" cstate="print"/>
          <a:stretch>
            <a:fillRect/>
          </a:stretch>
        </p:blipFill>
        <p:spPr>
          <a:xfrm>
            <a:off x="0" y="0"/>
            <a:ext cx="9144000" cy="6858000"/>
          </a:xfrm>
          <a:prstGeom prst="rect">
            <a:avLst/>
          </a:prstGeom>
        </p:spPr>
      </p:pic>
      <p:sp>
        <p:nvSpPr>
          <p:cNvPr id="3" name="Прямоугольник 2"/>
          <p:cNvSpPr/>
          <p:nvPr/>
        </p:nvSpPr>
        <p:spPr bwMode="auto">
          <a:xfrm>
            <a:off x="3347864" y="0"/>
            <a:ext cx="2808312" cy="476672"/>
          </a:xfrm>
          <a:prstGeom prst="rect">
            <a:avLst/>
          </a:prstGeom>
          <a:noFill/>
          <a:ln w="38100">
            <a:solidFill>
              <a:srgbClr val="FF0000"/>
            </a:solidFill>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ru-RU" sz="2300" dirty="0">
              <a:solidFill>
                <a:srgbClr val="FFFFFF"/>
              </a:solidFill>
              <a:effectLst>
                <a:outerShdw blurRad="38100" dist="38100" dir="2700000" algn="tl">
                  <a:srgbClr val="000000">
                    <a:alpha val="43137"/>
                  </a:srgbClr>
                </a:outerShdw>
              </a:effectLst>
              <a:latin typeface="Segoe" pitchFamily="34" charset="0"/>
            </a:endParaRPr>
          </a:p>
        </p:txBody>
      </p:sp>
    </p:spTree>
    <p:extLst>
      <p:ext uri="{BB962C8B-B14F-4D97-AF65-F5344CB8AC3E}">
        <p14:creationId xmlns:p14="http://schemas.microsoft.com/office/powerpoint/2010/main" val="4023571526"/>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4713" y="116632"/>
            <a:ext cx="2963849" cy="30243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2"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131839" y="116632"/>
            <a:ext cx="3131709" cy="30243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3" name="Picture 5"/>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372200" y="116632"/>
            <a:ext cx="2592288" cy="30243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4" name="Picture 6"/>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4967" y="3157989"/>
            <a:ext cx="2134825" cy="25073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5" name="Picture 7"/>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339752" y="3284984"/>
            <a:ext cx="2674987" cy="21934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6" name="Picture 8"/>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5076056" y="3180928"/>
            <a:ext cx="2592288" cy="2081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7" name="Picture 9"/>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6488916" y="4797152"/>
            <a:ext cx="2475572" cy="19026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06804158"/>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81000" y="230188"/>
            <a:ext cx="8382000" cy="609398"/>
          </a:xfrm>
        </p:spPr>
        <p:txBody>
          <a:bodyPr/>
          <a:lstStyle/>
          <a:p>
            <a:pPr algn="ctr"/>
            <a:r>
              <a:rPr lang="ru-RU" sz="4400" b="1" dirty="0"/>
              <a:t>Итоги денежной реформы 1947 г.</a:t>
            </a:r>
          </a:p>
        </p:txBody>
      </p:sp>
      <p:sp>
        <p:nvSpPr>
          <p:cNvPr id="3" name="TextBox 2"/>
          <p:cNvSpPr txBox="1"/>
          <p:nvPr/>
        </p:nvSpPr>
        <p:spPr>
          <a:xfrm>
            <a:off x="381000" y="1628800"/>
            <a:ext cx="8295456" cy="3539430"/>
          </a:xfrm>
          <a:prstGeom prst="rect">
            <a:avLst/>
          </a:prstGeom>
          <a:noFill/>
        </p:spPr>
        <p:txBody>
          <a:bodyPr wrap="square" rtlCol="0">
            <a:spAutoFit/>
          </a:bodyPr>
          <a:lstStyle/>
          <a:p>
            <a:pPr marL="342900" indent="-342900">
              <a:buClr>
                <a:srgbClr val="FF0000"/>
              </a:buClr>
              <a:buFont typeface="Wingdings" panose="05000000000000000000" pitchFamily="2" charset="2"/>
              <a:buChar char="Ø"/>
            </a:pPr>
            <a:r>
              <a:rPr lang="ru-RU" sz="2800" b="1" dirty="0">
                <a:effectLst>
                  <a:outerShdw blurRad="38100" dist="38100" dir="2700000" algn="tl">
                    <a:srgbClr val="000000">
                      <a:alpha val="43137"/>
                    </a:srgbClr>
                  </a:outerShdw>
                </a:effectLst>
              </a:rPr>
              <a:t>Сохранены билеты Государственного банка и разменная монеты;</a:t>
            </a:r>
          </a:p>
          <a:p>
            <a:pPr marL="342900" indent="-342900">
              <a:buClr>
                <a:srgbClr val="FF0000"/>
              </a:buClr>
              <a:buFont typeface="Wingdings" panose="05000000000000000000" pitchFamily="2" charset="2"/>
              <a:buChar char="Ø"/>
            </a:pPr>
            <a:r>
              <a:rPr lang="ru-RU" sz="2800" b="1" dirty="0">
                <a:effectLst>
                  <a:outerShdw blurRad="38100" dist="38100" dir="2700000" algn="tl">
                    <a:srgbClr val="000000">
                      <a:alpha val="43137"/>
                    </a:srgbClr>
                  </a:outerShdw>
                </a:effectLst>
              </a:rPr>
              <a:t>Укреплена система государственного кредита;</a:t>
            </a:r>
          </a:p>
          <a:p>
            <a:pPr marL="342900" indent="-342900">
              <a:buClr>
                <a:srgbClr val="FF0000"/>
              </a:buClr>
              <a:buFont typeface="Wingdings" panose="05000000000000000000" pitchFamily="2" charset="2"/>
              <a:buChar char="Ø"/>
            </a:pPr>
            <a:r>
              <a:rPr lang="ru-RU" sz="2800" b="1" dirty="0">
                <a:effectLst>
                  <a:outerShdw blurRad="38100" dist="38100" dir="2700000" algn="tl">
                    <a:srgbClr val="000000">
                      <a:alpha val="43137"/>
                    </a:srgbClr>
                  </a:outerShdw>
                </a:effectLst>
              </a:rPr>
              <a:t>Нанесён удар по спекулянтам;</a:t>
            </a:r>
          </a:p>
          <a:p>
            <a:pPr marL="342900" indent="-342900">
              <a:buClr>
                <a:srgbClr val="FF0000"/>
              </a:buClr>
              <a:buFont typeface="Wingdings" panose="05000000000000000000" pitchFamily="2" charset="2"/>
              <a:buChar char="Ø"/>
            </a:pPr>
            <a:r>
              <a:rPr lang="ru-RU" sz="2800" b="1" dirty="0">
                <a:effectLst>
                  <a:outerShdw blurRad="38100" dist="38100" dir="2700000" algn="tl">
                    <a:srgbClr val="000000">
                      <a:alpha val="43137"/>
                    </a:srgbClr>
                  </a:outerShdw>
                </a:effectLst>
              </a:rPr>
              <a:t>Ликвидированы последствия второй мировой войны в области денежного обращения;</a:t>
            </a:r>
          </a:p>
          <a:p>
            <a:pPr marL="342900" indent="-342900">
              <a:buClr>
                <a:srgbClr val="FF0000"/>
              </a:buClr>
              <a:buFont typeface="Wingdings" panose="05000000000000000000" pitchFamily="2" charset="2"/>
              <a:buChar char="Ø"/>
            </a:pPr>
            <a:r>
              <a:rPr lang="ru-RU" sz="2800" b="1" dirty="0">
                <a:effectLst>
                  <a:outerShdw blurRad="38100" dist="38100" dir="2700000" algn="tl">
                    <a:srgbClr val="000000">
                      <a:alpha val="43137"/>
                    </a:srgbClr>
                  </a:outerShdw>
                </a:effectLst>
              </a:rPr>
              <a:t>Пострадали рабочие высоких разрядов, техническая интеллигенция</a:t>
            </a:r>
          </a:p>
        </p:txBody>
      </p:sp>
    </p:spTree>
    <p:extLst>
      <p:ext uri="{BB962C8B-B14F-4D97-AF65-F5344CB8AC3E}">
        <p14:creationId xmlns:p14="http://schemas.microsoft.com/office/powerpoint/2010/main" val="2191265460"/>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81000" y="230188"/>
            <a:ext cx="8382000" cy="553998"/>
          </a:xfrm>
        </p:spPr>
        <p:txBody>
          <a:bodyPr/>
          <a:lstStyle/>
          <a:p>
            <a:pPr algn="ctr"/>
            <a:r>
              <a:rPr lang="ru-RU" sz="4000" b="1" dirty="0"/>
              <a:t>Сельское хозяйство</a:t>
            </a:r>
          </a:p>
        </p:txBody>
      </p:sp>
      <p:sp>
        <p:nvSpPr>
          <p:cNvPr id="3" name="Прямоугольник 2"/>
          <p:cNvSpPr/>
          <p:nvPr/>
        </p:nvSpPr>
        <p:spPr>
          <a:xfrm>
            <a:off x="89747" y="764704"/>
            <a:ext cx="8928992" cy="1331134"/>
          </a:xfrm>
          <a:prstGeom prst="rect">
            <a:avLst/>
          </a:prstGeom>
        </p:spPr>
        <p:txBody>
          <a:bodyPr wrap="square">
            <a:spAutoFit/>
          </a:bodyPr>
          <a:lstStyle/>
          <a:p>
            <a:pPr>
              <a:lnSpc>
                <a:spcPct val="150000"/>
              </a:lnSpc>
              <a:spcBef>
                <a:spcPct val="50000"/>
              </a:spcBef>
            </a:pPr>
            <a:r>
              <a:rPr lang="ru-RU" sz="2800" b="1" dirty="0">
                <a:solidFill>
                  <a:schemeClr val="tx2"/>
                </a:solidFill>
                <a:effectLst>
                  <a:outerShdw blurRad="38100" dist="38100" dir="2700000" algn="tl">
                    <a:srgbClr val="000000">
                      <a:alpha val="43137"/>
                    </a:srgbClr>
                  </a:outerShdw>
                </a:effectLst>
                <a:latin typeface="Monotype Corsiva" pitchFamily="66" charset="0"/>
              </a:rPr>
              <a:t>За годы четвертой пятилетки планировалось поднять сельское хозяйство на 27%.</a:t>
            </a:r>
          </a:p>
        </p:txBody>
      </p:sp>
      <p:pic>
        <p:nvPicPr>
          <p:cNvPr id="4" name="Picture 9"/>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954688" y="1478532"/>
            <a:ext cx="2808312" cy="20382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Прямоугольник 4"/>
          <p:cNvSpPr/>
          <p:nvPr/>
        </p:nvSpPr>
        <p:spPr>
          <a:xfrm>
            <a:off x="428625" y="3840857"/>
            <a:ext cx="1714500" cy="1080120"/>
          </a:xfrm>
          <a:prstGeom prst="rect">
            <a:avLst/>
          </a:prstGeom>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ru-RU" sz="3600" b="1" dirty="0">
                <a:solidFill>
                  <a:schemeClr val="bg1"/>
                </a:solidFill>
                <a:effectLst>
                  <a:outerShdw blurRad="38100" dist="38100" dir="2700000" algn="tl">
                    <a:srgbClr val="000000">
                      <a:alpha val="43137"/>
                    </a:srgbClr>
                  </a:outerShdw>
                </a:effectLst>
                <a:latin typeface="Times New Roman" pitchFamily="18" charset="0"/>
                <a:cs typeface="Times New Roman" pitchFamily="18" charset="0"/>
              </a:rPr>
              <a:t>Засуха</a:t>
            </a:r>
            <a:r>
              <a:rPr lang="en-US" sz="3600" b="1" dirty="0">
                <a:solidFill>
                  <a:schemeClr val="bg1"/>
                </a:solidFill>
                <a:effectLst>
                  <a:outerShdw blurRad="38100" dist="38100" dir="2700000" algn="tl">
                    <a:srgbClr val="000000">
                      <a:alpha val="43137"/>
                    </a:srgbClr>
                  </a:outerShdw>
                </a:effectLst>
                <a:latin typeface="Times New Roman" pitchFamily="18" charset="0"/>
                <a:cs typeface="Times New Roman" pitchFamily="18" charset="0"/>
              </a:rPr>
              <a:t>1946 </a:t>
            </a:r>
            <a:r>
              <a:rPr lang="ru-RU" sz="3600" b="1" dirty="0">
                <a:solidFill>
                  <a:schemeClr val="bg1"/>
                </a:solidFill>
                <a:effectLst>
                  <a:outerShdw blurRad="38100" dist="38100" dir="2700000" algn="tl">
                    <a:srgbClr val="000000">
                      <a:alpha val="43137"/>
                    </a:srgbClr>
                  </a:outerShdw>
                </a:effectLst>
                <a:latin typeface="Times New Roman" pitchFamily="18" charset="0"/>
                <a:cs typeface="Times New Roman" pitchFamily="18" charset="0"/>
              </a:rPr>
              <a:t>г</a:t>
            </a:r>
          </a:p>
        </p:txBody>
      </p:sp>
      <p:sp>
        <p:nvSpPr>
          <p:cNvPr id="6" name="Прямоугольник 5"/>
          <p:cNvSpPr/>
          <p:nvPr/>
        </p:nvSpPr>
        <p:spPr>
          <a:xfrm>
            <a:off x="428625" y="5084185"/>
            <a:ext cx="1714500" cy="1081119"/>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ru-RU" sz="2000" b="1" dirty="0">
                <a:solidFill>
                  <a:schemeClr val="bg1"/>
                </a:solidFill>
                <a:effectLst>
                  <a:outerShdw blurRad="38100" dist="38100" dir="2700000" algn="tl">
                    <a:srgbClr val="000000">
                      <a:alpha val="43137"/>
                    </a:srgbClr>
                  </a:outerShdw>
                </a:effectLst>
                <a:latin typeface="Times New Roman" pitchFamily="18" charset="0"/>
                <a:cs typeface="Times New Roman" pitchFamily="18" charset="0"/>
              </a:rPr>
              <a:t>Молдавия</a:t>
            </a:r>
          </a:p>
          <a:p>
            <a:pPr algn="ctr">
              <a:defRPr/>
            </a:pPr>
            <a:r>
              <a:rPr lang="ru-RU" sz="2000" b="1" dirty="0">
                <a:solidFill>
                  <a:schemeClr val="bg1"/>
                </a:solidFill>
                <a:effectLst>
                  <a:outerShdw blurRad="38100" dist="38100" dir="2700000" algn="tl">
                    <a:srgbClr val="000000">
                      <a:alpha val="43137"/>
                    </a:srgbClr>
                  </a:outerShdw>
                </a:effectLst>
                <a:latin typeface="Times New Roman" pitchFamily="18" charset="0"/>
                <a:cs typeface="Times New Roman" pitchFamily="18" charset="0"/>
              </a:rPr>
              <a:t>Украина</a:t>
            </a:r>
          </a:p>
          <a:p>
            <a:pPr algn="ctr">
              <a:defRPr/>
            </a:pPr>
            <a:r>
              <a:rPr lang="ru-RU" sz="2000" b="1" dirty="0">
                <a:solidFill>
                  <a:schemeClr val="bg1"/>
                </a:solidFill>
                <a:effectLst>
                  <a:outerShdw blurRad="38100" dist="38100" dir="2700000" algn="tl">
                    <a:srgbClr val="000000">
                      <a:alpha val="43137"/>
                    </a:srgbClr>
                  </a:outerShdw>
                </a:effectLst>
                <a:latin typeface="Times New Roman" pitchFamily="18" charset="0"/>
                <a:cs typeface="Times New Roman" pitchFamily="18" charset="0"/>
              </a:rPr>
              <a:t>Черноземье</a:t>
            </a:r>
          </a:p>
        </p:txBody>
      </p:sp>
      <p:sp>
        <p:nvSpPr>
          <p:cNvPr id="9" name="Прямоугольник 8"/>
          <p:cNvSpPr/>
          <p:nvPr/>
        </p:nvSpPr>
        <p:spPr>
          <a:xfrm>
            <a:off x="4899459" y="3794273"/>
            <a:ext cx="2225402" cy="832884"/>
          </a:xfrm>
          <a:prstGeom prst="rect">
            <a:avLst/>
          </a:prstGeom>
          <a:solidFill>
            <a:srgbClr val="00B05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ru-RU" sz="2000" b="1" dirty="0">
                <a:solidFill>
                  <a:schemeClr val="bg1"/>
                </a:solidFill>
                <a:effectLst>
                  <a:outerShdw blurRad="38100" dist="38100" dir="2700000" algn="tl">
                    <a:srgbClr val="000000">
                      <a:alpha val="43137"/>
                    </a:srgbClr>
                  </a:outerShdw>
                </a:effectLst>
                <a:latin typeface="Times New Roman" pitchFamily="18" charset="0"/>
                <a:cs typeface="Times New Roman" pitchFamily="18" charset="0"/>
              </a:rPr>
              <a:t>Погибло 3 млн. голов скота</a:t>
            </a:r>
          </a:p>
        </p:txBody>
      </p:sp>
      <p:sp>
        <p:nvSpPr>
          <p:cNvPr id="10" name="Прямоугольник 9"/>
          <p:cNvSpPr/>
          <p:nvPr/>
        </p:nvSpPr>
        <p:spPr>
          <a:xfrm>
            <a:off x="4644008" y="5522367"/>
            <a:ext cx="2736304" cy="642937"/>
          </a:xfrm>
          <a:prstGeom prst="rect">
            <a:avLst/>
          </a:prstGeom>
          <a:solidFill>
            <a:srgbClr val="FF660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ru-RU" sz="2000" b="1" dirty="0">
                <a:solidFill>
                  <a:schemeClr val="bg1"/>
                </a:solidFill>
                <a:effectLst>
                  <a:outerShdw blurRad="38100" dist="38100" dir="2700000" algn="tl">
                    <a:srgbClr val="000000">
                      <a:alpha val="43137"/>
                    </a:srgbClr>
                  </a:outerShdw>
                </a:effectLst>
                <a:latin typeface="Times New Roman" pitchFamily="18" charset="0"/>
                <a:cs typeface="Times New Roman" pitchFamily="18" charset="0"/>
              </a:rPr>
              <a:t>Украина умерло 1,5 млн. чел</a:t>
            </a:r>
          </a:p>
        </p:txBody>
      </p:sp>
      <p:sp>
        <p:nvSpPr>
          <p:cNvPr id="11" name="Прямоугольник 10"/>
          <p:cNvSpPr/>
          <p:nvPr/>
        </p:nvSpPr>
        <p:spPr>
          <a:xfrm>
            <a:off x="5154910" y="4803311"/>
            <a:ext cx="1714500" cy="500063"/>
          </a:xfrm>
          <a:prstGeom prst="rect">
            <a:avLst/>
          </a:prstGeom>
          <a:solidFill>
            <a:srgbClr val="FF660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ru-RU" sz="3600" dirty="0">
                <a:solidFill>
                  <a:schemeClr val="tx1"/>
                </a:solidFill>
                <a:latin typeface="Times New Roman" pitchFamily="18" charset="0"/>
                <a:cs typeface="Times New Roman" pitchFamily="18" charset="0"/>
              </a:rPr>
              <a:t>Голод</a:t>
            </a:r>
          </a:p>
        </p:txBody>
      </p:sp>
      <p:sp>
        <p:nvSpPr>
          <p:cNvPr id="12" name="Штриховая стрелка вправо 11"/>
          <p:cNvSpPr/>
          <p:nvPr/>
        </p:nvSpPr>
        <p:spPr bwMode="auto">
          <a:xfrm>
            <a:off x="2565474" y="4560025"/>
            <a:ext cx="1656184" cy="721904"/>
          </a:xfrm>
          <a:prstGeom prst="stripedRightArrow">
            <a:avLst/>
          </a:prstGeom>
          <a:solidFill>
            <a:srgbClr val="FF0000"/>
          </a:solidFill>
          <a:ln w="38100">
            <a:solidFill>
              <a:srgbClr val="FFFF00"/>
            </a:solidFill>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ru-RU" sz="2300" dirty="0">
              <a:solidFill>
                <a:srgbClr val="FFFFFF"/>
              </a:solidFill>
              <a:effectLst>
                <a:outerShdw blurRad="38100" dist="38100" dir="2700000" algn="tl">
                  <a:srgbClr val="000000">
                    <a:alpha val="43137"/>
                  </a:srgbClr>
                </a:outerShdw>
              </a:effectLst>
              <a:latin typeface="Segoe" pitchFamily="34" charset="0"/>
            </a:endParaRPr>
          </a:p>
        </p:txBody>
      </p:sp>
    </p:spTree>
    <p:extLst>
      <p:ext uri="{BB962C8B-B14F-4D97-AF65-F5344CB8AC3E}">
        <p14:creationId xmlns:p14="http://schemas.microsoft.com/office/powerpoint/2010/main" val="3751819769"/>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81000" y="230188"/>
            <a:ext cx="8382000" cy="664797"/>
          </a:xfrm>
        </p:spPr>
        <p:txBody>
          <a:bodyPr/>
          <a:lstStyle/>
          <a:p>
            <a:pPr algn="ctr"/>
            <a:r>
              <a:rPr lang="ru-RU" b="1" dirty="0"/>
              <a:t>Сельское хозяйство</a:t>
            </a:r>
          </a:p>
        </p:txBody>
      </p:sp>
      <p:sp>
        <p:nvSpPr>
          <p:cNvPr id="3" name="Прямоугольник 2"/>
          <p:cNvSpPr/>
          <p:nvPr/>
        </p:nvSpPr>
        <p:spPr>
          <a:xfrm>
            <a:off x="251520" y="1028343"/>
            <a:ext cx="8712968" cy="5016758"/>
          </a:xfrm>
          <a:prstGeom prst="rect">
            <a:avLst/>
          </a:prstGeom>
        </p:spPr>
        <p:txBody>
          <a:bodyPr wrap="square">
            <a:spAutoFit/>
          </a:bodyPr>
          <a:lstStyle/>
          <a:p>
            <a:r>
              <a:rPr lang="ru-RU" sz="2200" b="1" dirty="0">
                <a:solidFill>
                  <a:schemeClr val="tx2">
                    <a:lumMod val="90000"/>
                  </a:schemeClr>
                </a:solidFill>
                <a:effectLst>
                  <a:outerShdw blurRad="38100" dist="38100" dir="2700000" algn="tl">
                    <a:srgbClr val="000000">
                      <a:alpha val="43137"/>
                    </a:srgbClr>
                  </a:outerShdw>
                </a:effectLst>
              </a:rPr>
              <a:t>Сельское население сократилось на 15%, в том числе трудоспособное — на 32%. Число же трудоспособных мужчин уменьшилось на 61% — с 16,9 до 6,5 млн. чел. Во многих деревнях после войны не оказалось ни одного здорового мужика — только старики и инвалиды. </a:t>
            </a:r>
          </a:p>
          <a:p>
            <a:r>
              <a:rPr lang="ru-RU" sz="2200" b="1" dirty="0">
                <a:solidFill>
                  <a:schemeClr val="tx2">
                    <a:lumMod val="90000"/>
                  </a:schemeClr>
                </a:solidFill>
                <a:effectLst>
                  <a:outerShdw blurRad="38100" dist="38100" dir="2700000" algn="tl">
                    <a:srgbClr val="000000">
                      <a:alpha val="43137"/>
                    </a:srgbClr>
                  </a:outerShdw>
                </a:effectLst>
              </a:rPr>
              <a:t>В июне 1947 г. был принят Указ «Об уголовной ответственности за хищение государственного и общественного имущества», превзошедший своей жестокостью пресловутый указ о «пяти колосках» от 7 августа 1932 г.</a:t>
            </a:r>
          </a:p>
          <a:p>
            <a:r>
              <a:rPr lang="ru-RU" sz="2200" b="1" dirty="0">
                <a:solidFill>
                  <a:schemeClr val="tx2">
                    <a:lumMod val="90000"/>
                  </a:schemeClr>
                </a:solidFill>
                <a:effectLst>
                  <a:outerShdw blurRad="38100" dist="38100" dir="2700000" algn="tl">
                    <a:srgbClr val="000000">
                      <a:alpha val="43137"/>
                    </a:srgbClr>
                  </a:outerShdw>
                </a:effectLst>
              </a:rPr>
              <a:t>Даже в 1950 г. почти четверть колхозов  вообще не выдавали на трудодни денег, а зерна в каждом пятом хозяйстве на трудодень полагалось менее 0,5 кг. </a:t>
            </a:r>
          </a:p>
          <a:p>
            <a:r>
              <a:rPr lang="ru-RU" sz="2200" b="1" dirty="0">
                <a:solidFill>
                  <a:schemeClr val="tx2">
                    <a:lumMod val="90000"/>
                  </a:schemeClr>
                </a:solidFill>
                <a:effectLst>
                  <a:outerShdw blurRad="38100" dist="38100" dir="2700000" algn="tl">
                    <a:srgbClr val="000000">
                      <a:alpha val="43137"/>
                    </a:srgbClr>
                  </a:outerShdw>
                </a:effectLst>
              </a:rPr>
              <a:t>Государство покупая по твёрдым ценам сельскохозяйственную продукцию</a:t>
            </a:r>
            <a:r>
              <a:rPr lang="ru-RU" sz="2000" b="1" dirty="0">
                <a:solidFill>
                  <a:schemeClr val="tx2">
                    <a:lumMod val="90000"/>
                  </a:schemeClr>
                </a:solidFill>
                <a:effectLst>
                  <a:outerShdw blurRad="38100" dist="38100" dir="2700000" algn="tl">
                    <a:srgbClr val="000000">
                      <a:alpha val="43137"/>
                    </a:srgbClr>
                  </a:outerShdw>
                </a:effectLst>
              </a:rPr>
              <a:t>, </a:t>
            </a:r>
            <a:r>
              <a:rPr lang="ru-RU" sz="2200" b="1" dirty="0">
                <a:solidFill>
                  <a:schemeClr val="tx2">
                    <a:lumMod val="90000"/>
                  </a:schemeClr>
                </a:solidFill>
                <a:effectLst>
                  <a:outerShdw blurRad="38100" dist="38100" dir="2700000" algn="tl">
                    <a:srgbClr val="000000">
                      <a:alpha val="43137"/>
                    </a:srgbClr>
                  </a:outerShdw>
                </a:effectLst>
              </a:rPr>
              <a:t>компенсировало колхозам лишь 1/5 часть расходов на производство молока</a:t>
            </a:r>
            <a:r>
              <a:rPr lang="ru-RU" sz="2000" b="1" dirty="0">
                <a:solidFill>
                  <a:schemeClr val="tx2">
                    <a:lumMod val="90000"/>
                  </a:schemeClr>
                </a:solidFill>
                <a:effectLst>
                  <a:outerShdw blurRad="38100" dist="38100" dir="2700000" algn="tl">
                    <a:srgbClr val="000000">
                      <a:alpha val="43137"/>
                    </a:srgbClr>
                  </a:outerShdw>
                </a:effectLst>
              </a:rPr>
              <a:t>, </a:t>
            </a:r>
            <a:r>
              <a:rPr lang="ru-RU" sz="2800" b="1" dirty="0">
                <a:solidFill>
                  <a:schemeClr val="tx2">
                    <a:lumMod val="90000"/>
                  </a:schemeClr>
                </a:solidFill>
                <a:effectLst>
                  <a:outerShdw blurRad="38100" dist="38100" dir="2700000" algn="tl">
                    <a:srgbClr val="000000">
                      <a:alpha val="43137"/>
                    </a:srgbClr>
                  </a:outerShdw>
                </a:effectLst>
              </a:rPr>
              <a:t>1/10</a:t>
            </a:r>
            <a:r>
              <a:rPr lang="ru-RU" sz="2000" b="1" dirty="0">
                <a:solidFill>
                  <a:schemeClr val="tx2">
                    <a:lumMod val="90000"/>
                  </a:schemeClr>
                </a:solidFill>
                <a:effectLst>
                  <a:outerShdw blurRad="38100" dist="38100" dir="2700000" algn="tl">
                    <a:srgbClr val="000000">
                      <a:alpha val="43137"/>
                    </a:srgbClr>
                  </a:outerShdw>
                </a:effectLst>
              </a:rPr>
              <a:t> </a:t>
            </a:r>
            <a:r>
              <a:rPr lang="ru-RU" sz="2200" b="1" dirty="0">
                <a:solidFill>
                  <a:schemeClr val="tx2">
                    <a:lumMod val="90000"/>
                  </a:schemeClr>
                </a:solidFill>
                <a:effectLst>
                  <a:outerShdw blurRad="38100" dist="38100" dir="2700000" algn="tl">
                    <a:srgbClr val="000000">
                      <a:alpha val="43137"/>
                    </a:srgbClr>
                  </a:outerShdw>
                </a:effectLst>
              </a:rPr>
              <a:t>часть – зерна</a:t>
            </a:r>
            <a:r>
              <a:rPr lang="ru-RU" sz="2000" b="1" dirty="0">
                <a:solidFill>
                  <a:schemeClr val="tx2">
                    <a:lumMod val="90000"/>
                  </a:schemeClr>
                </a:solidFill>
                <a:effectLst>
                  <a:outerShdw blurRad="38100" dist="38100" dir="2700000" algn="tl">
                    <a:srgbClr val="000000">
                      <a:alpha val="43137"/>
                    </a:srgbClr>
                  </a:outerShdw>
                </a:effectLst>
              </a:rPr>
              <a:t>, </a:t>
            </a:r>
            <a:r>
              <a:rPr lang="ru-RU" sz="2800" b="1" dirty="0">
                <a:solidFill>
                  <a:schemeClr val="tx2">
                    <a:lumMod val="90000"/>
                  </a:schemeClr>
                </a:solidFill>
                <a:effectLst>
                  <a:outerShdw blurRad="38100" dist="38100" dir="2700000" algn="tl">
                    <a:srgbClr val="000000">
                      <a:alpha val="43137"/>
                    </a:srgbClr>
                  </a:outerShdw>
                </a:effectLst>
              </a:rPr>
              <a:t>1/20</a:t>
            </a:r>
            <a:r>
              <a:rPr lang="ru-RU" sz="2000" b="1" dirty="0">
                <a:solidFill>
                  <a:schemeClr val="tx2">
                    <a:lumMod val="90000"/>
                  </a:schemeClr>
                </a:solidFill>
                <a:effectLst>
                  <a:outerShdw blurRad="38100" dist="38100" dir="2700000" algn="tl">
                    <a:srgbClr val="000000">
                      <a:alpha val="43137"/>
                    </a:srgbClr>
                  </a:outerShdw>
                </a:effectLst>
              </a:rPr>
              <a:t> </a:t>
            </a:r>
            <a:r>
              <a:rPr lang="ru-RU" sz="2200" b="1" dirty="0">
                <a:solidFill>
                  <a:schemeClr val="tx2">
                    <a:lumMod val="90000"/>
                  </a:schemeClr>
                </a:solidFill>
                <a:effectLst>
                  <a:outerShdw blurRad="38100" dist="38100" dir="2700000" algn="tl">
                    <a:srgbClr val="000000">
                      <a:alpha val="43137"/>
                    </a:srgbClr>
                  </a:outerShdw>
                </a:effectLst>
              </a:rPr>
              <a:t>часть – мяса</a:t>
            </a:r>
            <a:r>
              <a:rPr lang="ru-RU" sz="2000" b="1" dirty="0">
                <a:solidFill>
                  <a:schemeClr val="tx2">
                    <a:lumMod val="90000"/>
                  </a:schemeClr>
                </a:solidFill>
                <a:effectLst>
                  <a:outerShdw blurRad="38100" dist="38100" dir="2700000" algn="tl">
                    <a:srgbClr val="000000">
                      <a:alpha val="43137"/>
                    </a:srgbClr>
                  </a:outerShdw>
                </a:effectLst>
              </a:rPr>
              <a:t>.</a:t>
            </a:r>
          </a:p>
        </p:txBody>
      </p:sp>
    </p:spTree>
    <p:extLst>
      <p:ext uri="{BB962C8B-B14F-4D97-AF65-F5344CB8AC3E}">
        <p14:creationId xmlns:p14="http://schemas.microsoft.com/office/powerpoint/2010/main" val="4002554867"/>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81000" y="116632"/>
            <a:ext cx="8382000" cy="504056"/>
          </a:xfrm>
        </p:spPr>
        <p:txBody>
          <a:bodyPr/>
          <a:lstStyle/>
          <a:p>
            <a:pPr algn="ctr"/>
            <a:r>
              <a:rPr lang="ru-RU" sz="4000" b="1" dirty="0">
                <a:solidFill>
                  <a:schemeClr val="tx2">
                    <a:lumMod val="90000"/>
                  </a:schemeClr>
                </a:solidFill>
              </a:rPr>
              <a:t>Сельское хозяйство</a:t>
            </a:r>
          </a:p>
        </p:txBody>
      </p:sp>
      <p:sp>
        <p:nvSpPr>
          <p:cNvPr id="3" name="Прямоугольник 2"/>
          <p:cNvSpPr/>
          <p:nvPr/>
        </p:nvSpPr>
        <p:spPr bwMode="auto">
          <a:xfrm>
            <a:off x="323528" y="836712"/>
            <a:ext cx="8496944" cy="5904656"/>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marL="342900" indent="-342900" defTabSz="914099" fontAlgn="base">
              <a:spcBef>
                <a:spcPct val="0"/>
              </a:spcBef>
              <a:spcAft>
                <a:spcPct val="0"/>
              </a:spcAft>
              <a:buClr>
                <a:srgbClr val="C00000"/>
              </a:buClr>
              <a:buFont typeface="Wingdings" pitchFamily="2" charset="2"/>
              <a:buChar char="q"/>
            </a:pPr>
            <a:r>
              <a:rPr lang="ru-RU" sz="2300" b="1" dirty="0">
                <a:solidFill>
                  <a:schemeClr val="tx1"/>
                </a:solidFill>
                <a:effectLst>
                  <a:outerShdw blurRad="38100" dist="38100" dir="2700000" algn="tl">
                    <a:srgbClr val="000000">
                      <a:alpha val="43137"/>
                    </a:srgbClr>
                  </a:outerShdw>
                </a:effectLst>
                <a:latin typeface="Segoe" pitchFamily="34" charset="0"/>
              </a:rPr>
              <a:t>В послевоенные годы были сокращены приусадебные участки</a:t>
            </a:r>
          </a:p>
          <a:p>
            <a:pPr marL="342900" indent="-342900" defTabSz="914099" fontAlgn="base">
              <a:spcBef>
                <a:spcPct val="0"/>
              </a:spcBef>
              <a:spcAft>
                <a:spcPct val="0"/>
              </a:spcAft>
              <a:buClr>
                <a:srgbClr val="C00000"/>
              </a:buClr>
              <a:buFont typeface="Wingdings" pitchFamily="2" charset="2"/>
              <a:buChar char="q"/>
            </a:pPr>
            <a:r>
              <a:rPr lang="ru-RU" sz="2300" b="1" dirty="0">
                <a:solidFill>
                  <a:schemeClr val="tx1"/>
                </a:solidFill>
                <a:effectLst>
                  <a:outerShdw blurRad="38100" dist="38100" dir="2700000" algn="tl">
                    <a:srgbClr val="000000">
                      <a:alpha val="43137"/>
                    </a:srgbClr>
                  </a:outerShdw>
                </a:effectLst>
                <a:latin typeface="Segoe" pitchFamily="34" charset="0"/>
              </a:rPr>
              <a:t>Были значительно повышены налоги с доходов от продаж на рынке</a:t>
            </a:r>
          </a:p>
          <a:p>
            <a:pPr marL="342900" indent="-342900" defTabSz="914099" fontAlgn="base">
              <a:spcBef>
                <a:spcPct val="0"/>
              </a:spcBef>
              <a:spcAft>
                <a:spcPct val="0"/>
              </a:spcAft>
              <a:buClr>
                <a:srgbClr val="C00000"/>
              </a:buClr>
              <a:buFont typeface="Wingdings" pitchFamily="2" charset="2"/>
              <a:buChar char="q"/>
            </a:pPr>
            <a:r>
              <a:rPr lang="ru-RU" sz="2300" b="1" dirty="0">
                <a:solidFill>
                  <a:schemeClr val="tx1"/>
                </a:solidFill>
                <a:effectLst>
                  <a:outerShdw blurRad="38100" dist="38100" dir="2700000" algn="tl">
                    <a:srgbClr val="000000">
                      <a:alpha val="43137"/>
                    </a:srgbClr>
                  </a:outerShdw>
                </a:effectLst>
                <a:latin typeface="Segoe" pitchFamily="34" charset="0"/>
              </a:rPr>
              <a:t>Торговать на рынке разрешалось тем крестьянам, колхозы которых выполняли государственные поставки</a:t>
            </a:r>
          </a:p>
          <a:p>
            <a:pPr marL="342900" indent="-342900" defTabSz="914099" fontAlgn="base">
              <a:spcBef>
                <a:spcPct val="0"/>
              </a:spcBef>
              <a:spcAft>
                <a:spcPct val="0"/>
              </a:spcAft>
              <a:buClr>
                <a:srgbClr val="C00000"/>
              </a:buClr>
              <a:buFont typeface="Wingdings" pitchFamily="2" charset="2"/>
              <a:buChar char="q"/>
            </a:pPr>
            <a:r>
              <a:rPr lang="ru-RU" sz="2300" b="1" dirty="0">
                <a:solidFill>
                  <a:schemeClr val="tx1"/>
                </a:solidFill>
                <a:effectLst>
                  <a:outerShdw blurRad="38100" dist="38100" dir="2700000" algn="tl">
                    <a:srgbClr val="000000">
                      <a:alpha val="43137"/>
                    </a:srgbClr>
                  </a:outerShdw>
                </a:effectLst>
                <a:latin typeface="Segoe" pitchFamily="34" charset="0"/>
              </a:rPr>
              <a:t>Каждое крестьянское хозяйство обязано было сдавать государству в качестве налога за земельный участок мясо, молоко, яйца, шерсть</a:t>
            </a:r>
          </a:p>
          <a:p>
            <a:pPr marL="342900" indent="-342900" defTabSz="914099" fontAlgn="base">
              <a:spcBef>
                <a:spcPct val="0"/>
              </a:spcBef>
              <a:spcAft>
                <a:spcPct val="0"/>
              </a:spcAft>
              <a:buClr>
                <a:srgbClr val="C00000"/>
              </a:buClr>
              <a:buFont typeface="Wingdings" pitchFamily="2" charset="2"/>
              <a:buChar char="q"/>
            </a:pPr>
            <a:r>
              <a:rPr lang="ru-RU" sz="2300" b="1" dirty="0">
                <a:solidFill>
                  <a:schemeClr val="tx1"/>
                </a:solidFill>
                <a:effectLst>
                  <a:outerShdw blurRad="38100" dist="38100" dir="2700000" algn="tl">
                    <a:srgbClr val="000000">
                      <a:alpha val="43137"/>
                    </a:srgbClr>
                  </a:outerShdw>
                </a:effectLst>
                <a:latin typeface="Segoe" pitchFamily="34" charset="0"/>
              </a:rPr>
              <a:t>Крестьяне фактически были лишены паспортов (ограничение свободы передвижения)</a:t>
            </a:r>
          </a:p>
          <a:p>
            <a:pPr marL="342900" indent="-342900" defTabSz="914099" fontAlgn="base">
              <a:spcBef>
                <a:spcPct val="0"/>
              </a:spcBef>
              <a:spcAft>
                <a:spcPct val="0"/>
              </a:spcAft>
              <a:buClr>
                <a:srgbClr val="C00000"/>
              </a:buClr>
              <a:buFont typeface="Wingdings" pitchFamily="2" charset="2"/>
              <a:buChar char="q"/>
            </a:pPr>
            <a:r>
              <a:rPr lang="ru-RU" sz="2300" b="1" dirty="0">
                <a:solidFill>
                  <a:schemeClr val="tx1"/>
                </a:solidFill>
                <a:effectLst>
                  <a:outerShdw blurRad="38100" dist="38100" dir="2700000" algn="tl">
                    <a:srgbClr val="000000">
                      <a:alpha val="43137"/>
                    </a:srgbClr>
                  </a:outerShdw>
                </a:effectLst>
                <a:latin typeface="Segoe" pitchFamily="34" charset="0"/>
              </a:rPr>
              <a:t>Крестьянам не оплачивали дни, когда они не работали по болезни</a:t>
            </a:r>
          </a:p>
          <a:p>
            <a:pPr marL="342900" indent="-342900" defTabSz="914099" fontAlgn="base">
              <a:spcBef>
                <a:spcPct val="0"/>
              </a:spcBef>
              <a:spcAft>
                <a:spcPct val="0"/>
              </a:spcAft>
              <a:buClr>
                <a:srgbClr val="C00000"/>
              </a:buClr>
              <a:buFont typeface="Wingdings" pitchFamily="2" charset="2"/>
              <a:buChar char="q"/>
            </a:pPr>
            <a:r>
              <a:rPr lang="ru-RU" sz="2300" b="1" dirty="0">
                <a:solidFill>
                  <a:schemeClr val="tx1"/>
                </a:solidFill>
                <a:effectLst>
                  <a:outerShdw blurRad="38100" dist="38100" dir="2700000" algn="tl">
                    <a:srgbClr val="000000">
                      <a:alpha val="43137"/>
                    </a:srgbClr>
                  </a:outerShdw>
                </a:effectLst>
                <a:latin typeface="Segoe" pitchFamily="34" charset="0"/>
              </a:rPr>
              <a:t>Крестьянам не платили пенсии по возрасту</a:t>
            </a:r>
          </a:p>
        </p:txBody>
      </p:sp>
    </p:spTree>
    <p:extLst>
      <p:ext uri="{BB962C8B-B14F-4D97-AF65-F5344CB8AC3E}">
        <p14:creationId xmlns:p14="http://schemas.microsoft.com/office/powerpoint/2010/main" val="498926431"/>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81000" y="230188"/>
            <a:ext cx="8382000" cy="553998"/>
          </a:xfrm>
        </p:spPr>
        <p:txBody>
          <a:bodyPr/>
          <a:lstStyle/>
          <a:p>
            <a:pPr algn="ctr"/>
            <a:r>
              <a:rPr lang="ru-RU" sz="4000" b="1" dirty="0"/>
              <a:t>Курс на «закручивание гаек»</a:t>
            </a:r>
          </a:p>
        </p:txBody>
      </p:sp>
      <p:pic>
        <p:nvPicPr>
          <p:cNvPr id="1026" name="Picture 2"/>
          <p:cNvPicPr>
            <a:picLocks noChangeAspect="1" noChangeArrowheads="1"/>
          </p:cNvPicPr>
          <p:nvPr/>
        </p:nvPicPr>
        <p:blipFill>
          <a:blip r:embed="rId2" cstate="print"/>
          <a:srcRect/>
          <a:stretch>
            <a:fillRect/>
          </a:stretch>
        </p:blipFill>
        <p:spPr bwMode="auto">
          <a:xfrm>
            <a:off x="251520" y="908720"/>
            <a:ext cx="2376264" cy="3712913"/>
          </a:xfrm>
          <a:prstGeom prst="rect">
            <a:avLst/>
          </a:prstGeom>
          <a:noFill/>
          <a:ln w="9525">
            <a:noFill/>
            <a:miter lim="800000"/>
            <a:headEnd/>
            <a:tailEnd/>
          </a:ln>
        </p:spPr>
      </p:pic>
      <p:sp>
        <p:nvSpPr>
          <p:cNvPr id="4" name="Скругленный прямоугольник 3"/>
          <p:cNvSpPr/>
          <p:nvPr/>
        </p:nvSpPr>
        <p:spPr bwMode="auto">
          <a:xfrm>
            <a:off x="2915816" y="1628800"/>
            <a:ext cx="5832648" cy="4824536"/>
          </a:xfrm>
          <a:prstGeom prst="round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defTabSz="914099" fontAlgn="base">
              <a:spcBef>
                <a:spcPct val="0"/>
              </a:spcBef>
              <a:spcAft>
                <a:spcPct val="0"/>
              </a:spcAft>
              <a:buClr>
                <a:srgbClr val="FFFF00"/>
              </a:buClr>
              <a:buFont typeface="Wingdings" pitchFamily="2" charset="2"/>
              <a:buChar char="q"/>
            </a:pPr>
            <a:r>
              <a:rPr lang="ru-RU" sz="2800" b="1" dirty="0">
                <a:solidFill>
                  <a:srgbClr val="FFFFFF"/>
                </a:solidFill>
                <a:effectLst>
                  <a:outerShdw blurRad="38100" dist="38100" dir="2700000" algn="tl">
                    <a:srgbClr val="000000">
                      <a:alpha val="43137"/>
                    </a:srgbClr>
                  </a:outerShdw>
                </a:effectLst>
                <a:latin typeface="Segoe" pitchFamily="34" charset="0"/>
              </a:rPr>
              <a:t>Развитие тяжёлой промышленности</a:t>
            </a:r>
          </a:p>
          <a:p>
            <a:pPr defTabSz="914099" fontAlgn="base">
              <a:spcBef>
                <a:spcPct val="0"/>
              </a:spcBef>
              <a:spcAft>
                <a:spcPct val="0"/>
              </a:spcAft>
              <a:buClr>
                <a:srgbClr val="FFFF00"/>
              </a:buClr>
              <a:buFont typeface="Wingdings" pitchFamily="2" charset="2"/>
              <a:buChar char="q"/>
            </a:pPr>
            <a:r>
              <a:rPr lang="ru-RU" sz="2800" b="1" dirty="0">
                <a:solidFill>
                  <a:srgbClr val="FFFFFF"/>
                </a:solidFill>
                <a:effectLst>
                  <a:outerShdw blurRad="38100" dist="38100" dir="2700000" algn="tl">
                    <a:srgbClr val="000000">
                      <a:alpha val="43137"/>
                    </a:srgbClr>
                  </a:outerShdw>
                </a:effectLst>
                <a:latin typeface="Segoe" pitchFamily="34" charset="0"/>
              </a:rPr>
              <a:t>Полное огосударствление собственности и форм организации труда в сельском хозяйстве</a:t>
            </a:r>
          </a:p>
          <a:p>
            <a:pPr defTabSz="914099" fontAlgn="base">
              <a:spcBef>
                <a:spcPct val="0"/>
              </a:spcBef>
              <a:spcAft>
                <a:spcPct val="0"/>
              </a:spcAft>
              <a:buClr>
                <a:srgbClr val="FFFF00"/>
              </a:buClr>
              <a:buFont typeface="Wingdings" pitchFamily="2" charset="2"/>
              <a:buChar char="q"/>
            </a:pPr>
            <a:r>
              <a:rPr lang="ru-RU" sz="2800" b="1" dirty="0">
                <a:solidFill>
                  <a:srgbClr val="FFFFFF"/>
                </a:solidFill>
                <a:effectLst>
                  <a:outerShdw blurRad="38100" dist="38100" dir="2700000" algn="tl">
                    <a:srgbClr val="000000">
                      <a:alpha val="43137"/>
                    </a:srgbClr>
                  </a:outerShdw>
                </a:effectLst>
                <a:latin typeface="Segoe" pitchFamily="34" charset="0"/>
              </a:rPr>
              <a:t>Полное запрещение рыночных отношений</a:t>
            </a:r>
          </a:p>
          <a:p>
            <a:pPr defTabSz="914099" fontAlgn="base">
              <a:spcBef>
                <a:spcPct val="0"/>
              </a:spcBef>
              <a:spcAft>
                <a:spcPct val="0"/>
              </a:spcAft>
              <a:buFont typeface="Wingdings" pitchFamily="2" charset="2"/>
              <a:buChar char="q"/>
            </a:pPr>
            <a:endParaRPr lang="ru-RU" sz="2800" b="1" dirty="0">
              <a:solidFill>
                <a:srgbClr val="FFFFFF"/>
              </a:solidFill>
              <a:effectLst>
                <a:outerShdw blurRad="38100" dist="38100" dir="2700000" algn="tl">
                  <a:srgbClr val="000000">
                    <a:alpha val="43137"/>
                  </a:srgbClr>
                </a:outerShdw>
              </a:effectLst>
              <a:latin typeface="Segoe" pitchFamily="34" charset="0"/>
            </a:endParaRPr>
          </a:p>
        </p:txBody>
      </p:sp>
      <p:sp>
        <p:nvSpPr>
          <p:cNvPr id="5" name="TextBox 4"/>
          <p:cNvSpPr txBox="1"/>
          <p:nvPr/>
        </p:nvSpPr>
        <p:spPr>
          <a:xfrm>
            <a:off x="683568" y="4869160"/>
            <a:ext cx="1204753" cy="523220"/>
          </a:xfrm>
          <a:prstGeom prst="rect">
            <a:avLst/>
          </a:prstGeom>
          <a:noFill/>
        </p:spPr>
        <p:txBody>
          <a:bodyPr wrap="none" rtlCol="0">
            <a:spAutoFit/>
          </a:bodyPr>
          <a:lstStyle/>
          <a:p>
            <a:r>
              <a:rPr lang="ru-RU" sz="2800" b="1" dirty="0">
                <a:solidFill>
                  <a:srgbClr val="FFFF00"/>
                </a:solidFill>
                <a:effectLst>
                  <a:outerShdw blurRad="38100" dist="38100" dir="2700000" algn="tl">
                    <a:srgbClr val="000000">
                      <a:alpha val="43137"/>
                    </a:srgbClr>
                  </a:outerShdw>
                </a:effectLst>
              </a:rPr>
              <a:t>1952 г.</a:t>
            </a:r>
          </a:p>
        </p:txBody>
      </p:sp>
    </p:spTree>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151544" y="116632"/>
            <a:ext cx="6840912" cy="584775"/>
          </a:xfrm>
          <a:prstGeom prst="rect">
            <a:avLst/>
          </a:prstGeom>
          <a:noFill/>
        </p:spPr>
        <p:txBody>
          <a:bodyPr wrap="none" rtlCol="0">
            <a:spAutoFit/>
          </a:bodyPr>
          <a:lstStyle/>
          <a:p>
            <a:r>
              <a:rPr lang="ru-RU" sz="3200" b="1" dirty="0">
                <a:solidFill>
                  <a:schemeClr val="accent1">
                    <a:lumMod val="40000"/>
                    <a:lumOff val="60000"/>
                  </a:schemeClr>
                </a:solidFill>
                <a:effectLst>
                  <a:outerShdw blurRad="38100" dist="38100" dir="2700000" algn="tl">
                    <a:srgbClr val="000000">
                      <a:alpha val="43137"/>
                    </a:srgbClr>
                  </a:outerShdw>
                </a:effectLst>
                <a:latin typeface="+mj-lt"/>
              </a:rPr>
              <a:t>Людские потери</a:t>
            </a:r>
            <a:r>
              <a:rPr lang="en-US" sz="3200" b="1" dirty="0">
                <a:solidFill>
                  <a:schemeClr val="accent1">
                    <a:lumMod val="40000"/>
                    <a:lumOff val="60000"/>
                  </a:schemeClr>
                </a:solidFill>
                <a:effectLst>
                  <a:outerShdw blurRad="38100" dist="38100" dir="2700000" algn="tl">
                    <a:srgbClr val="000000">
                      <a:alpha val="43137"/>
                    </a:srgbClr>
                  </a:outerShdw>
                </a:effectLst>
                <a:latin typeface="+mj-lt"/>
              </a:rPr>
              <a:t> </a:t>
            </a:r>
            <a:r>
              <a:rPr lang="ru-RU" sz="3200" b="1" dirty="0">
                <a:solidFill>
                  <a:schemeClr val="accent1">
                    <a:lumMod val="40000"/>
                    <a:lumOff val="60000"/>
                  </a:schemeClr>
                </a:solidFill>
                <a:effectLst>
                  <a:outerShdw blurRad="38100" dist="38100" dir="2700000" algn="tl">
                    <a:srgbClr val="000000">
                      <a:alpha val="43137"/>
                    </a:srgbClr>
                  </a:outerShdw>
                </a:effectLst>
                <a:latin typeface="+mj-lt"/>
              </a:rPr>
              <a:t>во 2 мировой войне</a:t>
            </a:r>
          </a:p>
        </p:txBody>
      </p:sp>
      <p:graphicFrame>
        <p:nvGraphicFramePr>
          <p:cNvPr id="3" name="Таблица 2"/>
          <p:cNvGraphicFramePr>
            <a:graphicFrameLocks noGrp="1"/>
          </p:cNvGraphicFramePr>
          <p:nvPr>
            <p:extLst>
              <p:ext uri="{D42A27DB-BD31-4B8C-83A1-F6EECF244321}">
                <p14:modId xmlns:p14="http://schemas.microsoft.com/office/powerpoint/2010/main" val="3056217996"/>
              </p:ext>
            </p:extLst>
          </p:nvPr>
        </p:nvGraphicFramePr>
        <p:xfrm>
          <a:off x="359532" y="1196752"/>
          <a:ext cx="8424936" cy="4012341"/>
        </p:xfrm>
        <a:graphic>
          <a:graphicData uri="http://schemas.openxmlformats.org/drawingml/2006/table">
            <a:tbl>
              <a:tblPr firstRow="1" bandRow="1">
                <a:tableStyleId>{5C22544A-7EE6-4342-B048-85BDC9FD1C3A}</a:tableStyleId>
              </a:tblPr>
              <a:tblGrid>
                <a:gridCol w="2304255">
                  <a:extLst>
                    <a:ext uri="{9D8B030D-6E8A-4147-A177-3AD203B41FA5}">
                      <a16:colId xmlns:a16="http://schemas.microsoft.com/office/drawing/2014/main" val="1637964868"/>
                    </a:ext>
                  </a:extLst>
                </a:gridCol>
                <a:gridCol w="3744416">
                  <a:extLst>
                    <a:ext uri="{9D8B030D-6E8A-4147-A177-3AD203B41FA5}">
                      <a16:colId xmlns:a16="http://schemas.microsoft.com/office/drawing/2014/main" val="989132636"/>
                    </a:ext>
                  </a:extLst>
                </a:gridCol>
                <a:gridCol w="2376265">
                  <a:extLst>
                    <a:ext uri="{9D8B030D-6E8A-4147-A177-3AD203B41FA5}">
                      <a16:colId xmlns:a16="http://schemas.microsoft.com/office/drawing/2014/main" val="2552181298"/>
                    </a:ext>
                  </a:extLst>
                </a:gridCol>
              </a:tblGrid>
              <a:tr h="576064">
                <a:tc>
                  <a:txBody>
                    <a:bodyPr/>
                    <a:lstStyle/>
                    <a:p>
                      <a:r>
                        <a:rPr lang="ru-RU" sz="3000" b="1" dirty="0">
                          <a:solidFill>
                            <a:schemeClr val="bg1"/>
                          </a:solidFill>
                          <a:effectLst>
                            <a:outerShdw blurRad="38100" dist="38100" dir="2700000" algn="tl">
                              <a:srgbClr val="000000">
                                <a:alpha val="43137"/>
                              </a:srgbClr>
                            </a:outerShdw>
                          </a:effectLst>
                        </a:rPr>
                        <a:t>Страна</a:t>
                      </a:r>
                    </a:p>
                  </a:txBody>
                  <a:tcPr/>
                </a:tc>
                <a:tc>
                  <a:txBody>
                    <a:bodyPr/>
                    <a:lstStyle/>
                    <a:p>
                      <a:r>
                        <a:rPr lang="ru-RU" sz="3000" b="1" dirty="0">
                          <a:solidFill>
                            <a:schemeClr val="bg1"/>
                          </a:solidFill>
                          <a:effectLst>
                            <a:outerShdw blurRad="38100" dist="38100" dir="2700000" algn="tl">
                              <a:srgbClr val="000000">
                                <a:alpha val="43137"/>
                              </a:srgbClr>
                            </a:outerShdw>
                          </a:effectLst>
                        </a:rPr>
                        <a:t>Потери (кол-во)</a:t>
                      </a:r>
                    </a:p>
                  </a:txBody>
                  <a:tcPr/>
                </a:tc>
                <a:tc>
                  <a:txBody>
                    <a:bodyPr/>
                    <a:lstStyle/>
                    <a:p>
                      <a:r>
                        <a:rPr lang="ru-RU" sz="3000" b="1" dirty="0">
                          <a:solidFill>
                            <a:schemeClr val="bg1"/>
                          </a:solidFill>
                          <a:effectLst>
                            <a:outerShdw blurRad="38100" dist="38100" dir="2700000" algn="tl">
                              <a:srgbClr val="000000">
                                <a:alpha val="43137"/>
                              </a:srgbClr>
                            </a:outerShdw>
                          </a:effectLst>
                        </a:rPr>
                        <a:t>% потерь</a:t>
                      </a:r>
                    </a:p>
                  </a:txBody>
                  <a:tcPr/>
                </a:tc>
                <a:extLst>
                  <a:ext uri="{0D108BD9-81ED-4DB2-BD59-A6C34878D82A}">
                    <a16:rowId xmlns:a16="http://schemas.microsoft.com/office/drawing/2014/main" val="4065698228"/>
                  </a:ext>
                </a:extLst>
              </a:tr>
              <a:tr h="531059">
                <a:tc>
                  <a:txBody>
                    <a:bodyPr/>
                    <a:lstStyle/>
                    <a:p>
                      <a:r>
                        <a:rPr lang="ru-RU" sz="3000" b="1" dirty="0">
                          <a:solidFill>
                            <a:schemeClr val="bg1"/>
                          </a:solidFill>
                          <a:effectLst>
                            <a:outerShdw blurRad="38100" dist="38100" dir="2700000" algn="tl">
                              <a:srgbClr val="000000">
                                <a:alpha val="43137"/>
                              </a:srgbClr>
                            </a:outerShdw>
                          </a:effectLst>
                        </a:rPr>
                        <a:t>СССР</a:t>
                      </a:r>
                    </a:p>
                  </a:txBody>
                  <a:tcPr/>
                </a:tc>
                <a:tc>
                  <a:txBody>
                    <a:bodyPr/>
                    <a:lstStyle/>
                    <a:p>
                      <a:r>
                        <a:rPr lang="ru-RU" sz="3000" b="1" dirty="0">
                          <a:solidFill>
                            <a:schemeClr val="bg1"/>
                          </a:solidFill>
                          <a:effectLst>
                            <a:outerShdw blurRad="38100" dist="38100" dir="2700000" algn="tl">
                              <a:srgbClr val="000000">
                                <a:alpha val="43137"/>
                              </a:srgbClr>
                            </a:outerShdw>
                          </a:effectLst>
                        </a:rPr>
                        <a:t>27 </a:t>
                      </a:r>
                      <a:r>
                        <a:rPr lang="ru-RU" sz="3000" b="1" dirty="0" err="1">
                          <a:solidFill>
                            <a:schemeClr val="bg1"/>
                          </a:solidFill>
                          <a:effectLst>
                            <a:outerShdw blurRad="38100" dist="38100" dir="2700000" algn="tl">
                              <a:srgbClr val="000000">
                                <a:alpha val="43137"/>
                              </a:srgbClr>
                            </a:outerShdw>
                          </a:effectLst>
                        </a:rPr>
                        <a:t>млн.чел</a:t>
                      </a:r>
                      <a:r>
                        <a:rPr lang="ru-RU" sz="3000" b="1" dirty="0">
                          <a:solidFill>
                            <a:schemeClr val="bg1"/>
                          </a:solidFill>
                          <a:effectLst>
                            <a:outerShdw blurRad="38100" dist="38100" dir="2700000" algn="tl">
                              <a:srgbClr val="000000">
                                <a:alpha val="43137"/>
                              </a:srgbClr>
                            </a:outerShdw>
                          </a:effectLst>
                        </a:rPr>
                        <a:t>.</a:t>
                      </a:r>
                    </a:p>
                  </a:txBody>
                  <a:tcPr/>
                </a:tc>
                <a:tc>
                  <a:txBody>
                    <a:bodyPr/>
                    <a:lstStyle/>
                    <a:p>
                      <a:r>
                        <a:rPr lang="ru-RU" sz="3000" b="1" dirty="0">
                          <a:solidFill>
                            <a:schemeClr val="bg1"/>
                          </a:solidFill>
                          <a:effectLst>
                            <a:outerShdw blurRad="38100" dist="38100" dir="2700000" algn="tl">
                              <a:srgbClr val="000000">
                                <a:alpha val="43137"/>
                              </a:srgbClr>
                            </a:outerShdw>
                          </a:effectLst>
                        </a:rPr>
                        <a:t>13,6%</a:t>
                      </a:r>
                    </a:p>
                  </a:txBody>
                  <a:tcPr/>
                </a:tc>
                <a:extLst>
                  <a:ext uri="{0D108BD9-81ED-4DB2-BD59-A6C34878D82A}">
                    <a16:rowId xmlns:a16="http://schemas.microsoft.com/office/drawing/2014/main" val="3439884343"/>
                  </a:ext>
                </a:extLst>
              </a:tr>
              <a:tr h="477053">
                <a:tc>
                  <a:txBody>
                    <a:bodyPr/>
                    <a:lstStyle/>
                    <a:p>
                      <a:r>
                        <a:rPr lang="ru-RU" sz="3000" b="1" dirty="0">
                          <a:solidFill>
                            <a:schemeClr val="bg1"/>
                          </a:solidFill>
                          <a:effectLst>
                            <a:outerShdw blurRad="38100" dist="38100" dir="2700000" algn="tl">
                              <a:srgbClr val="000000">
                                <a:alpha val="43137"/>
                              </a:srgbClr>
                            </a:outerShdw>
                          </a:effectLst>
                        </a:rPr>
                        <a:t>США</a:t>
                      </a:r>
                    </a:p>
                  </a:txBody>
                  <a:tcPr/>
                </a:tc>
                <a:tc>
                  <a:txBody>
                    <a:bodyPr/>
                    <a:lstStyle/>
                    <a:p>
                      <a:r>
                        <a:rPr lang="ru-RU" sz="3000" b="1" dirty="0">
                          <a:solidFill>
                            <a:schemeClr val="bg1"/>
                          </a:solidFill>
                          <a:effectLst>
                            <a:outerShdw blurRad="38100" dist="38100" dir="2700000" algn="tl">
                              <a:srgbClr val="000000">
                                <a:alpha val="43137"/>
                              </a:srgbClr>
                            </a:outerShdw>
                          </a:effectLst>
                        </a:rPr>
                        <a:t>418 </a:t>
                      </a:r>
                      <a:r>
                        <a:rPr lang="ru-RU" sz="3000" b="1" dirty="0" err="1">
                          <a:solidFill>
                            <a:schemeClr val="bg1"/>
                          </a:solidFill>
                          <a:effectLst>
                            <a:outerShdw blurRad="38100" dist="38100" dir="2700000" algn="tl">
                              <a:srgbClr val="000000">
                                <a:alpha val="43137"/>
                              </a:srgbClr>
                            </a:outerShdw>
                          </a:effectLst>
                        </a:rPr>
                        <a:t>тыс.чел</a:t>
                      </a:r>
                      <a:r>
                        <a:rPr lang="ru-RU" sz="3000" b="1" dirty="0">
                          <a:solidFill>
                            <a:schemeClr val="bg1"/>
                          </a:solidFill>
                          <a:effectLst>
                            <a:outerShdw blurRad="38100" dist="38100" dir="2700000" algn="tl">
                              <a:srgbClr val="000000">
                                <a:alpha val="43137"/>
                              </a:srgbClr>
                            </a:outerShdw>
                          </a:effectLst>
                        </a:rPr>
                        <a:t>.</a:t>
                      </a:r>
                    </a:p>
                  </a:txBody>
                  <a:tcPr/>
                </a:tc>
                <a:tc>
                  <a:txBody>
                    <a:bodyPr/>
                    <a:lstStyle/>
                    <a:p>
                      <a:r>
                        <a:rPr lang="ru-RU" sz="3000" b="1" dirty="0">
                          <a:solidFill>
                            <a:schemeClr val="bg1"/>
                          </a:solidFill>
                          <a:effectLst>
                            <a:outerShdw blurRad="38100" dist="38100" dir="2700000" algn="tl">
                              <a:srgbClr val="000000">
                                <a:alpha val="43137"/>
                              </a:srgbClr>
                            </a:outerShdw>
                          </a:effectLst>
                        </a:rPr>
                        <a:t>0,3%</a:t>
                      </a:r>
                    </a:p>
                  </a:txBody>
                  <a:tcPr/>
                </a:tc>
                <a:extLst>
                  <a:ext uri="{0D108BD9-81ED-4DB2-BD59-A6C34878D82A}">
                    <a16:rowId xmlns:a16="http://schemas.microsoft.com/office/drawing/2014/main" val="3368688852"/>
                  </a:ext>
                </a:extLst>
              </a:tr>
              <a:tr h="462949">
                <a:tc>
                  <a:txBody>
                    <a:bodyPr/>
                    <a:lstStyle/>
                    <a:p>
                      <a:r>
                        <a:rPr lang="ru-RU" sz="3000" b="1" dirty="0">
                          <a:solidFill>
                            <a:schemeClr val="bg1"/>
                          </a:solidFill>
                          <a:effectLst>
                            <a:outerShdw blurRad="38100" dist="38100" dir="2700000" algn="tl">
                              <a:srgbClr val="000000">
                                <a:alpha val="43137"/>
                              </a:srgbClr>
                            </a:outerShdw>
                          </a:effectLst>
                        </a:rPr>
                        <a:t>Англия</a:t>
                      </a:r>
                    </a:p>
                  </a:txBody>
                  <a:tcPr/>
                </a:tc>
                <a:tc>
                  <a:txBody>
                    <a:bodyPr/>
                    <a:lstStyle/>
                    <a:p>
                      <a:r>
                        <a:rPr lang="ru-RU" sz="3000" b="1" dirty="0">
                          <a:solidFill>
                            <a:schemeClr val="bg1"/>
                          </a:solidFill>
                          <a:effectLst>
                            <a:outerShdw blurRad="38100" dist="38100" dir="2700000" algn="tl">
                              <a:srgbClr val="000000">
                                <a:alpha val="43137"/>
                              </a:srgbClr>
                            </a:outerShdw>
                          </a:effectLst>
                        </a:rPr>
                        <a:t>450 </a:t>
                      </a:r>
                      <a:r>
                        <a:rPr lang="ru-RU" sz="3000" b="1" dirty="0" err="1">
                          <a:solidFill>
                            <a:schemeClr val="bg1"/>
                          </a:solidFill>
                          <a:effectLst>
                            <a:outerShdw blurRad="38100" dist="38100" dir="2700000" algn="tl">
                              <a:srgbClr val="000000">
                                <a:alpha val="43137"/>
                              </a:srgbClr>
                            </a:outerShdw>
                          </a:effectLst>
                        </a:rPr>
                        <a:t>тыс.чел</a:t>
                      </a:r>
                      <a:r>
                        <a:rPr lang="ru-RU" sz="3000" b="1" dirty="0">
                          <a:solidFill>
                            <a:schemeClr val="bg1"/>
                          </a:solidFill>
                          <a:effectLst>
                            <a:outerShdw blurRad="38100" dist="38100" dir="2700000" algn="tl">
                              <a:srgbClr val="000000">
                                <a:alpha val="43137"/>
                              </a:srgbClr>
                            </a:outerShdw>
                          </a:effectLst>
                        </a:rPr>
                        <a:t>.</a:t>
                      </a:r>
                    </a:p>
                  </a:txBody>
                  <a:tcPr/>
                </a:tc>
                <a:tc>
                  <a:txBody>
                    <a:bodyPr/>
                    <a:lstStyle/>
                    <a:p>
                      <a:r>
                        <a:rPr lang="ru-RU" sz="3000" b="1" dirty="0">
                          <a:solidFill>
                            <a:schemeClr val="bg1"/>
                          </a:solidFill>
                          <a:effectLst>
                            <a:outerShdw blurRad="38100" dist="38100" dir="2700000" algn="tl">
                              <a:srgbClr val="000000">
                                <a:alpha val="43137"/>
                              </a:srgbClr>
                            </a:outerShdw>
                          </a:effectLst>
                        </a:rPr>
                        <a:t>0,7%</a:t>
                      </a:r>
                    </a:p>
                  </a:txBody>
                  <a:tcPr/>
                </a:tc>
                <a:extLst>
                  <a:ext uri="{0D108BD9-81ED-4DB2-BD59-A6C34878D82A}">
                    <a16:rowId xmlns:a16="http://schemas.microsoft.com/office/drawing/2014/main" val="1662116293"/>
                  </a:ext>
                </a:extLst>
              </a:tr>
              <a:tr h="520853">
                <a:tc>
                  <a:txBody>
                    <a:bodyPr/>
                    <a:lstStyle/>
                    <a:p>
                      <a:r>
                        <a:rPr lang="ru-RU" sz="3000" b="1" dirty="0">
                          <a:solidFill>
                            <a:schemeClr val="bg1"/>
                          </a:solidFill>
                          <a:effectLst>
                            <a:outerShdw blurRad="38100" dist="38100" dir="2700000" algn="tl">
                              <a:srgbClr val="000000">
                                <a:alpha val="43137"/>
                              </a:srgbClr>
                            </a:outerShdw>
                          </a:effectLst>
                        </a:rPr>
                        <a:t>Франция</a:t>
                      </a:r>
                    </a:p>
                  </a:txBody>
                  <a:tcPr/>
                </a:tc>
                <a:tc>
                  <a:txBody>
                    <a:bodyPr/>
                    <a:lstStyle/>
                    <a:p>
                      <a:r>
                        <a:rPr lang="ru-RU" sz="3000" b="1" dirty="0">
                          <a:solidFill>
                            <a:schemeClr val="bg1"/>
                          </a:solidFill>
                          <a:effectLst>
                            <a:outerShdw blurRad="38100" dist="38100" dir="2700000" algn="tl">
                              <a:srgbClr val="000000">
                                <a:alpha val="43137"/>
                              </a:srgbClr>
                            </a:outerShdw>
                          </a:effectLst>
                        </a:rPr>
                        <a:t>600 </a:t>
                      </a:r>
                      <a:r>
                        <a:rPr lang="ru-RU" sz="3000" b="1" dirty="0" err="1">
                          <a:solidFill>
                            <a:schemeClr val="bg1"/>
                          </a:solidFill>
                          <a:effectLst>
                            <a:outerShdw blurRad="38100" dist="38100" dir="2700000" algn="tl">
                              <a:srgbClr val="000000">
                                <a:alpha val="43137"/>
                              </a:srgbClr>
                            </a:outerShdw>
                          </a:effectLst>
                        </a:rPr>
                        <a:t>тыс.чел</a:t>
                      </a:r>
                      <a:r>
                        <a:rPr lang="ru-RU" sz="3000" b="1" dirty="0">
                          <a:solidFill>
                            <a:schemeClr val="bg1"/>
                          </a:solidFill>
                          <a:effectLst>
                            <a:outerShdw blurRad="38100" dist="38100" dir="2700000" algn="tl">
                              <a:srgbClr val="000000">
                                <a:alpha val="43137"/>
                              </a:srgbClr>
                            </a:outerShdw>
                          </a:effectLst>
                        </a:rPr>
                        <a:t>.</a:t>
                      </a:r>
                    </a:p>
                  </a:txBody>
                  <a:tcPr/>
                </a:tc>
                <a:tc>
                  <a:txBody>
                    <a:bodyPr/>
                    <a:lstStyle/>
                    <a:p>
                      <a:r>
                        <a:rPr lang="ru-RU" sz="3000" b="1" dirty="0">
                          <a:solidFill>
                            <a:schemeClr val="bg1"/>
                          </a:solidFill>
                          <a:effectLst>
                            <a:outerShdw blurRad="38100" dist="38100" dir="2700000" algn="tl">
                              <a:srgbClr val="000000">
                                <a:alpha val="43137"/>
                              </a:srgbClr>
                            </a:outerShdw>
                          </a:effectLst>
                        </a:rPr>
                        <a:t>1,5%</a:t>
                      </a:r>
                    </a:p>
                  </a:txBody>
                  <a:tcPr/>
                </a:tc>
                <a:extLst>
                  <a:ext uri="{0D108BD9-81ED-4DB2-BD59-A6C34878D82A}">
                    <a16:rowId xmlns:a16="http://schemas.microsoft.com/office/drawing/2014/main" val="1183237923"/>
                  </a:ext>
                </a:extLst>
              </a:tr>
              <a:tr h="504056">
                <a:tc>
                  <a:txBody>
                    <a:bodyPr/>
                    <a:lstStyle/>
                    <a:p>
                      <a:r>
                        <a:rPr lang="ru-RU" sz="3000" b="1" dirty="0">
                          <a:solidFill>
                            <a:schemeClr val="bg1"/>
                          </a:solidFill>
                          <a:effectLst>
                            <a:outerShdw blurRad="38100" dist="38100" dir="2700000" algn="tl">
                              <a:srgbClr val="000000">
                                <a:alpha val="43137"/>
                              </a:srgbClr>
                            </a:outerShdw>
                          </a:effectLst>
                        </a:rPr>
                        <a:t>Германия</a:t>
                      </a:r>
                    </a:p>
                  </a:txBody>
                  <a:tcPr/>
                </a:tc>
                <a:tc>
                  <a:txBody>
                    <a:bodyPr/>
                    <a:lstStyle/>
                    <a:p>
                      <a:r>
                        <a:rPr lang="ru-RU" sz="3000" b="1" dirty="0">
                          <a:solidFill>
                            <a:schemeClr val="bg1"/>
                          </a:solidFill>
                          <a:effectLst>
                            <a:outerShdw blurRad="38100" dist="38100" dir="2700000" algn="tl">
                              <a:srgbClr val="000000">
                                <a:alpha val="43137"/>
                              </a:srgbClr>
                            </a:outerShdw>
                          </a:effectLst>
                        </a:rPr>
                        <a:t>6 млн.500</a:t>
                      </a:r>
                      <a:r>
                        <a:rPr lang="ru-RU" sz="3000" b="1" baseline="0" dirty="0">
                          <a:solidFill>
                            <a:schemeClr val="bg1"/>
                          </a:solidFill>
                          <a:effectLst>
                            <a:outerShdw blurRad="38100" dist="38100" dir="2700000" algn="tl">
                              <a:srgbClr val="000000">
                                <a:alpha val="43137"/>
                              </a:srgbClr>
                            </a:outerShdw>
                          </a:effectLst>
                        </a:rPr>
                        <a:t> </a:t>
                      </a:r>
                      <a:r>
                        <a:rPr lang="ru-RU" sz="3000" b="1" baseline="0" dirty="0" err="1">
                          <a:solidFill>
                            <a:schemeClr val="bg1"/>
                          </a:solidFill>
                          <a:effectLst>
                            <a:outerShdw blurRad="38100" dist="38100" dir="2700000" algn="tl">
                              <a:srgbClr val="000000">
                                <a:alpha val="43137"/>
                              </a:srgbClr>
                            </a:outerShdw>
                          </a:effectLst>
                        </a:rPr>
                        <a:t>тыс.чел</a:t>
                      </a:r>
                      <a:r>
                        <a:rPr lang="ru-RU" sz="3000" b="1" baseline="0" dirty="0">
                          <a:solidFill>
                            <a:schemeClr val="bg1"/>
                          </a:solidFill>
                          <a:effectLst>
                            <a:outerShdw blurRad="38100" dist="38100" dir="2700000" algn="tl">
                              <a:srgbClr val="000000">
                                <a:alpha val="43137"/>
                              </a:srgbClr>
                            </a:outerShdw>
                          </a:effectLst>
                        </a:rPr>
                        <a:t>.</a:t>
                      </a:r>
                      <a:endParaRPr lang="ru-RU" sz="3000" b="1" dirty="0">
                        <a:solidFill>
                          <a:schemeClr val="bg1"/>
                        </a:solidFill>
                        <a:effectLst>
                          <a:outerShdw blurRad="38100" dist="38100" dir="2700000" algn="tl">
                            <a:srgbClr val="000000">
                              <a:alpha val="43137"/>
                            </a:srgbClr>
                          </a:outerShdw>
                        </a:effectLst>
                      </a:endParaRPr>
                    </a:p>
                  </a:txBody>
                  <a:tcPr/>
                </a:tc>
                <a:tc>
                  <a:txBody>
                    <a:bodyPr/>
                    <a:lstStyle/>
                    <a:p>
                      <a:r>
                        <a:rPr lang="ru-RU" sz="3000" b="1" dirty="0">
                          <a:solidFill>
                            <a:schemeClr val="bg1"/>
                          </a:solidFill>
                          <a:effectLst>
                            <a:outerShdw blurRad="38100" dist="38100" dir="2700000" algn="tl">
                              <a:srgbClr val="000000">
                                <a:alpha val="43137"/>
                              </a:srgbClr>
                            </a:outerShdw>
                          </a:effectLst>
                        </a:rPr>
                        <a:t>9,3%</a:t>
                      </a:r>
                    </a:p>
                  </a:txBody>
                  <a:tcPr/>
                </a:tc>
                <a:extLst>
                  <a:ext uri="{0D108BD9-81ED-4DB2-BD59-A6C34878D82A}">
                    <a16:rowId xmlns:a16="http://schemas.microsoft.com/office/drawing/2014/main" val="1074968469"/>
                  </a:ext>
                </a:extLst>
              </a:tr>
              <a:tr h="693077">
                <a:tc>
                  <a:txBody>
                    <a:bodyPr/>
                    <a:lstStyle/>
                    <a:p>
                      <a:r>
                        <a:rPr lang="ru-RU" sz="3000" b="1" dirty="0">
                          <a:solidFill>
                            <a:schemeClr val="bg1"/>
                          </a:solidFill>
                          <a:effectLst>
                            <a:outerShdw blurRad="38100" dist="38100" dir="2700000" algn="tl">
                              <a:srgbClr val="000000">
                                <a:alpha val="43137"/>
                              </a:srgbClr>
                            </a:outerShdw>
                          </a:effectLst>
                        </a:rPr>
                        <a:t>Япония</a:t>
                      </a:r>
                    </a:p>
                  </a:txBody>
                  <a:tcPr/>
                </a:tc>
                <a:tc>
                  <a:txBody>
                    <a:bodyPr/>
                    <a:lstStyle/>
                    <a:p>
                      <a:r>
                        <a:rPr lang="ru-RU" sz="3000" b="1" dirty="0">
                          <a:solidFill>
                            <a:schemeClr val="bg1"/>
                          </a:solidFill>
                          <a:effectLst>
                            <a:outerShdw blurRad="38100" dist="38100" dir="2700000" algn="tl">
                              <a:srgbClr val="000000">
                                <a:alpha val="43137"/>
                              </a:srgbClr>
                            </a:outerShdw>
                          </a:effectLst>
                        </a:rPr>
                        <a:t>2 млн.500</a:t>
                      </a:r>
                      <a:r>
                        <a:rPr lang="ru-RU" sz="3000" b="1" baseline="0" dirty="0">
                          <a:solidFill>
                            <a:schemeClr val="bg1"/>
                          </a:solidFill>
                          <a:effectLst>
                            <a:outerShdw blurRad="38100" dist="38100" dir="2700000" algn="tl">
                              <a:srgbClr val="000000">
                                <a:alpha val="43137"/>
                              </a:srgbClr>
                            </a:outerShdw>
                          </a:effectLst>
                        </a:rPr>
                        <a:t> </a:t>
                      </a:r>
                      <a:r>
                        <a:rPr lang="ru-RU" sz="3000" b="1" baseline="0" dirty="0" err="1">
                          <a:solidFill>
                            <a:schemeClr val="bg1"/>
                          </a:solidFill>
                          <a:effectLst>
                            <a:outerShdw blurRad="38100" dist="38100" dir="2700000" algn="tl">
                              <a:srgbClr val="000000">
                                <a:alpha val="43137"/>
                              </a:srgbClr>
                            </a:outerShdw>
                          </a:effectLst>
                        </a:rPr>
                        <a:t>тыс.чел</a:t>
                      </a:r>
                      <a:endParaRPr lang="ru-RU" sz="3000" b="1" dirty="0">
                        <a:solidFill>
                          <a:schemeClr val="bg1"/>
                        </a:solidFill>
                        <a:effectLst>
                          <a:outerShdw blurRad="38100" dist="38100" dir="2700000" algn="tl">
                            <a:srgbClr val="000000">
                              <a:alpha val="43137"/>
                            </a:srgbClr>
                          </a:outerShdw>
                        </a:effectLst>
                      </a:endParaRPr>
                    </a:p>
                  </a:txBody>
                  <a:tcPr/>
                </a:tc>
                <a:tc>
                  <a:txBody>
                    <a:bodyPr/>
                    <a:lstStyle/>
                    <a:p>
                      <a:r>
                        <a:rPr lang="ru-RU" sz="3000" b="1" dirty="0">
                          <a:solidFill>
                            <a:schemeClr val="bg1"/>
                          </a:solidFill>
                          <a:effectLst>
                            <a:outerShdw blurRad="38100" dist="38100" dir="2700000" algn="tl">
                              <a:srgbClr val="000000">
                                <a:alpha val="43137"/>
                              </a:srgbClr>
                            </a:outerShdw>
                          </a:effectLst>
                        </a:rPr>
                        <a:t>3%</a:t>
                      </a:r>
                    </a:p>
                  </a:txBody>
                  <a:tcPr/>
                </a:tc>
                <a:extLst>
                  <a:ext uri="{0D108BD9-81ED-4DB2-BD59-A6C34878D82A}">
                    <a16:rowId xmlns:a16="http://schemas.microsoft.com/office/drawing/2014/main" val="2150428233"/>
                  </a:ext>
                </a:extLst>
              </a:tr>
            </a:tbl>
          </a:graphicData>
        </a:graphic>
      </p:graphicFrame>
    </p:spTree>
    <p:extLst>
      <p:ext uri="{BB962C8B-B14F-4D97-AF65-F5344CB8AC3E}">
        <p14:creationId xmlns:p14="http://schemas.microsoft.com/office/powerpoint/2010/main" val="4090205695"/>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81000" y="230188"/>
            <a:ext cx="8382000" cy="997196"/>
          </a:xfrm>
        </p:spPr>
        <p:txBody>
          <a:bodyPr/>
          <a:lstStyle/>
          <a:p>
            <a:pPr algn="ctr"/>
            <a:r>
              <a:rPr lang="ru-RU" sz="3600" b="1" dirty="0"/>
              <a:t>Потери Красной Армии при освобождении Европы</a:t>
            </a:r>
          </a:p>
        </p:txBody>
      </p:sp>
      <p:sp>
        <p:nvSpPr>
          <p:cNvPr id="3" name="Прямоугольник 2"/>
          <p:cNvSpPr/>
          <p:nvPr/>
        </p:nvSpPr>
        <p:spPr>
          <a:xfrm>
            <a:off x="381000" y="1484784"/>
            <a:ext cx="8136904" cy="4524315"/>
          </a:xfrm>
          <a:prstGeom prst="rect">
            <a:avLst/>
          </a:prstGeom>
        </p:spPr>
        <p:txBody>
          <a:bodyPr wrap="square">
            <a:spAutoFit/>
          </a:bodyPr>
          <a:lstStyle/>
          <a:p>
            <a:pPr>
              <a:buFont typeface="Arial" panose="020B0604020202020204" pitchFamily="34" charset="0"/>
              <a:buChar char="•"/>
            </a:pPr>
            <a:r>
              <a:rPr lang="ru-RU" sz="3200" b="1" dirty="0">
                <a:solidFill>
                  <a:srgbClr val="FF3300"/>
                </a:solidFill>
                <a:effectLst>
                  <a:outerShdw blurRad="38100" dist="38100" dir="2700000" algn="tl">
                    <a:srgbClr val="000000">
                      <a:alpha val="43137"/>
                    </a:srgbClr>
                  </a:outerShdw>
                </a:effectLst>
              </a:rPr>
              <a:t>в Польше — 600212 человек</a:t>
            </a:r>
          </a:p>
          <a:p>
            <a:pPr>
              <a:buFont typeface="Arial" panose="020B0604020202020204" pitchFamily="34" charset="0"/>
              <a:buChar char="•"/>
            </a:pPr>
            <a:r>
              <a:rPr lang="ru-RU" sz="3200" b="1" dirty="0">
                <a:solidFill>
                  <a:srgbClr val="FF3300"/>
                </a:solidFill>
                <a:effectLst>
                  <a:outerShdw blurRad="38100" dist="38100" dir="2700000" algn="tl">
                    <a:srgbClr val="000000">
                      <a:alpha val="43137"/>
                    </a:srgbClr>
                  </a:outerShdw>
                </a:effectLst>
              </a:rPr>
              <a:t>в Чехословакии — 139918 человек</a:t>
            </a:r>
          </a:p>
          <a:p>
            <a:pPr>
              <a:buFont typeface="Arial" panose="020B0604020202020204" pitchFamily="34" charset="0"/>
              <a:buChar char="•"/>
            </a:pPr>
            <a:r>
              <a:rPr lang="ru-RU" sz="3200" b="1" dirty="0">
                <a:solidFill>
                  <a:srgbClr val="FF3300"/>
                </a:solidFill>
                <a:effectLst>
                  <a:outerShdw blurRad="38100" dist="38100" dir="2700000" algn="tl">
                    <a:srgbClr val="000000">
                      <a:alpha val="43137"/>
                    </a:srgbClr>
                  </a:outerShdw>
                </a:effectLst>
              </a:rPr>
              <a:t>в Венгрии — 140004 человек</a:t>
            </a:r>
          </a:p>
          <a:p>
            <a:pPr>
              <a:buFont typeface="Arial" panose="020B0604020202020204" pitchFamily="34" charset="0"/>
              <a:buChar char="•"/>
            </a:pPr>
            <a:r>
              <a:rPr lang="ru-RU" sz="3200" b="1" dirty="0">
                <a:solidFill>
                  <a:srgbClr val="FF3300"/>
                </a:solidFill>
                <a:effectLst>
                  <a:outerShdw blurRad="38100" dist="38100" dir="2700000" algn="tl">
                    <a:srgbClr val="000000">
                      <a:alpha val="43137"/>
                    </a:srgbClr>
                  </a:outerShdw>
                </a:effectLst>
              </a:rPr>
              <a:t>в Германии — 101961 человек</a:t>
            </a:r>
          </a:p>
          <a:p>
            <a:pPr>
              <a:buFont typeface="Arial" panose="020B0604020202020204" pitchFamily="34" charset="0"/>
              <a:buChar char="•"/>
            </a:pPr>
            <a:r>
              <a:rPr lang="ru-RU" sz="3200" b="1" dirty="0">
                <a:solidFill>
                  <a:srgbClr val="FF3300"/>
                </a:solidFill>
                <a:effectLst>
                  <a:outerShdw blurRad="38100" dist="38100" dir="2700000" algn="tl">
                    <a:srgbClr val="000000">
                      <a:alpha val="43137"/>
                    </a:srgbClr>
                  </a:outerShdw>
                </a:effectLst>
              </a:rPr>
              <a:t>в Румынии — 68993 человек</a:t>
            </a:r>
          </a:p>
          <a:p>
            <a:pPr>
              <a:buFont typeface="Arial" panose="020B0604020202020204" pitchFamily="34" charset="0"/>
              <a:buChar char="•"/>
            </a:pPr>
            <a:r>
              <a:rPr lang="ru-RU" sz="3200" b="1" dirty="0">
                <a:solidFill>
                  <a:srgbClr val="FF3300"/>
                </a:solidFill>
                <a:effectLst>
                  <a:outerShdw blurRad="38100" dist="38100" dir="2700000" algn="tl">
                    <a:srgbClr val="000000">
                      <a:alpha val="43137"/>
                    </a:srgbClr>
                  </a:outerShdw>
                </a:effectLst>
              </a:rPr>
              <a:t>в Австрии — 26006 человек</a:t>
            </a:r>
          </a:p>
          <a:p>
            <a:pPr>
              <a:buFont typeface="Arial" panose="020B0604020202020204" pitchFamily="34" charset="0"/>
              <a:buChar char="•"/>
            </a:pPr>
            <a:r>
              <a:rPr lang="ru-RU" sz="3200" b="1" dirty="0">
                <a:solidFill>
                  <a:srgbClr val="FF3300"/>
                </a:solidFill>
                <a:effectLst>
                  <a:outerShdw blurRad="38100" dist="38100" dir="2700000" algn="tl">
                    <a:srgbClr val="000000">
                      <a:alpha val="43137"/>
                    </a:srgbClr>
                  </a:outerShdw>
                </a:effectLst>
              </a:rPr>
              <a:t>в Югославии — 7995 человек</a:t>
            </a:r>
          </a:p>
          <a:p>
            <a:pPr>
              <a:buFont typeface="Arial" panose="020B0604020202020204" pitchFamily="34" charset="0"/>
              <a:buChar char="•"/>
            </a:pPr>
            <a:r>
              <a:rPr lang="ru-RU" sz="3200" b="1" dirty="0">
                <a:solidFill>
                  <a:srgbClr val="FF3300"/>
                </a:solidFill>
                <a:effectLst>
                  <a:outerShdw blurRad="38100" dist="38100" dir="2700000" algn="tl">
                    <a:srgbClr val="000000">
                      <a:alpha val="43137"/>
                    </a:srgbClr>
                  </a:outerShdw>
                </a:effectLst>
              </a:rPr>
              <a:t>в Норвегии — 3436 человек</a:t>
            </a:r>
          </a:p>
          <a:p>
            <a:pPr>
              <a:buFont typeface="Arial" panose="020B0604020202020204" pitchFamily="34" charset="0"/>
              <a:buChar char="•"/>
            </a:pPr>
            <a:r>
              <a:rPr lang="ru-RU" sz="3200" b="1" dirty="0">
                <a:solidFill>
                  <a:srgbClr val="FF3300"/>
                </a:solidFill>
                <a:effectLst>
                  <a:outerShdw blurRad="38100" dist="38100" dir="2700000" algn="tl">
                    <a:srgbClr val="000000">
                      <a:alpha val="43137"/>
                    </a:srgbClr>
                  </a:outerShdw>
                </a:effectLst>
              </a:rPr>
              <a:t>в Болгарии — 977 человек</a:t>
            </a:r>
          </a:p>
        </p:txBody>
      </p:sp>
      <p:sp>
        <p:nvSpPr>
          <p:cNvPr id="4" name="Прямоугольник 3"/>
          <p:cNvSpPr/>
          <p:nvPr/>
        </p:nvSpPr>
        <p:spPr>
          <a:xfrm>
            <a:off x="179512" y="6031086"/>
            <a:ext cx="8784976" cy="707886"/>
          </a:xfrm>
          <a:prstGeom prst="rect">
            <a:avLst/>
          </a:prstGeom>
        </p:spPr>
        <p:txBody>
          <a:bodyPr wrap="square">
            <a:spAutoFit/>
          </a:bodyPr>
          <a:lstStyle/>
          <a:p>
            <a:r>
              <a:rPr lang="ru-RU" sz="2000" b="1" i="1" dirty="0">
                <a:solidFill>
                  <a:srgbClr val="FFFF00"/>
                </a:solidFill>
                <a:effectLst>
                  <a:outerShdw blurRad="38100" dist="38100" dir="2700000" algn="tl">
                    <a:srgbClr val="000000">
                      <a:alpha val="43137"/>
                    </a:srgbClr>
                  </a:outerShdw>
                </a:effectLst>
              </a:rPr>
              <a:t>«Нельзя научиться любить живых, если не умеешь хранить память о мертвых» маршал Рокоссовский К.К.</a:t>
            </a:r>
            <a:endParaRPr lang="ru-RU" sz="2000" i="1" dirty="0">
              <a:solidFill>
                <a:srgbClr val="FFFF00"/>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4102512506"/>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81000" y="230188"/>
            <a:ext cx="8382000" cy="553998"/>
          </a:xfrm>
        </p:spPr>
        <p:txBody>
          <a:bodyPr/>
          <a:lstStyle/>
          <a:p>
            <a:pPr algn="ctr"/>
            <a:r>
              <a:rPr lang="ru-RU" sz="4000" b="1" dirty="0"/>
              <a:t>Людские потери</a:t>
            </a:r>
          </a:p>
        </p:txBody>
      </p:sp>
      <p:sp>
        <p:nvSpPr>
          <p:cNvPr id="3" name="Прямоугольник 2"/>
          <p:cNvSpPr/>
          <p:nvPr/>
        </p:nvSpPr>
        <p:spPr bwMode="auto">
          <a:xfrm>
            <a:off x="251520" y="944724"/>
            <a:ext cx="8640960" cy="3852428"/>
          </a:xfrm>
          <a:prstGeom prst="rect">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ru-RU" sz="3200" b="1" dirty="0">
                <a:solidFill>
                  <a:srgbClr val="C00000"/>
                </a:solidFill>
                <a:effectLst>
                  <a:outerShdw blurRad="38100" dist="38100" dir="2700000" algn="tl">
                    <a:srgbClr val="000000">
                      <a:alpha val="43137"/>
                    </a:srgbClr>
                  </a:outerShdw>
                </a:effectLst>
                <a:latin typeface="Segoe" pitchFamily="34" charset="0"/>
              </a:rPr>
              <a:t>Потери в войне - 27 </a:t>
            </a:r>
            <a:r>
              <a:rPr lang="ru-RU" sz="3200" b="1" dirty="0" err="1">
                <a:solidFill>
                  <a:srgbClr val="C00000"/>
                </a:solidFill>
                <a:effectLst>
                  <a:outerShdw blurRad="38100" dist="38100" dir="2700000" algn="tl">
                    <a:srgbClr val="000000">
                      <a:alpha val="43137"/>
                    </a:srgbClr>
                  </a:outerShdw>
                </a:effectLst>
                <a:latin typeface="Segoe" pitchFamily="34" charset="0"/>
              </a:rPr>
              <a:t>млн.человек</a:t>
            </a:r>
            <a:endParaRPr lang="ru-RU" sz="3200" b="1" dirty="0">
              <a:solidFill>
                <a:srgbClr val="C00000"/>
              </a:solidFill>
              <a:effectLst>
                <a:outerShdw blurRad="38100" dist="38100" dir="2700000" algn="tl">
                  <a:srgbClr val="000000">
                    <a:alpha val="43137"/>
                  </a:srgbClr>
                </a:outerShdw>
              </a:effectLst>
              <a:latin typeface="Segoe" pitchFamily="34" charset="0"/>
            </a:endParaRPr>
          </a:p>
          <a:p>
            <a:pPr algn="ctr" defTabSz="914099" fontAlgn="base">
              <a:spcBef>
                <a:spcPct val="0"/>
              </a:spcBef>
              <a:spcAft>
                <a:spcPct val="0"/>
              </a:spcAft>
            </a:pPr>
            <a:r>
              <a:rPr lang="ru-RU" sz="3200" b="1" dirty="0">
                <a:solidFill>
                  <a:srgbClr val="C00000"/>
                </a:solidFill>
                <a:effectLst>
                  <a:outerShdw blurRad="38100" dist="38100" dir="2700000" algn="tl">
                    <a:srgbClr val="000000">
                      <a:alpha val="43137"/>
                    </a:srgbClr>
                  </a:outerShdw>
                </a:effectLst>
                <a:latin typeface="Segoe" pitchFamily="34" charset="0"/>
              </a:rPr>
              <a:t>Инвалиды – 2,6 </a:t>
            </a:r>
            <a:r>
              <a:rPr lang="ru-RU" sz="3200" b="1" dirty="0" err="1">
                <a:solidFill>
                  <a:srgbClr val="C00000"/>
                </a:solidFill>
                <a:effectLst>
                  <a:outerShdw blurRad="38100" dist="38100" dir="2700000" algn="tl">
                    <a:srgbClr val="000000">
                      <a:alpha val="43137"/>
                    </a:srgbClr>
                  </a:outerShdw>
                </a:effectLst>
                <a:latin typeface="Segoe" pitchFamily="34" charset="0"/>
              </a:rPr>
              <a:t>млн.человек</a:t>
            </a:r>
            <a:endParaRPr lang="ru-RU" sz="3200" b="1" dirty="0">
              <a:solidFill>
                <a:srgbClr val="C00000"/>
              </a:solidFill>
              <a:effectLst>
                <a:outerShdw blurRad="38100" dist="38100" dir="2700000" algn="tl">
                  <a:srgbClr val="000000">
                    <a:alpha val="43137"/>
                  </a:srgbClr>
                </a:outerShdw>
              </a:effectLst>
              <a:latin typeface="Segoe" pitchFamily="34" charset="0"/>
            </a:endParaRPr>
          </a:p>
          <a:p>
            <a:pPr defTabSz="914099" fontAlgn="base">
              <a:spcBef>
                <a:spcPct val="0"/>
              </a:spcBef>
              <a:spcAft>
                <a:spcPct val="0"/>
              </a:spcAft>
            </a:pPr>
            <a:endParaRPr lang="ru-RU" sz="2300" b="1" dirty="0">
              <a:solidFill>
                <a:schemeClr val="bg1"/>
              </a:solidFill>
              <a:effectLst>
                <a:outerShdw blurRad="38100" dist="38100" dir="2700000" algn="tl">
                  <a:srgbClr val="000000">
                    <a:alpha val="43137"/>
                  </a:srgbClr>
                </a:outerShdw>
              </a:effectLst>
              <a:latin typeface="Segoe" pitchFamily="34" charset="0"/>
            </a:endParaRPr>
          </a:p>
          <a:p>
            <a:pPr defTabSz="914099" fontAlgn="base">
              <a:spcBef>
                <a:spcPct val="0"/>
              </a:spcBef>
              <a:spcAft>
                <a:spcPct val="0"/>
              </a:spcAft>
            </a:pPr>
            <a:endParaRPr lang="ru-RU" sz="2300" b="1" dirty="0">
              <a:solidFill>
                <a:schemeClr val="bg1"/>
              </a:solidFill>
              <a:effectLst>
                <a:outerShdw blurRad="38100" dist="38100" dir="2700000" algn="tl">
                  <a:srgbClr val="000000">
                    <a:alpha val="43137"/>
                  </a:srgbClr>
                </a:outerShdw>
              </a:effectLst>
              <a:latin typeface="Segoe" pitchFamily="34" charset="0"/>
            </a:endParaRPr>
          </a:p>
          <a:p>
            <a:pPr defTabSz="914099" fontAlgn="base">
              <a:spcBef>
                <a:spcPct val="0"/>
              </a:spcBef>
              <a:spcAft>
                <a:spcPct val="0"/>
              </a:spcAft>
            </a:pPr>
            <a:endParaRPr lang="ru-RU" sz="2300" b="1" dirty="0">
              <a:solidFill>
                <a:schemeClr val="bg1"/>
              </a:solidFill>
              <a:effectLst>
                <a:outerShdw blurRad="38100" dist="38100" dir="2700000" algn="tl">
                  <a:srgbClr val="000000">
                    <a:alpha val="43137"/>
                  </a:srgbClr>
                </a:outerShdw>
              </a:effectLst>
              <a:latin typeface="Segoe" pitchFamily="34" charset="0"/>
            </a:endParaRPr>
          </a:p>
          <a:p>
            <a:pPr algn="ctr" defTabSz="914099" fontAlgn="base">
              <a:spcBef>
                <a:spcPct val="0"/>
              </a:spcBef>
              <a:spcAft>
                <a:spcPct val="0"/>
              </a:spcAft>
            </a:pPr>
            <a:r>
              <a:rPr lang="ru-RU" sz="2800" b="1" dirty="0">
                <a:solidFill>
                  <a:schemeClr val="bg1"/>
                </a:solidFill>
                <a:effectLst>
                  <a:outerShdw blurRad="38100" dist="38100" dir="2700000" algn="tl">
                    <a:srgbClr val="000000">
                      <a:alpha val="43137"/>
                    </a:srgbClr>
                  </a:outerShdw>
                </a:effectLst>
                <a:latin typeface="Segoe" pitchFamily="34" charset="0"/>
              </a:rPr>
              <a:t>Сокращение населения на 34,4 </a:t>
            </a:r>
            <a:r>
              <a:rPr lang="ru-RU" sz="2800" b="1" dirty="0" err="1">
                <a:solidFill>
                  <a:schemeClr val="bg1"/>
                </a:solidFill>
                <a:effectLst>
                  <a:outerShdw blurRad="38100" dist="38100" dir="2700000" algn="tl">
                    <a:srgbClr val="000000">
                      <a:alpha val="43137"/>
                    </a:srgbClr>
                  </a:outerShdw>
                </a:effectLst>
                <a:latin typeface="Segoe" pitchFamily="34" charset="0"/>
              </a:rPr>
              <a:t>млн.человек</a:t>
            </a:r>
            <a:r>
              <a:rPr lang="ru-RU" sz="2800" b="1" dirty="0">
                <a:solidFill>
                  <a:schemeClr val="bg1"/>
                </a:solidFill>
                <a:effectLst>
                  <a:outerShdw blurRad="38100" dist="38100" dir="2700000" algn="tl">
                    <a:srgbClr val="000000">
                      <a:alpha val="43137"/>
                    </a:srgbClr>
                  </a:outerShdw>
                </a:effectLst>
                <a:latin typeface="Segoe" pitchFamily="34" charset="0"/>
              </a:rPr>
              <a:t> (к концу 1945 г. население страны составляло 162,4 </a:t>
            </a:r>
            <a:r>
              <a:rPr lang="ru-RU" sz="2800" b="1" dirty="0" err="1">
                <a:solidFill>
                  <a:schemeClr val="bg1"/>
                </a:solidFill>
                <a:effectLst>
                  <a:outerShdw blurRad="38100" dist="38100" dir="2700000" algn="tl">
                    <a:srgbClr val="000000">
                      <a:alpha val="43137"/>
                    </a:srgbClr>
                  </a:outerShdw>
                </a:effectLst>
                <a:latin typeface="Segoe" pitchFamily="34" charset="0"/>
              </a:rPr>
              <a:t>млн.человек</a:t>
            </a:r>
            <a:endParaRPr lang="ru-RU" sz="2800" b="1" dirty="0">
              <a:solidFill>
                <a:schemeClr val="bg1"/>
              </a:solidFill>
              <a:effectLst>
                <a:outerShdw blurRad="38100" dist="38100" dir="2700000" algn="tl">
                  <a:srgbClr val="000000">
                    <a:alpha val="43137"/>
                  </a:srgbClr>
                </a:outerShdw>
              </a:effectLst>
              <a:latin typeface="Segoe" pitchFamily="34" charset="0"/>
            </a:endParaRPr>
          </a:p>
        </p:txBody>
      </p:sp>
      <p:sp>
        <p:nvSpPr>
          <p:cNvPr id="4" name="Стрелка вниз 3"/>
          <p:cNvSpPr/>
          <p:nvPr/>
        </p:nvSpPr>
        <p:spPr bwMode="auto">
          <a:xfrm>
            <a:off x="3923928" y="2276872"/>
            <a:ext cx="1296144" cy="900100"/>
          </a:xfrm>
          <a:prstGeom prst="downArrow">
            <a:avLst/>
          </a:prstGeom>
          <a:solidFill>
            <a:srgbClr val="FF0000"/>
          </a:solidFill>
          <a:ln w="38100">
            <a:solidFill>
              <a:schemeClr val="bg1"/>
            </a:solidFill>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ru-RU" sz="2300" dirty="0">
              <a:solidFill>
                <a:srgbClr val="FFFFFF"/>
              </a:solidFill>
              <a:effectLst>
                <a:outerShdw blurRad="38100" dist="38100" dir="2700000" algn="tl">
                  <a:srgbClr val="000000">
                    <a:alpha val="43137"/>
                  </a:srgbClr>
                </a:outerShdw>
              </a:effectLst>
              <a:latin typeface="Segoe" pitchFamily="34" charset="0"/>
            </a:endParaRPr>
          </a:p>
        </p:txBody>
      </p:sp>
      <p:sp>
        <p:nvSpPr>
          <p:cNvPr id="5" name="Прямоугольник 4"/>
          <p:cNvSpPr/>
          <p:nvPr/>
        </p:nvSpPr>
        <p:spPr bwMode="auto">
          <a:xfrm>
            <a:off x="251587" y="4957690"/>
            <a:ext cx="8640960" cy="1611796"/>
          </a:xfrm>
          <a:prstGeom prst="rect">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ru-RU" sz="2800" b="1" dirty="0">
                <a:effectLst>
                  <a:outerShdw blurRad="38100" dist="38100" dir="2700000" algn="tl">
                    <a:srgbClr val="000000">
                      <a:alpha val="43137"/>
                    </a:srgbClr>
                  </a:outerShdw>
                </a:effectLst>
              </a:rPr>
              <a:t>На временно оккупированной территории СССР нацистами было казнено 7,4 миллиона человек мирного населения, в том числе 221.000 детей.</a:t>
            </a:r>
            <a:endParaRPr lang="ru-RU" sz="2800" b="1" dirty="0">
              <a:solidFill>
                <a:schemeClr val="bg1"/>
              </a:solidFill>
              <a:effectLst>
                <a:outerShdw blurRad="38100" dist="38100" dir="2700000" algn="tl">
                  <a:srgbClr val="000000">
                    <a:alpha val="43137"/>
                  </a:srgbClr>
                </a:outerShdw>
              </a:effectLst>
              <a:latin typeface="Segoe" pitchFamily="34" charset="0"/>
            </a:endParaRPr>
          </a:p>
        </p:txBody>
      </p:sp>
    </p:spTree>
    <p:extLst>
      <p:ext uri="{BB962C8B-B14F-4D97-AF65-F5344CB8AC3E}">
        <p14:creationId xmlns:p14="http://schemas.microsoft.com/office/powerpoint/2010/main" val="2983766051"/>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81000" y="230188"/>
            <a:ext cx="8382000" cy="498598"/>
          </a:xfrm>
        </p:spPr>
        <p:txBody>
          <a:bodyPr/>
          <a:lstStyle/>
          <a:p>
            <a:pPr algn="ctr"/>
            <a:r>
              <a:rPr lang="ru-RU" sz="3600" b="1" dirty="0"/>
              <a:t>Стоимость разрушений</a:t>
            </a:r>
          </a:p>
        </p:txBody>
      </p:sp>
      <p:sp>
        <p:nvSpPr>
          <p:cNvPr id="3" name="Скругленный прямоугольник 2"/>
          <p:cNvSpPr/>
          <p:nvPr/>
        </p:nvSpPr>
        <p:spPr bwMode="auto">
          <a:xfrm>
            <a:off x="381000" y="1052736"/>
            <a:ext cx="8382000" cy="4104456"/>
          </a:xfrm>
          <a:prstGeom prst="roundRect">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ru-RU" sz="3200" b="1" dirty="0">
                <a:effectLst>
                  <a:outerShdw blurRad="38100" dist="38100" dir="2700000" algn="tl">
                    <a:srgbClr val="000000">
                      <a:alpha val="43137"/>
                    </a:srgbClr>
                  </a:outerShdw>
                </a:effectLst>
              </a:rPr>
              <a:t>Стоимость разрушений составила 260 млрд. долларов, из которых:</a:t>
            </a:r>
          </a:p>
          <a:p>
            <a:pPr marL="457200" indent="-457200" algn="ctr" defTabSz="914099" fontAlgn="base">
              <a:spcBef>
                <a:spcPct val="0"/>
              </a:spcBef>
              <a:spcAft>
                <a:spcPct val="0"/>
              </a:spcAft>
              <a:buClr>
                <a:srgbClr val="FF0000"/>
              </a:buClr>
              <a:buFont typeface="Wingdings" panose="05000000000000000000" pitchFamily="2" charset="2"/>
              <a:buChar char="Ø"/>
            </a:pPr>
            <a:r>
              <a:rPr lang="ru-RU" sz="3200" b="1" dirty="0">
                <a:effectLst>
                  <a:outerShdw blurRad="38100" dist="38100" dir="2700000" algn="tl">
                    <a:srgbClr val="000000">
                      <a:alpha val="43137"/>
                    </a:srgbClr>
                  </a:outerShdw>
                </a:effectLst>
              </a:rPr>
              <a:t> в СССР — 128 млрд., </a:t>
            </a:r>
          </a:p>
          <a:p>
            <a:pPr marL="457200" indent="-457200" algn="ctr" defTabSz="914099" fontAlgn="base">
              <a:spcBef>
                <a:spcPct val="0"/>
              </a:spcBef>
              <a:spcAft>
                <a:spcPct val="0"/>
              </a:spcAft>
              <a:buClr>
                <a:srgbClr val="FF0000"/>
              </a:buClr>
              <a:buFont typeface="Wingdings" panose="05000000000000000000" pitchFamily="2" charset="2"/>
              <a:buChar char="Ø"/>
            </a:pPr>
            <a:r>
              <a:rPr lang="ru-RU" sz="3200" b="1" dirty="0">
                <a:effectLst>
                  <a:outerShdw blurRad="38100" dist="38100" dir="2700000" algn="tl">
                    <a:srgbClr val="000000">
                      <a:alpha val="43137"/>
                    </a:srgbClr>
                  </a:outerShdw>
                </a:effectLst>
              </a:rPr>
              <a:t>в Германии — 48 млрд., </a:t>
            </a:r>
          </a:p>
          <a:p>
            <a:pPr marL="457200" indent="-457200" algn="ctr" defTabSz="914099" fontAlgn="base">
              <a:spcBef>
                <a:spcPct val="0"/>
              </a:spcBef>
              <a:spcAft>
                <a:spcPct val="0"/>
              </a:spcAft>
              <a:buClr>
                <a:srgbClr val="FF0000"/>
              </a:buClr>
              <a:buFont typeface="Wingdings" panose="05000000000000000000" pitchFamily="2" charset="2"/>
              <a:buChar char="Ø"/>
            </a:pPr>
            <a:r>
              <a:rPr lang="ru-RU" sz="3200" b="1" dirty="0">
                <a:effectLst>
                  <a:outerShdw blurRad="38100" dist="38100" dir="2700000" algn="tl">
                    <a:srgbClr val="000000">
                      <a:alpha val="43137"/>
                    </a:srgbClr>
                  </a:outerShdw>
                </a:effectLst>
              </a:rPr>
              <a:t>во Франции — 21 млрд., </a:t>
            </a:r>
          </a:p>
          <a:p>
            <a:pPr marL="457200" indent="-457200" algn="ctr" defTabSz="914099" fontAlgn="base">
              <a:spcBef>
                <a:spcPct val="0"/>
              </a:spcBef>
              <a:spcAft>
                <a:spcPct val="0"/>
              </a:spcAft>
              <a:buClr>
                <a:srgbClr val="FF0000"/>
              </a:buClr>
              <a:buFont typeface="Wingdings" panose="05000000000000000000" pitchFamily="2" charset="2"/>
              <a:buChar char="Ø"/>
            </a:pPr>
            <a:r>
              <a:rPr lang="ru-RU" sz="3200" b="1" dirty="0">
                <a:effectLst>
                  <a:outerShdw blurRad="38100" dist="38100" dir="2700000" algn="tl">
                    <a:srgbClr val="000000">
                      <a:alpha val="43137"/>
                    </a:srgbClr>
                  </a:outerShdw>
                </a:effectLst>
              </a:rPr>
              <a:t>в Польше — 20 млрд., </a:t>
            </a:r>
          </a:p>
          <a:p>
            <a:pPr marL="457200" indent="-457200" algn="ctr" defTabSz="914099" fontAlgn="base">
              <a:spcBef>
                <a:spcPct val="0"/>
              </a:spcBef>
              <a:spcAft>
                <a:spcPct val="0"/>
              </a:spcAft>
              <a:buClr>
                <a:srgbClr val="FF0000"/>
              </a:buClr>
              <a:buFont typeface="Wingdings" panose="05000000000000000000" pitchFamily="2" charset="2"/>
              <a:buChar char="Ø"/>
            </a:pPr>
            <a:r>
              <a:rPr lang="ru-RU" sz="3200" b="1" dirty="0">
                <a:effectLst>
                  <a:outerShdw blurRad="38100" dist="38100" dir="2700000" algn="tl">
                    <a:srgbClr val="000000">
                      <a:alpha val="43137"/>
                    </a:srgbClr>
                  </a:outerShdw>
                </a:effectLst>
              </a:rPr>
              <a:t>в Англии — 6.8 млрд</a:t>
            </a:r>
            <a:r>
              <a:rPr lang="ru-RU" sz="2800" b="1" dirty="0">
                <a:effectLst>
                  <a:outerShdw blurRad="38100" dist="38100" dir="2700000" algn="tl">
                    <a:srgbClr val="000000">
                      <a:alpha val="43137"/>
                    </a:srgbClr>
                  </a:outerShdw>
                </a:effectLst>
              </a:rPr>
              <a:t>.</a:t>
            </a:r>
            <a:endParaRPr lang="ru-RU" sz="2800" b="1" dirty="0">
              <a:solidFill>
                <a:srgbClr val="FFFFFF"/>
              </a:solidFill>
              <a:effectLst>
                <a:outerShdw blurRad="38100" dist="38100" dir="2700000" algn="tl">
                  <a:srgbClr val="000000">
                    <a:alpha val="43137"/>
                  </a:srgbClr>
                </a:outerShdw>
              </a:effectLst>
              <a:latin typeface="Segoe" pitchFamily="34" charset="0"/>
            </a:endParaRPr>
          </a:p>
        </p:txBody>
      </p:sp>
    </p:spTree>
    <p:extLst>
      <p:ext uri="{BB962C8B-B14F-4D97-AF65-F5344CB8AC3E}">
        <p14:creationId xmlns:p14="http://schemas.microsoft.com/office/powerpoint/2010/main" val="786708089"/>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908720"/>
          </a:xfrm>
        </p:spPr>
        <p:txBody>
          <a:bodyPr>
            <a:normAutofit fontScale="90000"/>
          </a:bodyPr>
          <a:lstStyle/>
          <a:p>
            <a:pPr algn="ctr"/>
            <a:r>
              <a:rPr lang="ru-RU" sz="3600" b="1" dirty="0">
                <a:solidFill>
                  <a:srgbClr val="FFFF00"/>
                </a:solidFill>
                <a:effectLst>
                  <a:outerShdw blurRad="38100" dist="38100" dir="2700000" algn="tl">
                    <a:srgbClr val="000000">
                      <a:alpha val="43137"/>
                    </a:srgbClr>
                  </a:outerShdw>
                </a:effectLst>
              </a:rPr>
              <a:t>Материальные потери СССР в Великой Отечественной войне</a:t>
            </a:r>
            <a:endParaRPr lang="ru-RU" sz="3600" dirty="0">
              <a:solidFill>
                <a:srgbClr val="FFFF00"/>
              </a:solidFill>
              <a:effectLst>
                <a:outerShdw blurRad="38100" dist="38100" dir="2700000" algn="tl">
                  <a:srgbClr val="000000">
                    <a:alpha val="43137"/>
                  </a:srgbClr>
                </a:outerShdw>
              </a:effectLst>
            </a:endParaRPr>
          </a:p>
        </p:txBody>
      </p:sp>
      <p:sp>
        <p:nvSpPr>
          <p:cNvPr id="3" name="Rectangle 3"/>
          <p:cNvSpPr txBox="1">
            <a:spLocks noChangeArrowheads="1"/>
          </p:cNvSpPr>
          <p:nvPr/>
        </p:nvSpPr>
        <p:spPr>
          <a:xfrm>
            <a:off x="179512" y="908720"/>
            <a:ext cx="8784976" cy="5832648"/>
          </a:xfrm>
          <a:prstGeom prst="rect">
            <a:avLst/>
          </a:prstGeom>
        </p:spPr>
        <p:style>
          <a:lnRef idx="1">
            <a:schemeClr val="accent1"/>
          </a:lnRef>
          <a:fillRef idx="2">
            <a:schemeClr val="accent1"/>
          </a:fillRef>
          <a:effectRef idx="1">
            <a:schemeClr val="accent1"/>
          </a:effectRef>
          <a:fontRef idx="minor">
            <a:schemeClr val="dk1"/>
          </a:fontRef>
        </p:style>
        <p:txBody>
          <a:bodyPr/>
          <a:lstStyle>
            <a:lvl1pPr marL="342900" indent="-342900" algn="l" defTabSz="914400" rtl="0" eaLnBrk="1" latinLnBrk="0" hangingPunct="1">
              <a:spcBef>
                <a:spcPct val="20000"/>
              </a:spcBef>
              <a:buFont typeface="Arial" pitchFamily="34" charset="0"/>
              <a:buChar char="•"/>
              <a:defRPr sz="3200" kern="1200">
                <a:solidFill>
                  <a:schemeClr val="dk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dk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dk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dk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dk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dk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dk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dk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dk1"/>
                </a:solidFill>
                <a:latin typeface="+mn-lt"/>
                <a:ea typeface="+mn-ea"/>
                <a:cs typeface="+mn-cs"/>
              </a:defRPr>
            </a:lvl9pPr>
          </a:lstStyle>
          <a:p>
            <a:pPr>
              <a:defRPr/>
            </a:pPr>
            <a:r>
              <a:rPr lang="ru-RU" sz="2200" b="1" dirty="0">
                <a:effectLst>
                  <a:outerShdw blurRad="38100" dist="38100" dir="2700000" algn="tl">
                    <a:srgbClr val="000000">
                      <a:alpha val="43137"/>
                    </a:srgbClr>
                  </a:outerShdw>
                </a:effectLst>
              </a:rPr>
              <a:t>Разрушено 1710 городов и посёлков городского типа</a:t>
            </a:r>
          </a:p>
          <a:p>
            <a:pPr>
              <a:defRPr/>
            </a:pPr>
            <a:r>
              <a:rPr lang="ru-RU" sz="2200" b="1" dirty="0">
                <a:effectLst>
                  <a:outerShdw blurRad="38100" dist="38100" dir="2700000" algn="tl">
                    <a:srgbClr val="000000">
                      <a:alpha val="43137"/>
                    </a:srgbClr>
                  </a:outerShdw>
                </a:effectLst>
              </a:rPr>
              <a:t>Более 70 </a:t>
            </a:r>
            <a:r>
              <a:rPr lang="ru-RU" sz="2200" b="1" dirty="0" err="1">
                <a:effectLst>
                  <a:outerShdw blurRad="38100" dist="38100" dir="2700000" algn="tl">
                    <a:srgbClr val="000000">
                      <a:alpha val="43137"/>
                    </a:srgbClr>
                  </a:outerShdw>
                </a:effectLst>
              </a:rPr>
              <a:t>тыс.деревень</a:t>
            </a:r>
            <a:endParaRPr lang="ru-RU" sz="2200" b="1" dirty="0">
              <a:effectLst>
                <a:outerShdw blurRad="38100" dist="38100" dir="2700000" algn="tl">
                  <a:srgbClr val="000000">
                    <a:alpha val="43137"/>
                  </a:srgbClr>
                </a:outerShdw>
              </a:effectLst>
            </a:endParaRPr>
          </a:p>
          <a:p>
            <a:pPr>
              <a:defRPr/>
            </a:pPr>
            <a:r>
              <a:rPr lang="ru-RU" sz="2200" b="1" dirty="0">
                <a:effectLst>
                  <a:outerShdw blurRad="38100" dist="38100" dir="2700000" algn="tl">
                    <a:srgbClr val="000000">
                      <a:alpha val="43137"/>
                    </a:srgbClr>
                  </a:outerShdw>
                </a:effectLst>
              </a:rPr>
              <a:t>32 </a:t>
            </a:r>
            <a:r>
              <a:rPr lang="ru-RU" sz="2200" b="1" dirty="0" err="1">
                <a:effectLst>
                  <a:outerShdw blurRad="38100" dist="38100" dir="2700000" algn="tl">
                    <a:srgbClr val="000000">
                      <a:alpha val="43137"/>
                    </a:srgbClr>
                  </a:outerShdw>
                </a:effectLst>
              </a:rPr>
              <a:t>тыс.промышленных</a:t>
            </a:r>
            <a:r>
              <a:rPr lang="ru-RU" sz="2200" b="1" dirty="0">
                <a:effectLst>
                  <a:outerShdw blurRad="38100" dist="38100" dir="2700000" algn="tl">
                    <a:srgbClr val="000000">
                      <a:alpha val="43137"/>
                    </a:srgbClr>
                  </a:outerShdw>
                </a:effectLst>
              </a:rPr>
              <a:t> предприятий</a:t>
            </a:r>
          </a:p>
          <a:p>
            <a:pPr>
              <a:defRPr/>
            </a:pPr>
            <a:r>
              <a:rPr lang="ru-RU" sz="2200" b="1" dirty="0">
                <a:effectLst>
                  <a:outerShdw blurRad="38100" dist="38100" dir="2700000" algn="tl">
                    <a:srgbClr val="000000">
                      <a:alpha val="43137"/>
                    </a:srgbClr>
                  </a:outerShdw>
                </a:effectLst>
              </a:rPr>
              <a:t>100 </a:t>
            </a:r>
            <a:r>
              <a:rPr lang="ru-RU" sz="2200" b="1" dirty="0" err="1">
                <a:effectLst>
                  <a:outerShdw blurRad="38100" dist="38100" dir="2700000" algn="tl">
                    <a:srgbClr val="000000">
                      <a:alpha val="43137"/>
                    </a:srgbClr>
                  </a:outerShdw>
                </a:effectLst>
              </a:rPr>
              <a:t>тыс.колхозов</a:t>
            </a:r>
            <a:r>
              <a:rPr lang="ru-RU" sz="2200" b="1" dirty="0">
                <a:effectLst>
                  <a:outerShdw blurRad="38100" dist="38100" dir="2700000" algn="tl">
                    <a:srgbClr val="000000">
                      <a:alpha val="43137"/>
                    </a:srgbClr>
                  </a:outerShdw>
                </a:effectLst>
              </a:rPr>
              <a:t> и совхозов</a:t>
            </a:r>
          </a:p>
          <a:p>
            <a:pPr>
              <a:defRPr/>
            </a:pPr>
            <a:r>
              <a:rPr lang="ru-RU" sz="2200" b="1" dirty="0">
                <a:effectLst>
                  <a:outerShdw blurRad="38100" dist="38100" dir="2700000" algn="tl">
                    <a:srgbClr val="000000">
                      <a:alpha val="43137"/>
                    </a:srgbClr>
                  </a:outerShdw>
                </a:effectLst>
              </a:rPr>
              <a:t>Подорвано 65 </a:t>
            </a:r>
            <a:r>
              <a:rPr lang="ru-RU" sz="2200" b="1" dirty="0" err="1">
                <a:effectLst>
                  <a:outerShdw blurRad="38100" dist="38100" dir="2700000" algn="tl">
                    <a:srgbClr val="000000">
                      <a:alpha val="43137"/>
                    </a:srgbClr>
                  </a:outerShdw>
                </a:effectLst>
              </a:rPr>
              <a:t>тыс.км</a:t>
            </a:r>
            <a:r>
              <a:rPr lang="ru-RU" sz="2200" b="1" dirty="0">
                <a:effectLst>
                  <a:outerShdw blurRad="38100" dist="38100" dir="2700000" algn="tl">
                    <a:srgbClr val="000000">
                      <a:alpha val="43137"/>
                    </a:srgbClr>
                  </a:outerShdw>
                </a:effectLst>
              </a:rPr>
              <a:t> железных дорог</a:t>
            </a:r>
          </a:p>
          <a:p>
            <a:pPr>
              <a:defRPr/>
            </a:pPr>
            <a:r>
              <a:rPr lang="ru-RU" sz="2200" b="1" dirty="0">
                <a:effectLst>
                  <a:outerShdw blurRad="38100" dist="38100" dir="2700000" algn="tl">
                    <a:srgbClr val="000000">
                      <a:alpha val="43137"/>
                    </a:srgbClr>
                  </a:outerShdw>
                </a:effectLst>
              </a:rPr>
              <a:t>Взорвано и вывезено 16 </a:t>
            </a:r>
            <a:r>
              <a:rPr lang="ru-RU" sz="2200" b="1" dirty="0" err="1">
                <a:effectLst>
                  <a:outerShdw blurRad="38100" dist="38100" dir="2700000" algn="tl">
                    <a:srgbClr val="000000">
                      <a:alpha val="43137"/>
                    </a:srgbClr>
                  </a:outerShdw>
                </a:effectLst>
              </a:rPr>
              <a:t>тыс.паровозов</a:t>
            </a:r>
            <a:r>
              <a:rPr lang="ru-RU" sz="2200" b="1" dirty="0">
                <a:effectLst>
                  <a:outerShdw blurRad="38100" dist="38100" dir="2700000" algn="tl">
                    <a:srgbClr val="000000">
                      <a:alpha val="43137"/>
                    </a:srgbClr>
                  </a:outerShdw>
                </a:effectLst>
              </a:rPr>
              <a:t> и 428 </a:t>
            </a:r>
            <a:r>
              <a:rPr lang="ru-RU" sz="2200" b="1" dirty="0" err="1">
                <a:effectLst>
                  <a:outerShdw blurRad="38100" dist="38100" dir="2700000" algn="tl">
                    <a:srgbClr val="000000">
                      <a:alpha val="43137"/>
                    </a:srgbClr>
                  </a:outerShdw>
                </a:effectLst>
              </a:rPr>
              <a:t>тыс.вагонов</a:t>
            </a:r>
            <a:endParaRPr lang="ru-RU" sz="2200" b="1" dirty="0">
              <a:effectLst>
                <a:outerShdw blurRad="38100" dist="38100" dir="2700000" algn="tl">
                  <a:srgbClr val="000000">
                    <a:alpha val="43137"/>
                  </a:srgbClr>
                </a:outerShdw>
              </a:effectLst>
            </a:endParaRPr>
          </a:p>
          <a:p>
            <a:pPr>
              <a:defRPr/>
            </a:pPr>
            <a:r>
              <a:rPr lang="ru-RU" sz="2200" b="1" dirty="0">
                <a:effectLst>
                  <a:outerShdw blurRad="38100" dist="38100" dir="2700000" algn="tl">
                    <a:srgbClr val="000000">
                      <a:alpha val="43137"/>
                    </a:srgbClr>
                  </a:outerShdw>
                </a:effectLst>
              </a:rPr>
              <a:t>Уничтожено 6 </a:t>
            </a:r>
            <a:r>
              <a:rPr lang="ru-RU" sz="2200" b="1" dirty="0" err="1">
                <a:effectLst>
                  <a:outerShdw blurRad="38100" dist="38100" dir="2700000" algn="tl">
                    <a:srgbClr val="000000">
                      <a:alpha val="43137"/>
                    </a:srgbClr>
                  </a:outerShdw>
                </a:effectLst>
              </a:rPr>
              <a:t>тыс.больниц</a:t>
            </a:r>
            <a:endParaRPr lang="ru-RU" sz="2200" b="1" dirty="0">
              <a:effectLst>
                <a:outerShdw blurRad="38100" dist="38100" dir="2700000" algn="tl">
                  <a:srgbClr val="000000">
                    <a:alpha val="43137"/>
                  </a:srgbClr>
                </a:outerShdw>
              </a:effectLst>
            </a:endParaRPr>
          </a:p>
          <a:p>
            <a:pPr>
              <a:defRPr/>
            </a:pPr>
            <a:r>
              <a:rPr lang="ru-RU" sz="2200" b="1" dirty="0">
                <a:effectLst>
                  <a:outerShdw blurRad="38100" dist="38100" dir="2700000" algn="tl">
                    <a:srgbClr val="000000">
                      <a:alpha val="43137"/>
                    </a:srgbClr>
                  </a:outerShdw>
                </a:effectLst>
              </a:rPr>
              <a:t>82 </a:t>
            </a:r>
            <a:r>
              <a:rPr lang="ru-RU" sz="2200" b="1" dirty="0" err="1">
                <a:effectLst>
                  <a:outerShdw blurRad="38100" dist="38100" dir="2700000" algn="tl">
                    <a:srgbClr val="000000">
                      <a:alpha val="43137"/>
                    </a:srgbClr>
                  </a:outerShdw>
                </a:effectLst>
              </a:rPr>
              <a:t>тыс.школ</a:t>
            </a:r>
            <a:endParaRPr lang="ru-RU" sz="2200" b="1" dirty="0">
              <a:effectLst>
                <a:outerShdw blurRad="38100" dist="38100" dir="2700000" algn="tl">
                  <a:srgbClr val="000000">
                    <a:alpha val="43137"/>
                  </a:srgbClr>
                </a:outerShdw>
              </a:effectLst>
            </a:endParaRPr>
          </a:p>
          <a:p>
            <a:pPr>
              <a:defRPr/>
            </a:pPr>
            <a:r>
              <a:rPr lang="ru-RU" sz="2200" b="1" dirty="0">
                <a:effectLst>
                  <a:outerShdw blurRad="38100" dist="38100" dir="2700000" algn="tl">
                    <a:srgbClr val="000000">
                      <a:alpha val="43137"/>
                    </a:srgbClr>
                  </a:outerShdw>
                </a:effectLst>
              </a:rPr>
              <a:t>334 ВУЗа</a:t>
            </a:r>
          </a:p>
          <a:p>
            <a:pPr>
              <a:defRPr/>
            </a:pPr>
            <a:r>
              <a:rPr lang="ru-RU" sz="2200" b="1" dirty="0">
                <a:effectLst>
                  <a:outerShdw blurRad="38100" dist="38100" dir="2700000" algn="tl">
                    <a:srgbClr val="000000">
                      <a:alpha val="43137"/>
                    </a:srgbClr>
                  </a:outerShdw>
                </a:effectLst>
              </a:rPr>
              <a:t>427 музея</a:t>
            </a:r>
          </a:p>
          <a:p>
            <a:pPr>
              <a:defRPr/>
            </a:pPr>
            <a:r>
              <a:rPr lang="ru-RU" sz="2200" b="1" dirty="0">
                <a:effectLst>
                  <a:outerShdw blurRad="38100" dist="38100" dir="2700000" algn="tl">
                    <a:srgbClr val="000000">
                      <a:alpha val="43137"/>
                    </a:srgbClr>
                  </a:outerShdw>
                </a:effectLst>
              </a:rPr>
              <a:t>43 </a:t>
            </a:r>
            <a:r>
              <a:rPr lang="ru-RU" sz="2200" b="1" dirty="0" err="1">
                <a:effectLst>
                  <a:outerShdw blurRad="38100" dist="38100" dir="2700000" algn="tl">
                    <a:srgbClr val="000000">
                      <a:alpha val="43137"/>
                    </a:srgbClr>
                  </a:outerShdw>
                </a:effectLst>
              </a:rPr>
              <a:t>тыс.библиотек</a:t>
            </a:r>
            <a:endParaRPr lang="ru-RU" sz="2200" b="1" dirty="0">
              <a:effectLst>
                <a:outerShdw blurRad="38100" dist="38100" dir="2700000" algn="tl">
                  <a:srgbClr val="000000">
                    <a:alpha val="43137"/>
                  </a:srgbClr>
                </a:outerShdw>
              </a:effectLst>
            </a:endParaRPr>
          </a:p>
          <a:p>
            <a:pPr>
              <a:buFontTx/>
              <a:buNone/>
              <a:defRPr/>
            </a:pPr>
            <a:r>
              <a:rPr lang="ru-RU" sz="2200" b="1" dirty="0">
                <a:effectLst>
                  <a:outerShdw blurRad="38100" dist="38100" dir="2700000" algn="tl">
                    <a:srgbClr val="000000">
                      <a:alpha val="43137"/>
                    </a:srgbClr>
                  </a:outerShdw>
                </a:effectLst>
              </a:rPr>
              <a:t>Национальный доход ССР сократился на </a:t>
            </a:r>
            <a:r>
              <a:rPr lang="ru-RU" sz="2200" b="1" dirty="0">
                <a:solidFill>
                  <a:srgbClr val="FF0000"/>
                </a:solidFill>
                <a:effectLst>
                  <a:outerShdw blurRad="38100" dist="38100" dir="2700000" algn="tl">
                    <a:srgbClr val="000000">
                      <a:alpha val="43137"/>
                    </a:srgbClr>
                  </a:outerShdw>
                </a:effectLst>
              </a:rPr>
              <a:t>30%, </a:t>
            </a:r>
            <a:r>
              <a:rPr lang="ru-RU" sz="2200" b="1" dirty="0">
                <a:effectLst>
                  <a:outerShdw blurRad="38100" dist="38100" dir="2700000" algn="tl">
                    <a:srgbClr val="000000">
                      <a:alpha val="43137"/>
                    </a:srgbClr>
                  </a:outerShdw>
                </a:effectLst>
              </a:rPr>
              <a:t>Англии – </a:t>
            </a:r>
            <a:r>
              <a:rPr lang="ru-RU" sz="2200" b="1" dirty="0">
                <a:solidFill>
                  <a:schemeClr val="bg2">
                    <a:lumMod val="60000"/>
                    <a:lumOff val="40000"/>
                  </a:schemeClr>
                </a:solidFill>
                <a:effectLst>
                  <a:outerShdw blurRad="38100" dist="38100" dir="2700000" algn="tl">
                    <a:srgbClr val="000000">
                      <a:alpha val="43137"/>
                    </a:srgbClr>
                  </a:outerShdw>
                </a:effectLst>
              </a:rPr>
              <a:t>0,8%,</a:t>
            </a:r>
            <a:r>
              <a:rPr lang="ru-RU" sz="2200" b="1" dirty="0">
                <a:effectLst>
                  <a:outerShdw blurRad="38100" dist="38100" dir="2700000" algn="tl">
                    <a:srgbClr val="000000">
                      <a:alpha val="43137"/>
                    </a:srgbClr>
                  </a:outerShdw>
                </a:effectLst>
              </a:rPr>
              <a:t> США – </a:t>
            </a:r>
            <a:r>
              <a:rPr lang="ru-RU" sz="2200" b="1" dirty="0">
                <a:solidFill>
                  <a:srgbClr val="00B050"/>
                </a:solidFill>
                <a:effectLst>
                  <a:outerShdw blurRad="38100" dist="38100" dir="2700000" algn="tl">
                    <a:srgbClr val="000000">
                      <a:alpha val="43137"/>
                    </a:srgbClr>
                  </a:outerShdw>
                </a:effectLst>
              </a:rPr>
              <a:t>0,4%.</a:t>
            </a:r>
          </a:p>
          <a:p>
            <a:pPr>
              <a:buFontTx/>
              <a:buNone/>
              <a:defRPr/>
            </a:pPr>
            <a:r>
              <a:rPr lang="ru-RU" sz="2200" b="1" dirty="0">
                <a:effectLst>
                  <a:outerShdw blurRad="38100" dist="38100" dir="2700000" algn="tl">
                    <a:srgbClr val="000000">
                      <a:alpha val="43137"/>
                    </a:srgbClr>
                  </a:outerShdw>
                </a:effectLst>
              </a:rPr>
              <a:t>Прямой материальный ущерб (в ценах 1941г.) – 679 </a:t>
            </a:r>
            <a:r>
              <a:rPr lang="ru-RU" sz="2200" b="1" dirty="0" err="1">
                <a:effectLst>
                  <a:outerShdw blurRad="38100" dist="38100" dir="2700000" algn="tl">
                    <a:srgbClr val="000000">
                      <a:alpha val="43137"/>
                    </a:srgbClr>
                  </a:outerShdw>
                </a:effectLst>
              </a:rPr>
              <a:t>млрд.руб</a:t>
            </a:r>
            <a:r>
              <a:rPr lang="ru-RU" sz="2200" b="1" dirty="0">
                <a:effectLst>
                  <a:outerShdw blurRad="38100" dist="38100" dir="2700000" algn="tl">
                    <a:srgbClr val="000000">
                      <a:alpha val="43137"/>
                    </a:srgbClr>
                  </a:outerShdw>
                </a:effectLst>
              </a:rPr>
              <a:t>., общие расходы – 1890 </a:t>
            </a:r>
            <a:r>
              <a:rPr lang="ru-RU" sz="2200" b="1" dirty="0" err="1">
                <a:effectLst>
                  <a:outerShdw blurRad="38100" dist="38100" dir="2700000" algn="tl">
                    <a:srgbClr val="000000">
                      <a:alpha val="43137"/>
                    </a:srgbClr>
                  </a:outerShdw>
                </a:effectLst>
              </a:rPr>
              <a:t>млрд.руб</a:t>
            </a:r>
            <a:r>
              <a:rPr lang="ru-RU" sz="2200" b="1" dirty="0">
                <a:effectLst>
                  <a:outerShdw blurRad="38100" dist="38100" dir="2700000" algn="tl">
                    <a:srgbClr val="000000">
                      <a:alpha val="43137"/>
                    </a:srgbClr>
                  </a:outerShdw>
                </a:effectLst>
              </a:rPr>
              <a:t>.</a:t>
            </a:r>
          </a:p>
          <a:p>
            <a:pPr>
              <a:buFontTx/>
              <a:buNone/>
              <a:defRPr/>
            </a:pPr>
            <a:endParaRPr lang="ru-RU" sz="2100" dirty="0"/>
          </a:p>
        </p:txBody>
      </p:sp>
    </p:spTree>
    <p:extLst>
      <p:ext uri="{BB962C8B-B14F-4D97-AF65-F5344CB8AC3E}">
        <p14:creationId xmlns:p14="http://schemas.microsoft.com/office/powerpoint/2010/main" val="1913063104"/>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81000" y="230188"/>
            <a:ext cx="8382000" cy="553998"/>
          </a:xfrm>
        </p:spPr>
        <p:txBody>
          <a:bodyPr/>
          <a:lstStyle/>
          <a:p>
            <a:pPr algn="ctr"/>
            <a:r>
              <a:rPr lang="ru-RU" sz="4000" b="1" dirty="0">
                <a:solidFill>
                  <a:srgbClr val="FFFF00"/>
                </a:solidFill>
              </a:rPr>
              <a:t>Задачи в экономике после войны</a:t>
            </a:r>
          </a:p>
        </p:txBody>
      </p:sp>
      <p:sp>
        <p:nvSpPr>
          <p:cNvPr id="3" name="Скругленный прямоугольник 2"/>
          <p:cNvSpPr/>
          <p:nvPr/>
        </p:nvSpPr>
        <p:spPr bwMode="auto">
          <a:xfrm>
            <a:off x="323528" y="1412776"/>
            <a:ext cx="3600400" cy="1440160"/>
          </a:xfrm>
          <a:prstGeom prst="roundRect">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ru-RU" sz="2800" b="1" dirty="0">
                <a:solidFill>
                  <a:schemeClr val="bg1"/>
                </a:solidFill>
                <a:effectLst>
                  <a:outerShdw blurRad="38100" dist="38100" dir="2700000" algn="tl">
                    <a:srgbClr val="000000">
                      <a:alpha val="43137"/>
                    </a:srgbClr>
                  </a:outerShdw>
                </a:effectLst>
                <a:latin typeface="+mj-lt"/>
              </a:rPr>
              <a:t>Перестройка промышленности на мирный лад</a:t>
            </a:r>
          </a:p>
        </p:txBody>
      </p:sp>
      <p:sp>
        <p:nvSpPr>
          <p:cNvPr id="4" name="Скругленный прямоугольник 3"/>
          <p:cNvSpPr/>
          <p:nvPr/>
        </p:nvSpPr>
        <p:spPr bwMode="auto">
          <a:xfrm>
            <a:off x="2267744" y="3212976"/>
            <a:ext cx="3831832" cy="1440160"/>
          </a:xfrm>
          <a:prstGeom prst="roundRect">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ru-RU" sz="2800" b="1" dirty="0">
                <a:solidFill>
                  <a:schemeClr val="bg1"/>
                </a:solidFill>
                <a:effectLst>
                  <a:outerShdw blurRad="38100" dist="38100" dir="2700000" algn="tl">
                    <a:srgbClr val="000000">
                      <a:alpha val="43137"/>
                    </a:srgbClr>
                  </a:outerShdw>
                </a:effectLst>
                <a:latin typeface="+mj-lt"/>
              </a:rPr>
              <a:t>Возрождение разрушенного в годы войны хозяйства</a:t>
            </a:r>
          </a:p>
        </p:txBody>
      </p:sp>
      <p:sp>
        <p:nvSpPr>
          <p:cNvPr id="5" name="Скругленный прямоугольник 4"/>
          <p:cNvSpPr/>
          <p:nvPr/>
        </p:nvSpPr>
        <p:spPr bwMode="auto">
          <a:xfrm>
            <a:off x="4932040" y="5091097"/>
            <a:ext cx="3672408" cy="1506255"/>
          </a:xfrm>
          <a:prstGeom prst="roundRect">
            <a:avLst/>
          </a:prstGeom>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ru-RU" sz="2800" b="1" dirty="0">
                <a:solidFill>
                  <a:schemeClr val="tx1"/>
                </a:solidFill>
                <a:effectLst>
                  <a:outerShdw blurRad="38100" dist="38100" dir="2700000" algn="tl">
                    <a:srgbClr val="000000">
                      <a:alpha val="43137"/>
                    </a:srgbClr>
                  </a:outerShdw>
                </a:effectLst>
              </a:rPr>
              <a:t>Дальнейшее хозяйственное развитие страны</a:t>
            </a:r>
          </a:p>
        </p:txBody>
      </p:sp>
    </p:spTree>
    <p:extLst>
      <p:ext uri="{BB962C8B-B14F-4D97-AF65-F5344CB8AC3E}">
        <p14:creationId xmlns:p14="http://schemas.microsoft.com/office/powerpoint/2010/main" val="1950391418"/>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81001" y="750"/>
            <a:ext cx="8382000" cy="553998"/>
          </a:xfrm>
        </p:spPr>
        <p:txBody>
          <a:bodyPr/>
          <a:lstStyle/>
          <a:p>
            <a:pPr algn="ctr"/>
            <a:r>
              <a:rPr lang="ru-RU" sz="4000" b="1" dirty="0"/>
              <a:t>Восстановление хозяйства</a:t>
            </a:r>
          </a:p>
        </p:txBody>
      </p:sp>
      <p:sp>
        <p:nvSpPr>
          <p:cNvPr id="3" name="TextBox 2"/>
          <p:cNvSpPr txBox="1"/>
          <p:nvPr/>
        </p:nvSpPr>
        <p:spPr>
          <a:xfrm>
            <a:off x="179513" y="554748"/>
            <a:ext cx="8784976" cy="6093976"/>
          </a:xfrm>
          <a:prstGeom prst="rect">
            <a:avLst/>
          </a:prstGeom>
          <a:noFill/>
        </p:spPr>
        <p:txBody>
          <a:bodyPr wrap="square" rtlCol="0">
            <a:spAutoFit/>
          </a:bodyPr>
          <a:lstStyle/>
          <a:p>
            <a:r>
              <a:rPr lang="ru-RU" sz="2600" b="1" dirty="0">
                <a:solidFill>
                  <a:srgbClr val="FFFF00"/>
                </a:solidFill>
                <a:effectLst>
                  <a:outerShdw blurRad="38100" dist="38100" dir="2700000" algn="tl">
                    <a:srgbClr val="000000">
                      <a:alpha val="43137"/>
                    </a:srgbClr>
                  </a:outerShdw>
                </a:effectLst>
              </a:rPr>
              <a:t>К восстановлению хозяйства страна приступила ещё в годы войны.</a:t>
            </a:r>
          </a:p>
          <a:p>
            <a:r>
              <a:rPr lang="ru-RU" sz="2600" b="1" dirty="0">
                <a:solidFill>
                  <a:srgbClr val="FFFF00"/>
                </a:solidFill>
                <a:effectLst>
                  <a:outerShdw blurRad="38100" dist="38100" dir="2700000" algn="tl">
                    <a:srgbClr val="000000">
                      <a:alpha val="43137"/>
                    </a:srgbClr>
                  </a:outerShdw>
                </a:effectLst>
              </a:rPr>
              <a:t>В 1943 г. было принято постановление «О неотложных мерах по восстановлению хозяйств в районах, освобождённых от немецкой оккупации».</a:t>
            </a:r>
          </a:p>
          <a:p>
            <a:r>
              <a:rPr lang="ru-RU" sz="2600" b="1" dirty="0">
                <a:solidFill>
                  <a:srgbClr val="FFFF00"/>
                </a:solidFill>
                <a:effectLst>
                  <a:outerShdw blurRad="38100" dist="38100" dir="2700000" algn="tl">
                    <a:srgbClr val="000000">
                      <a:alpha val="43137"/>
                    </a:srgbClr>
                  </a:outerShdw>
                </a:effectLst>
              </a:rPr>
              <a:t>Огромными усилиями к концу войны удалось восстановить промышленное производство на 1/3 от уровня 1940 г.</a:t>
            </a:r>
          </a:p>
          <a:p>
            <a:r>
              <a:rPr lang="ru-RU" sz="2600" b="1" dirty="0">
                <a:solidFill>
                  <a:srgbClr val="FFFF00"/>
                </a:solidFill>
                <a:effectLst>
                  <a:outerShdw blurRad="38100" dist="38100" dir="2700000" algn="tl">
                    <a:srgbClr val="000000">
                      <a:alpha val="43137"/>
                    </a:srgbClr>
                  </a:outerShdw>
                </a:effectLst>
              </a:rPr>
              <a:t>Освобождённые районы в 1944 г. дали более 50% общегосударственных заготовок зерна, ¼ - скота, 1/3 молочных продуктов.</a:t>
            </a:r>
          </a:p>
          <a:p>
            <a:endParaRPr lang="ru-RU" sz="2400" b="1" dirty="0">
              <a:solidFill>
                <a:srgbClr val="FFFF00"/>
              </a:solidFill>
              <a:effectLst>
                <a:outerShdw blurRad="38100" dist="38100" dir="2700000" algn="tl">
                  <a:srgbClr val="000000">
                    <a:alpha val="43137"/>
                  </a:srgbClr>
                </a:outerShdw>
              </a:effectLst>
            </a:endParaRPr>
          </a:p>
          <a:p>
            <a:endParaRPr lang="ru-RU" sz="2400" b="1" dirty="0">
              <a:solidFill>
                <a:srgbClr val="FFFF00"/>
              </a:solidFill>
              <a:effectLst>
                <a:outerShdw blurRad="38100" dist="38100" dir="2700000" algn="tl">
                  <a:srgbClr val="000000">
                    <a:alpha val="43137"/>
                  </a:srgbClr>
                </a:outerShdw>
              </a:effectLst>
            </a:endParaRPr>
          </a:p>
          <a:p>
            <a:pPr algn="ctr"/>
            <a:r>
              <a:rPr lang="ru-RU" sz="2800" b="1" u="sng" dirty="0">
                <a:solidFill>
                  <a:srgbClr val="FFFF00"/>
                </a:solidFill>
                <a:effectLst>
                  <a:outerShdw blurRad="38100" dist="38100" dir="2700000" algn="tl">
                    <a:srgbClr val="000000">
                      <a:alpha val="43137"/>
                    </a:srgbClr>
                  </a:outerShdw>
                </a:effectLst>
              </a:rPr>
              <a:t>Однако восстановление страны как главная задача встала только после окончания войны.</a:t>
            </a:r>
          </a:p>
        </p:txBody>
      </p:sp>
      <p:sp>
        <p:nvSpPr>
          <p:cNvPr id="4" name="Стрелка вниз 3"/>
          <p:cNvSpPr/>
          <p:nvPr/>
        </p:nvSpPr>
        <p:spPr bwMode="auto">
          <a:xfrm>
            <a:off x="3635896" y="5013176"/>
            <a:ext cx="1224136" cy="720080"/>
          </a:xfrm>
          <a:prstGeom prst="downArrow">
            <a:avLst/>
          </a:prstGeom>
          <a:solidFill>
            <a:srgbClr val="FF0000"/>
          </a:solidFill>
          <a:ln w="28575">
            <a:solidFill>
              <a:srgbClr val="FFFF00"/>
            </a:solidFill>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ru-RU" sz="2300" dirty="0">
              <a:solidFill>
                <a:srgbClr val="FFFFFF"/>
              </a:solidFill>
              <a:effectLst>
                <a:outerShdw blurRad="38100" dist="38100" dir="2700000" algn="tl">
                  <a:srgbClr val="000000">
                    <a:alpha val="43137"/>
                  </a:srgbClr>
                </a:outerShdw>
              </a:effectLst>
              <a:latin typeface="Segoe" pitchFamily="34" charset="0"/>
            </a:endParaRPr>
          </a:p>
        </p:txBody>
      </p:sp>
    </p:spTree>
    <p:extLst>
      <p:ext uri="{BB962C8B-B14F-4D97-AF65-F5344CB8AC3E}">
        <p14:creationId xmlns:p14="http://schemas.microsoft.com/office/powerpoint/2010/main" val="1390317674"/>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theme/theme1.xml><?xml version="1.0" encoding="utf-8"?>
<a:theme xmlns:a="http://schemas.openxmlformats.org/drawingml/2006/main" name="TS010286716">
  <a:themeElements>
    <a:clrScheme name="Blue Template-Template">
      <a:dk1>
        <a:srgbClr val="000000"/>
      </a:dk1>
      <a:lt1>
        <a:srgbClr val="FFFFFF"/>
      </a:lt1>
      <a:dk2>
        <a:srgbClr val="050595"/>
      </a:dk2>
      <a:lt2>
        <a:srgbClr val="FFFF99"/>
      </a:lt2>
      <a:accent1>
        <a:srgbClr val="FFC000"/>
      </a:accent1>
      <a:accent2>
        <a:srgbClr val="3497AE"/>
      </a:accent2>
      <a:accent3>
        <a:srgbClr val="DF8045"/>
      </a:accent3>
      <a:accent4>
        <a:srgbClr val="7DCC2E"/>
      </a:accent4>
      <a:accent5>
        <a:srgbClr val="FF9929"/>
      </a:accent5>
      <a:accent6>
        <a:srgbClr val="7D3DA1"/>
      </a:accent6>
      <a:hlink>
        <a:srgbClr val="F3EB4F"/>
      </a:hlink>
      <a:folHlink>
        <a:srgbClr val="7DDDF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300" dirty="0" smtClean="0">
            <a:solidFill>
              <a:srgbClr val="FFFFFF"/>
            </a:solidFill>
            <a:effectLst>
              <a:outerShdw blurRad="38100" dist="38100" dir="2700000" algn="tl">
                <a:srgbClr val="000000">
                  <a:alpha val="43137"/>
                </a:srgbClr>
              </a:outerShdw>
            </a:effectLst>
            <a:latin typeface="Segoe"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2.xml><?xml version="1.0" encoding="utf-8"?>
<a:theme xmlns:a="http://schemas.openxmlformats.org/drawingml/2006/main" name="White with Courier font for code slides">
  <a:themeElements>
    <a:clrScheme name="Blue Template-Template">
      <a:dk1>
        <a:srgbClr val="000000"/>
      </a:dk1>
      <a:lt1>
        <a:srgbClr val="FFFFFF"/>
      </a:lt1>
      <a:dk2>
        <a:srgbClr val="050595"/>
      </a:dk2>
      <a:lt2>
        <a:srgbClr val="FFFFFF"/>
      </a:lt2>
      <a:accent1>
        <a:srgbClr val="FFC000"/>
      </a:accent1>
      <a:accent2>
        <a:srgbClr val="3497AE"/>
      </a:accent2>
      <a:accent3>
        <a:srgbClr val="DF8045"/>
      </a:accent3>
      <a:accent4>
        <a:srgbClr val="7DCC2E"/>
      </a:accent4>
      <a:accent5>
        <a:srgbClr val="FF9929"/>
      </a:accent5>
      <a:accent6>
        <a:srgbClr val="7D3DA1"/>
      </a:accent6>
      <a:hlink>
        <a:srgbClr val="F3EB4F"/>
      </a:hlink>
      <a:folHlink>
        <a:srgbClr val="7DDDF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109728" tIns="54864" rIns="109728" bIns="54864" numCol="1" rtlCol="0" anchor="ctr" anchorCtr="0" compatLnSpc="1">
        <a:prstTxWarp prst="textNoShape">
          <a:avLst/>
        </a:prstTxWarp>
      </a:bodyPr>
      <a:lstStyle>
        <a:defPPr marL="0" marR="0" indent="0" algn="ctr" defTabSz="1096963" rtl="0" eaLnBrk="1" fontAlgn="base" latinLnBrk="0" hangingPunct="1">
          <a:lnSpc>
            <a:spcPct val="100000"/>
          </a:lnSpc>
          <a:spcBef>
            <a:spcPct val="0"/>
          </a:spcBef>
          <a:spcAft>
            <a:spcPct val="0"/>
          </a:spcAft>
          <a:buClrTx/>
          <a:buSzTx/>
          <a:buFontTx/>
          <a:buNone/>
          <a:tabLst/>
          <a:defRPr kumimoji="0" sz="2800" b="0" i="0" u="none" strike="noStrike" cap="none" normalizeH="0" baseline="0" dirty="0" smtClean="0">
            <a:solidFill>
              <a:schemeClr val="tx1"/>
            </a:solidFill>
            <a:effectLst>
              <a:outerShdw blurRad="38100" dist="38100" dir="2700000" algn="tl">
                <a:srgbClr val="000000">
                  <a:alpha val="43137"/>
                </a:srgbClr>
              </a:outerShdw>
            </a:effectLst>
            <a:latin typeface="Segoe"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C1469121-656B-4F26-9082-91D6158FEF1A}">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TS010286716</Template>
  <TotalTime>435</TotalTime>
  <Words>1368</Words>
  <Application>Microsoft Office PowerPoint</Application>
  <PresentationFormat>Экран (4:3)</PresentationFormat>
  <Paragraphs>209</Paragraphs>
  <Slides>27</Slides>
  <Notes>1</Notes>
  <HiddenSlides>0</HiddenSlides>
  <MMClips>0</MMClips>
  <ScaleCrop>false</ScaleCrop>
  <HeadingPairs>
    <vt:vector size="4" baseType="variant">
      <vt:variant>
        <vt:lpstr>Тема</vt:lpstr>
      </vt:variant>
      <vt:variant>
        <vt:i4>2</vt:i4>
      </vt:variant>
      <vt:variant>
        <vt:lpstr>Заголовки слайдов</vt:lpstr>
      </vt:variant>
      <vt:variant>
        <vt:i4>27</vt:i4>
      </vt:variant>
    </vt:vector>
  </HeadingPairs>
  <TitlesOfParts>
    <vt:vector size="29" baseType="lpstr">
      <vt:lpstr>TS010286716</vt:lpstr>
      <vt:lpstr>White with Courier font for code slides</vt:lpstr>
      <vt:lpstr>СССР в 1945-1953 гг.</vt:lpstr>
      <vt:lpstr>Презентация PowerPoint</vt:lpstr>
      <vt:lpstr>Презентация PowerPoint</vt:lpstr>
      <vt:lpstr>Потери Красной Армии при освобождении Европы</vt:lpstr>
      <vt:lpstr>Людские потери</vt:lpstr>
      <vt:lpstr>Стоимость разрушений</vt:lpstr>
      <vt:lpstr>Материальные потери СССР в Великой Отечественной войне</vt:lpstr>
      <vt:lpstr>Задачи в экономике после войны</vt:lpstr>
      <vt:lpstr>Восстановление хозяйства</vt:lpstr>
      <vt:lpstr>Экономические дискуссии 1945-1946 гг.</vt:lpstr>
      <vt:lpstr>Презентация PowerPoint</vt:lpstr>
      <vt:lpstr>4 пятилетка (1946-1950 гг.)</vt:lpstr>
      <vt:lpstr>Презентация PowerPoint</vt:lpstr>
      <vt:lpstr>В области промышленности предстояло решить три важные задачи:</vt:lpstr>
      <vt:lpstr>Восстановление промышленности</vt:lpstr>
      <vt:lpstr>Презентация PowerPoint</vt:lpstr>
      <vt:lpstr>Итоги 4 пятилетки в промышленности</vt:lpstr>
      <vt:lpstr>Итоги 4 пятилетки</vt:lpstr>
      <vt:lpstr>Причины успехов восстановительного периода</vt:lpstr>
      <vt:lpstr>Презентация PowerPoint</vt:lpstr>
      <vt:lpstr>Презентация PowerPoint</vt:lpstr>
      <vt:lpstr>Презентация PowerPoint</vt:lpstr>
      <vt:lpstr>Итоги денежной реформы 1947 г.</vt:lpstr>
      <vt:lpstr>Сельское хозяйство</vt:lpstr>
      <vt:lpstr>Сельское хозяйство</vt:lpstr>
      <vt:lpstr>Сельское хозяйство</vt:lpstr>
      <vt:lpstr>Курс на «закручивание гаек»</vt:lpstr>
    </vt:vector>
  </TitlesOfParts>
  <Company>Krokoz™</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of Presentation</dc:title>
  <dc:creator>Пользователь Windows</dc:creator>
  <cp:lastModifiedBy>лицей</cp:lastModifiedBy>
  <cp:revision>51</cp:revision>
  <cp:lastPrinted>2017-02-27T07:43:49Z</cp:lastPrinted>
  <dcterms:created xsi:type="dcterms:W3CDTF">2012-03-01T15:57:32Z</dcterms:created>
  <dcterms:modified xsi:type="dcterms:W3CDTF">2019-09-17T17:28:06Z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TC102867169990</vt:lpwstr>
  </property>
</Properties>
</file>