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2" r:id="rId3"/>
    <p:sldId id="273" r:id="rId4"/>
    <p:sldId id="259" r:id="rId5"/>
    <p:sldId id="274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58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08" autoAdjust="0"/>
    <p:restoredTop sz="94660"/>
  </p:normalViewPr>
  <p:slideViewPr>
    <p:cSldViewPr>
      <p:cViewPr varScale="1">
        <p:scale>
          <a:sx n="64" d="100"/>
          <a:sy n="64" d="100"/>
        </p:scale>
        <p:origin x="-154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Users\user\Desktop\&#1055;&#1088;&#1077;&#1079;&#1077;&#1085;&#1090;&#1072;&#1094;&#1080;&#1080;\&#1053;&#1086;&#1074;&#1072;&#1103;%20&#1087;&#1072;&#1087;&#1082;&#1072;\O_Tannenbaum_Oh_Tannenbaum_-_O_Tannenbaum_(musicport.org).mp3" TargetMode="Externa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EDH_F50TsTE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de-DE" sz="4000" dirty="0" smtClean="0">
                <a:solidFill>
                  <a:srgbClr val="FF0000"/>
                </a:solidFill>
              </a:rPr>
              <a:t>Weihnachten in Deutschland</a:t>
            </a:r>
            <a:r>
              <a:rPr lang="de-DE" dirty="0" smtClean="0">
                <a:solidFill>
                  <a:srgbClr val="FF0000"/>
                </a:solidFill>
              </a:rPr>
              <a:t/>
            </a:r>
            <a:br>
              <a:rPr lang="de-DE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Users\user\Desktop\soester-weihnachtsmark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196752"/>
            <a:ext cx="7030590" cy="4689404"/>
          </a:xfrm>
          <a:prstGeom prst="rect">
            <a:avLst/>
          </a:prstGeom>
          <a:noFill/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467544" y="5517232"/>
            <a:ext cx="8305800" cy="1143000"/>
          </a:xfrm>
          <a:prstGeom prst="rect">
            <a:avLst/>
          </a:prstGeom>
        </p:spPr>
        <p:txBody>
          <a:bodyPr vert="horz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36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de-DE" sz="36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ru-RU" sz="3600" b="0" i="0" u="none" strike="noStrike" kern="1200" cap="all" spc="0" normalizeH="0" baseline="0" noProof="0" dirty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67744" y="5733256"/>
            <a:ext cx="48245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Подготовила преподаватель СПО АНОО ВО ВЭПИ Т.И. Золотых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Schwibbögen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user\Desktop\58be9f95a0675d38cd6db42056ff543a.jpg"/>
          <p:cNvPicPr>
            <a:picLocks noChangeAspect="1" noChangeArrowheads="1"/>
          </p:cNvPicPr>
          <p:nvPr/>
        </p:nvPicPr>
        <p:blipFill>
          <a:blip r:embed="rId2" cstate="print"/>
          <a:srcRect t="4763" r="3045" b="7573"/>
          <a:stretch>
            <a:fillRect/>
          </a:stretch>
        </p:blipFill>
        <p:spPr bwMode="auto">
          <a:xfrm>
            <a:off x="683568" y="1340768"/>
            <a:ext cx="7848872" cy="530120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de-DE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Nussknacker und Räuchermännchen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C:\Users\user\Desktop\540026_1567069499-850x550_width_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4120132" cy="4047424"/>
          </a:xfrm>
          <a:prstGeom prst="rect">
            <a:avLst/>
          </a:prstGeom>
          <a:noFill/>
        </p:spPr>
      </p:pic>
      <p:pic>
        <p:nvPicPr>
          <p:cNvPr id="4" name="Picture 6" descr="3 Räuchermännlein Räuchermännchen aus Holz Handarbeit Erzgebirge (1515N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2276872"/>
            <a:ext cx="4499992" cy="4392488"/>
          </a:xfrm>
          <a:prstGeom prst="round2DiagRect">
            <a:avLst>
              <a:gd name="adj1" fmla="val 2180"/>
              <a:gd name="adj2" fmla="val 19764"/>
            </a:avLst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plus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Krippe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user\Desktop\krippe_g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196752"/>
            <a:ext cx="7416824" cy="4940688"/>
          </a:xfrm>
          <a:prstGeom prst="rect">
            <a:avLst/>
          </a:prstGeom>
          <a:noFill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Weihnachtsmärkte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user\Desktop\CroppedFocusedImageWyIxMjgwIiwiNjgwIiwiNTAtNTAiXQ-weihnachtsmarkt-trier-original-2660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628800"/>
            <a:ext cx="7824192" cy="415660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der  Nikolaus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user\Desktop\314754_618x.jpg"/>
          <p:cNvPicPr>
            <a:picLocks noChangeAspect="1" noChangeArrowheads="1"/>
          </p:cNvPicPr>
          <p:nvPr/>
        </p:nvPicPr>
        <p:blipFill>
          <a:blip r:embed="rId2" cstate="print"/>
          <a:srcRect l="10855" b="-2103"/>
          <a:stretch>
            <a:fillRect/>
          </a:stretch>
        </p:blipFill>
        <p:spPr bwMode="auto">
          <a:xfrm>
            <a:off x="2987824" y="1196752"/>
            <a:ext cx="3763166" cy="536332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Danke für die Aufmerksamkeit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Plätzchen, Lebkuchen und Stollen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user\Desktop\e87671494a82bc33c76050fe99kj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3768080" cy="2510092"/>
          </a:xfrm>
          <a:prstGeom prst="rect">
            <a:avLst/>
          </a:prstGeom>
          <a:noFill/>
        </p:spPr>
      </p:pic>
      <p:pic>
        <p:nvPicPr>
          <p:cNvPr id="10243" name="Picture 3" descr="C:\Users\user\Desktop\edsc_0495-1200x7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1196752"/>
            <a:ext cx="3923928" cy="2598921"/>
          </a:xfrm>
          <a:prstGeom prst="rect">
            <a:avLst/>
          </a:prstGeom>
          <a:noFill/>
        </p:spPr>
      </p:pic>
      <p:pic>
        <p:nvPicPr>
          <p:cNvPr id="10244" name="Picture 4" descr="C:\Users\user\Desktop\4acd699195ba2098e537e99bbfa049c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3939530"/>
            <a:ext cx="4859023" cy="2918470"/>
          </a:xfrm>
          <a:prstGeom prst="rect">
            <a:avLst/>
          </a:prstGeom>
          <a:noFill/>
        </p:spPr>
      </p:pic>
    </p:spTree>
  </p:cSld>
  <p:clrMapOvr>
    <a:masterClrMapping/>
  </p:clrMapOvr>
  <p:transition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9058" y="1071547"/>
            <a:ext cx="500066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de-DE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Jede Familie hat ihre eigenen kleinen Traditio</a:t>
            </a:r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nen 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  <p:pic>
        <p:nvPicPr>
          <p:cNvPr id="3" name="Рисунок 2" descr="Adventsles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3143240" cy="2353969"/>
          </a:xfrm>
          <a:prstGeom prst="rect">
            <a:avLst/>
          </a:prstGeom>
        </p:spPr>
      </p:pic>
      <p:pic>
        <p:nvPicPr>
          <p:cNvPr id="4" name="Рисунок 3" descr="DtPlaetzchenback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357430"/>
            <a:ext cx="3143240" cy="2151078"/>
          </a:xfrm>
          <a:prstGeom prst="rect">
            <a:avLst/>
          </a:prstGeom>
        </p:spPr>
      </p:pic>
      <p:pic>
        <p:nvPicPr>
          <p:cNvPr id="5" name="Рисунок 4" descr="DtKnusperhau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00570"/>
            <a:ext cx="3166316" cy="2357430"/>
          </a:xfrm>
          <a:prstGeom prst="rect">
            <a:avLst/>
          </a:prstGeom>
        </p:spPr>
      </p:pic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de-DE" dirty="0" smtClean="0">
                <a:solidFill>
                  <a:srgbClr val="FF0000"/>
                </a:solidFill>
                <a:latin typeface="Calibri"/>
              </a:rPr>
              <a:t>O Tannenbaum, o Tannenbaum</a:t>
            </a:r>
            <a:r>
              <a:rPr lang="de-DE" dirty="0" smtClean="0"/>
              <a:t/>
            </a:r>
            <a:br>
              <a:rPr lang="de-DE" dirty="0" smtClean="0"/>
            </a:br>
            <a:endParaRPr lang="ru-RU" dirty="0"/>
          </a:p>
        </p:txBody>
      </p:sp>
      <p:pic>
        <p:nvPicPr>
          <p:cNvPr id="11266" name="Picture 2" descr="C:\Users\user\Desktop\img2.jpg"/>
          <p:cNvPicPr>
            <a:picLocks noChangeAspect="1" noChangeArrowheads="1"/>
          </p:cNvPicPr>
          <p:nvPr/>
        </p:nvPicPr>
        <p:blipFill>
          <a:blip r:embed="rId3" cstate="print"/>
          <a:srcRect t="7067"/>
          <a:stretch>
            <a:fillRect/>
          </a:stretch>
        </p:blipFill>
        <p:spPr bwMode="auto">
          <a:xfrm>
            <a:off x="899592" y="1124744"/>
            <a:ext cx="7812360" cy="5445224"/>
          </a:xfrm>
          <a:prstGeom prst="rect">
            <a:avLst/>
          </a:prstGeom>
          <a:noFill/>
        </p:spPr>
      </p:pic>
      <p:pic>
        <p:nvPicPr>
          <p:cNvPr id="4" name="O_Tannenbaum_Oh_Tannenbaum_-_O_Tannenbaum_(musicport.or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372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836712"/>
            <a:ext cx="83058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das Fest der Geburt Jesus Christi</a:t>
            </a:r>
            <a:r>
              <a:rPr lang="ru-RU" sz="5400" b="1" dirty="0" smtClean="0">
                <a:solidFill>
                  <a:srgbClr val="0000CC"/>
                </a:solidFill>
                <a:latin typeface="Monotype Corsiva" pitchFamily="66" charset="0"/>
              </a:rPr>
              <a:t/>
            </a:r>
            <a:br>
              <a:rPr lang="ru-RU" sz="5400" b="1" dirty="0" smtClean="0">
                <a:solidFill>
                  <a:srgbClr val="0000CC"/>
                </a:solidFill>
                <a:latin typeface="Monotype Corsiva" pitchFamily="66" charset="0"/>
              </a:rPr>
            </a:br>
            <a:endParaRPr lang="ru-RU" dirty="0"/>
          </a:p>
        </p:txBody>
      </p:sp>
      <p:pic>
        <p:nvPicPr>
          <p:cNvPr id="3" name="Picture 2" descr="Animated Desktop Christmas Wallpaper Wallpapers Pictures - JoBSPapa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8001057" cy="4712628"/>
          </a:xfrm>
          <a:prstGeom prst="ellipse">
            <a:avLst/>
          </a:prstGeom>
          <a:noFill/>
          <a:effectLst>
            <a:softEdge rad="317500"/>
          </a:effectLst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458200" cy="1222375"/>
          </a:xfrm>
        </p:spPr>
        <p:txBody>
          <a:bodyPr/>
          <a:lstStyle/>
          <a:p>
            <a:pPr algn="ctr"/>
            <a:r>
              <a:rPr lang="de-DE" dirty="0" smtClean="0"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Weihnachtsbräuche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564904"/>
            <a:ext cx="8458200" cy="914400"/>
          </a:xfrm>
        </p:spPr>
        <p:txBody>
          <a:bodyPr/>
          <a:lstStyle/>
          <a:p>
            <a:pPr algn="ctr"/>
            <a:r>
              <a:rPr lang="de-DE" dirty="0" smtClean="0">
                <a:hlinkClick r:id="rId2"/>
              </a:rPr>
              <a:t>https://www.youtube.com/watch?v=EDH_F50TsTE</a:t>
            </a:r>
            <a:endParaRPr lang="de-DE" dirty="0" smtClean="0"/>
          </a:p>
          <a:p>
            <a:pPr algn="ctr"/>
            <a:endParaRPr lang="ru-RU" dirty="0"/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der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Adventskranz</a:t>
            </a:r>
            <a:endParaRPr lang="ru-RU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$_57.jpg"/>
          <p:cNvPicPr>
            <a:picLocks noChangeAspect="1" noChangeArrowheads="1"/>
          </p:cNvPicPr>
          <p:nvPr/>
        </p:nvPicPr>
        <p:blipFill>
          <a:blip r:embed="rId2" cstate="print"/>
          <a:srcRect t="9720" b="4846"/>
          <a:stretch>
            <a:fillRect/>
          </a:stretch>
        </p:blipFill>
        <p:spPr bwMode="auto">
          <a:xfrm>
            <a:off x="1259632" y="1259794"/>
            <a:ext cx="6552728" cy="5598205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15616" y="476672"/>
            <a:ext cx="48245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Advent</a:t>
            </a:r>
            <a:r>
              <a:rPr lang="de-DE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2400" b="1" i="1" dirty="0" smtClean="0">
                <a:latin typeface="Times New Roman" pitchFamily="18" charset="0"/>
                <a:cs typeface="Times New Roman" pitchFamily="18" charset="0"/>
              </a:rPr>
              <a:t>heißt Ankunft und weist eine Doppelbedeutung auf: Jesus ist auf diese Welt gekommen und wird wiederkommen. 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2928934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de-DE" sz="3200" b="1" dirty="0">
                <a:latin typeface="Monotype Corsiva" pitchFamily="66" charset="0"/>
              </a:rPr>
              <a:t>Advent, </a:t>
            </a:r>
            <a:r>
              <a:rPr lang="de-DE" sz="3200" b="1" dirty="0" smtClean="0">
                <a:latin typeface="Monotype Corsiva" pitchFamily="66" charset="0"/>
              </a:rPr>
              <a:t>Advent</a:t>
            </a:r>
            <a:r>
              <a:rPr lang="en-US" sz="3200" b="1" dirty="0" smtClean="0">
                <a:latin typeface="Monotype Corsiva" pitchFamily="66" charset="0"/>
              </a:rPr>
              <a:t>,</a:t>
            </a:r>
          </a:p>
          <a:p>
            <a:pPr algn="ctr"/>
            <a:r>
              <a:rPr lang="de-DE" sz="3200" b="1" dirty="0" smtClean="0">
                <a:latin typeface="Monotype Corsiva" pitchFamily="66" charset="0"/>
              </a:rPr>
              <a:t>ein </a:t>
            </a:r>
            <a:r>
              <a:rPr lang="de-DE" sz="3200" b="1" dirty="0">
                <a:latin typeface="Monotype Corsiva" pitchFamily="66" charset="0"/>
              </a:rPr>
              <a:t>Lichtlein brennt</a:t>
            </a:r>
            <a:r>
              <a:rPr lang="de-DE" sz="3200" b="1" dirty="0" smtClean="0">
                <a:latin typeface="Monotype Corsiva" pitchFamily="66" charset="0"/>
              </a:rPr>
              <a:t>!</a:t>
            </a:r>
          </a:p>
          <a:p>
            <a:pPr algn="ctr"/>
            <a:r>
              <a:rPr lang="de-DE" sz="3200" b="1" dirty="0" smtClean="0">
                <a:latin typeface="Monotype Corsiva" pitchFamily="66" charset="0"/>
              </a:rPr>
              <a:t>Erst </a:t>
            </a:r>
            <a:r>
              <a:rPr lang="de-DE" sz="3200" b="1" dirty="0">
                <a:latin typeface="Monotype Corsiva" pitchFamily="66" charset="0"/>
              </a:rPr>
              <a:t>eins, dann zwei, </a:t>
            </a:r>
            <a:endParaRPr lang="de-DE" sz="3200" b="1" dirty="0" smtClean="0">
              <a:latin typeface="Monotype Corsiva" pitchFamily="66" charset="0"/>
            </a:endParaRPr>
          </a:p>
          <a:p>
            <a:pPr algn="ctr"/>
            <a:r>
              <a:rPr lang="de-DE" sz="3200" b="1" dirty="0" smtClean="0">
                <a:latin typeface="Monotype Corsiva" pitchFamily="66" charset="0"/>
              </a:rPr>
              <a:t>dann </a:t>
            </a:r>
            <a:r>
              <a:rPr lang="de-DE" sz="3200" b="1" dirty="0">
                <a:latin typeface="Monotype Corsiva" pitchFamily="66" charset="0"/>
              </a:rPr>
              <a:t>drei, dann vier</a:t>
            </a:r>
            <a:r>
              <a:rPr lang="de-DE" sz="3200" b="1" dirty="0" smtClean="0">
                <a:latin typeface="Monotype Corsiva" pitchFamily="66" charset="0"/>
              </a:rPr>
              <a:t>,</a:t>
            </a:r>
          </a:p>
          <a:p>
            <a:pPr algn="ctr"/>
            <a:r>
              <a:rPr lang="de-DE" sz="3200" b="1" dirty="0" smtClean="0">
                <a:latin typeface="Monotype Corsiva" pitchFamily="66" charset="0"/>
              </a:rPr>
              <a:t>dann </a:t>
            </a:r>
            <a:r>
              <a:rPr lang="de-DE" sz="3200" b="1" dirty="0">
                <a:latin typeface="Monotype Corsiva" pitchFamily="66" charset="0"/>
              </a:rPr>
              <a:t>steht </a:t>
            </a:r>
            <a:endParaRPr lang="de-DE" sz="3200" b="1" dirty="0" smtClean="0">
              <a:latin typeface="Monotype Corsiva" pitchFamily="66" charset="0"/>
            </a:endParaRPr>
          </a:p>
          <a:p>
            <a:pPr algn="ctr"/>
            <a:r>
              <a:rPr lang="de-DE" sz="3200" b="1" dirty="0" smtClean="0">
                <a:latin typeface="Monotype Corsiva" pitchFamily="66" charset="0"/>
              </a:rPr>
              <a:t>das </a:t>
            </a:r>
            <a:r>
              <a:rPr lang="de-DE" sz="3200" b="1" dirty="0">
                <a:latin typeface="Monotype Corsiva" pitchFamily="66" charset="0"/>
              </a:rPr>
              <a:t>Christkind vor der Tür!</a:t>
            </a:r>
          </a:p>
        </p:txBody>
      </p:sp>
      <p:pic>
        <p:nvPicPr>
          <p:cNvPr id="5" name="Picture 2" descr="L2D2 - L2D2's Opera Odyssey - &amp;Scy;&amp;tcy;&amp;acy;&amp;tcy;&amp;softcy;&amp;icy;, &amp;pcy;&amp;ocy;&amp;mcy;&amp;iecy;&amp;chcy;&amp;iecy;&amp;ncy;&amp;ncy;&amp;ycy;&amp;iecy; &quot;Christmas&quot;.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060848"/>
            <a:ext cx="4357718" cy="39768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Adventskalender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81b97b045268c9bdf804b6aea2f1b5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092238"/>
            <a:ext cx="5660107" cy="576576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Pyramide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weihnachts-pyramide-weihnachtspyramide-bausatz (1).jpg"/>
          <p:cNvPicPr>
            <a:picLocks noChangeAspect="1" noChangeArrowheads="1"/>
          </p:cNvPicPr>
          <p:nvPr/>
        </p:nvPicPr>
        <p:blipFill>
          <a:blip r:embed="rId2" cstate="print"/>
          <a:srcRect t="3818" r="4054" b="3606"/>
          <a:stretch>
            <a:fillRect/>
          </a:stretch>
        </p:blipFill>
        <p:spPr bwMode="auto">
          <a:xfrm>
            <a:off x="2699792" y="1340768"/>
            <a:ext cx="3689482" cy="504056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74</TotalTime>
  <Words>104</Words>
  <Application>Microsoft Office PowerPoint</Application>
  <PresentationFormat>Экран (4:3)</PresentationFormat>
  <Paragraphs>25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Weihnachten in Deutschland </vt:lpstr>
      <vt:lpstr>Слайд 2</vt:lpstr>
      <vt:lpstr>O Tannenbaum, o Tannenbaum </vt:lpstr>
      <vt:lpstr>das Fest der Geburt Jesus Christi </vt:lpstr>
      <vt:lpstr>Weihnachtsbräuche</vt:lpstr>
      <vt:lpstr>der  Adventskranz</vt:lpstr>
      <vt:lpstr>Слайд 7</vt:lpstr>
      <vt:lpstr>Adventskalender</vt:lpstr>
      <vt:lpstr>Pyramide</vt:lpstr>
      <vt:lpstr>Schwibbögen</vt:lpstr>
      <vt:lpstr>Nussknacker und Räuchermännchen</vt:lpstr>
      <vt:lpstr>Krippe</vt:lpstr>
      <vt:lpstr>Weihnachtsmärkte</vt:lpstr>
      <vt:lpstr>der  Nikolaus</vt:lpstr>
      <vt:lpstr>Danke für die Aufmerksamkeit!</vt:lpstr>
      <vt:lpstr>Plätzchen, Lebkuchen und Stollen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Weihnachten in Deutschland </dc:title>
  <dc:creator>user</dc:creator>
  <cp:lastModifiedBy>user</cp:lastModifiedBy>
  <cp:revision>30</cp:revision>
  <dcterms:created xsi:type="dcterms:W3CDTF">2019-12-21T06:32:50Z</dcterms:created>
  <dcterms:modified xsi:type="dcterms:W3CDTF">2019-12-21T16:28:08Z</dcterms:modified>
</cp:coreProperties>
</file>