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4" r:id="rId13"/>
    <p:sldId id="267" r:id="rId14"/>
    <p:sldId id="268" r:id="rId15"/>
    <p:sldId id="273"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E107"/>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048" autoAdjust="0"/>
  </p:normalViewPr>
  <p:slideViewPr>
    <p:cSldViewPr snapToGrid="0">
      <p:cViewPr varScale="1">
        <p:scale>
          <a:sx n="61" d="100"/>
          <a:sy n="61" d="100"/>
        </p:scale>
        <p:origin x="-1026" y="-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F1F4F8B5-D520-4C6E-AD1C-D80F95F2162E}" type="datetimeFigureOut">
              <a:rPr lang="ru-RU" smtClean="0"/>
              <a:pPr/>
              <a:t>21.12.2019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C788EC2-50AA-4A27-962A-B95B9E1AF400}" type="slidenum">
              <a:rPr lang="ru-RU" smtClean="0"/>
              <a:pPr/>
              <a:t>‹#›</a:t>
            </a:fld>
            <a:endParaRPr lang="ru-RU"/>
          </a:p>
        </p:txBody>
      </p:sp>
    </p:spTree>
    <p:extLst>
      <p:ext uri="{BB962C8B-B14F-4D97-AF65-F5344CB8AC3E}">
        <p14:creationId xmlns="" xmlns:p14="http://schemas.microsoft.com/office/powerpoint/2010/main" val="409099813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1F4F8B5-D520-4C6E-AD1C-D80F95F2162E}" type="datetimeFigureOut">
              <a:rPr lang="ru-RU" smtClean="0"/>
              <a:pPr/>
              <a:t>21.12.2019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C788EC2-50AA-4A27-962A-B95B9E1AF400}" type="slidenum">
              <a:rPr lang="ru-RU" smtClean="0"/>
              <a:pPr/>
              <a:t>‹#›</a:t>
            </a:fld>
            <a:endParaRPr lang="ru-RU"/>
          </a:p>
        </p:txBody>
      </p:sp>
    </p:spTree>
    <p:extLst>
      <p:ext uri="{BB962C8B-B14F-4D97-AF65-F5344CB8AC3E}">
        <p14:creationId xmlns="" xmlns:p14="http://schemas.microsoft.com/office/powerpoint/2010/main" val="19390177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1F4F8B5-D520-4C6E-AD1C-D80F95F2162E}" type="datetimeFigureOut">
              <a:rPr lang="ru-RU" smtClean="0"/>
              <a:pPr/>
              <a:t>21.12.2019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C788EC2-50AA-4A27-962A-B95B9E1AF400}" type="slidenum">
              <a:rPr lang="ru-RU" smtClean="0"/>
              <a:pPr/>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 xmlns:p14="http://schemas.microsoft.com/office/powerpoint/2010/main" val="126083059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1F4F8B5-D520-4C6E-AD1C-D80F95F2162E}" type="datetimeFigureOut">
              <a:rPr lang="ru-RU" smtClean="0"/>
              <a:pPr/>
              <a:t>21.12.2019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C788EC2-50AA-4A27-962A-B95B9E1AF400}" type="slidenum">
              <a:rPr lang="ru-RU" smtClean="0"/>
              <a:pPr/>
              <a:t>‹#›</a:t>
            </a:fld>
            <a:endParaRPr lang="ru-RU"/>
          </a:p>
        </p:txBody>
      </p:sp>
    </p:spTree>
    <p:extLst>
      <p:ext uri="{BB962C8B-B14F-4D97-AF65-F5344CB8AC3E}">
        <p14:creationId xmlns="" xmlns:p14="http://schemas.microsoft.com/office/powerpoint/2010/main" val="398562338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1F4F8B5-D520-4C6E-AD1C-D80F95F2162E}" type="datetimeFigureOut">
              <a:rPr lang="ru-RU" smtClean="0"/>
              <a:pPr/>
              <a:t>21.12.2019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C788EC2-50AA-4A27-962A-B95B9E1AF400}" type="slidenum">
              <a:rPr lang="ru-RU" smtClean="0"/>
              <a:pPr/>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 xmlns:p14="http://schemas.microsoft.com/office/powerpoint/2010/main" val="42782155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1F4F8B5-D520-4C6E-AD1C-D80F95F2162E}" type="datetimeFigureOut">
              <a:rPr lang="ru-RU" smtClean="0"/>
              <a:pPr/>
              <a:t>21.12.2019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C788EC2-50AA-4A27-962A-B95B9E1AF400}" type="slidenum">
              <a:rPr lang="ru-RU" smtClean="0"/>
              <a:pPr/>
              <a:t>‹#›</a:t>
            </a:fld>
            <a:endParaRPr lang="ru-RU"/>
          </a:p>
        </p:txBody>
      </p:sp>
    </p:spTree>
    <p:extLst>
      <p:ext uri="{BB962C8B-B14F-4D97-AF65-F5344CB8AC3E}">
        <p14:creationId xmlns="" xmlns:p14="http://schemas.microsoft.com/office/powerpoint/2010/main" val="411719217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1F4F8B5-D520-4C6E-AD1C-D80F95F2162E}" type="datetimeFigureOut">
              <a:rPr lang="ru-RU" smtClean="0"/>
              <a:pPr/>
              <a:t>21.12.2019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C788EC2-50AA-4A27-962A-B95B9E1AF400}" type="slidenum">
              <a:rPr lang="ru-RU" smtClean="0"/>
              <a:pPr/>
              <a:t>‹#›</a:t>
            </a:fld>
            <a:endParaRPr lang="ru-RU"/>
          </a:p>
        </p:txBody>
      </p:sp>
    </p:spTree>
    <p:extLst>
      <p:ext uri="{BB962C8B-B14F-4D97-AF65-F5344CB8AC3E}">
        <p14:creationId xmlns="" xmlns:p14="http://schemas.microsoft.com/office/powerpoint/2010/main" val="53457918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1F4F8B5-D520-4C6E-AD1C-D80F95F2162E}" type="datetimeFigureOut">
              <a:rPr lang="ru-RU" smtClean="0"/>
              <a:pPr/>
              <a:t>21.12.2019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C788EC2-50AA-4A27-962A-B95B9E1AF400}" type="slidenum">
              <a:rPr lang="ru-RU" smtClean="0"/>
              <a:pPr/>
              <a:t>‹#›</a:t>
            </a:fld>
            <a:endParaRPr lang="ru-RU"/>
          </a:p>
        </p:txBody>
      </p:sp>
    </p:spTree>
    <p:extLst>
      <p:ext uri="{BB962C8B-B14F-4D97-AF65-F5344CB8AC3E}">
        <p14:creationId xmlns="" xmlns:p14="http://schemas.microsoft.com/office/powerpoint/2010/main" val="260059229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1F4F8B5-D520-4C6E-AD1C-D80F95F2162E}" type="datetimeFigureOut">
              <a:rPr lang="ru-RU" smtClean="0"/>
              <a:pPr/>
              <a:t>21.12.2019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C788EC2-50AA-4A27-962A-B95B9E1AF400}" type="slidenum">
              <a:rPr lang="ru-RU" smtClean="0"/>
              <a:pPr/>
              <a:t>‹#›</a:t>
            </a:fld>
            <a:endParaRPr lang="ru-RU"/>
          </a:p>
        </p:txBody>
      </p:sp>
    </p:spTree>
    <p:extLst>
      <p:ext uri="{BB962C8B-B14F-4D97-AF65-F5344CB8AC3E}">
        <p14:creationId xmlns="" xmlns:p14="http://schemas.microsoft.com/office/powerpoint/2010/main" val="49162096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1F4F8B5-D520-4C6E-AD1C-D80F95F2162E}" type="datetimeFigureOut">
              <a:rPr lang="ru-RU" smtClean="0"/>
              <a:pPr/>
              <a:t>21.12.2019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C788EC2-50AA-4A27-962A-B95B9E1AF400}" type="slidenum">
              <a:rPr lang="ru-RU" smtClean="0"/>
              <a:pPr/>
              <a:t>‹#›</a:t>
            </a:fld>
            <a:endParaRPr lang="ru-RU"/>
          </a:p>
        </p:txBody>
      </p:sp>
    </p:spTree>
    <p:extLst>
      <p:ext uri="{BB962C8B-B14F-4D97-AF65-F5344CB8AC3E}">
        <p14:creationId xmlns="" xmlns:p14="http://schemas.microsoft.com/office/powerpoint/2010/main" val="330007620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1F4F8B5-D520-4C6E-AD1C-D80F95F2162E}" type="datetimeFigureOut">
              <a:rPr lang="ru-RU" smtClean="0"/>
              <a:pPr/>
              <a:t>21.12.2019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C788EC2-50AA-4A27-962A-B95B9E1AF400}" type="slidenum">
              <a:rPr lang="ru-RU" smtClean="0"/>
              <a:pPr/>
              <a:t>‹#›</a:t>
            </a:fld>
            <a:endParaRPr lang="ru-RU"/>
          </a:p>
        </p:txBody>
      </p:sp>
    </p:spTree>
    <p:extLst>
      <p:ext uri="{BB962C8B-B14F-4D97-AF65-F5344CB8AC3E}">
        <p14:creationId xmlns="" xmlns:p14="http://schemas.microsoft.com/office/powerpoint/2010/main" val="421518224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1F4F8B5-D520-4C6E-AD1C-D80F95F2162E}" type="datetimeFigureOut">
              <a:rPr lang="ru-RU" smtClean="0"/>
              <a:pPr/>
              <a:t>21.12.2019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C788EC2-50AA-4A27-962A-B95B9E1AF400}" type="slidenum">
              <a:rPr lang="ru-RU" smtClean="0"/>
              <a:pPr/>
              <a:t>‹#›</a:t>
            </a:fld>
            <a:endParaRPr lang="ru-RU"/>
          </a:p>
        </p:txBody>
      </p:sp>
    </p:spTree>
    <p:extLst>
      <p:ext uri="{BB962C8B-B14F-4D97-AF65-F5344CB8AC3E}">
        <p14:creationId xmlns="" xmlns:p14="http://schemas.microsoft.com/office/powerpoint/2010/main" val="414033075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1F4F8B5-D520-4C6E-AD1C-D80F95F2162E}" type="datetimeFigureOut">
              <a:rPr lang="ru-RU" smtClean="0"/>
              <a:pPr/>
              <a:t>21.12.2019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C788EC2-50AA-4A27-962A-B95B9E1AF400}" type="slidenum">
              <a:rPr lang="ru-RU" smtClean="0"/>
              <a:pPr/>
              <a:t>‹#›</a:t>
            </a:fld>
            <a:endParaRPr lang="ru-RU"/>
          </a:p>
        </p:txBody>
      </p:sp>
    </p:spTree>
    <p:extLst>
      <p:ext uri="{BB962C8B-B14F-4D97-AF65-F5344CB8AC3E}">
        <p14:creationId xmlns="" xmlns:p14="http://schemas.microsoft.com/office/powerpoint/2010/main" val="244482003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F4F8B5-D520-4C6E-AD1C-D80F95F2162E}" type="datetimeFigureOut">
              <a:rPr lang="ru-RU" smtClean="0"/>
              <a:pPr/>
              <a:t>21.12.2019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C788EC2-50AA-4A27-962A-B95B9E1AF400}" type="slidenum">
              <a:rPr lang="ru-RU" smtClean="0"/>
              <a:pPr/>
              <a:t>‹#›</a:t>
            </a:fld>
            <a:endParaRPr lang="ru-RU"/>
          </a:p>
        </p:txBody>
      </p:sp>
    </p:spTree>
    <p:extLst>
      <p:ext uri="{BB962C8B-B14F-4D97-AF65-F5344CB8AC3E}">
        <p14:creationId xmlns="" xmlns:p14="http://schemas.microsoft.com/office/powerpoint/2010/main" val="219458632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F1F4F8B5-D520-4C6E-AD1C-D80F95F2162E}" type="datetimeFigureOut">
              <a:rPr lang="ru-RU" smtClean="0"/>
              <a:pPr/>
              <a:t>21.12.2019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C788EC2-50AA-4A27-962A-B95B9E1AF400}" type="slidenum">
              <a:rPr lang="ru-RU" smtClean="0"/>
              <a:pPr/>
              <a:t>‹#›</a:t>
            </a:fld>
            <a:endParaRPr lang="ru-RU"/>
          </a:p>
        </p:txBody>
      </p:sp>
    </p:spTree>
    <p:extLst>
      <p:ext uri="{BB962C8B-B14F-4D97-AF65-F5344CB8AC3E}">
        <p14:creationId xmlns="" xmlns:p14="http://schemas.microsoft.com/office/powerpoint/2010/main" val="369155152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1F4F8B5-D520-4C6E-AD1C-D80F95F2162E}" type="datetimeFigureOut">
              <a:rPr lang="ru-RU" smtClean="0"/>
              <a:pPr/>
              <a:t>21.12.2019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C788EC2-50AA-4A27-962A-B95B9E1AF400}" type="slidenum">
              <a:rPr lang="ru-RU" smtClean="0"/>
              <a:pPr/>
              <a:t>‹#›</a:t>
            </a:fld>
            <a:endParaRPr lang="ru-RU"/>
          </a:p>
        </p:txBody>
      </p:sp>
    </p:spTree>
    <p:extLst>
      <p:ext uri="{BB962C8B-B14F-4D97-AF65-F5344CB8AC3E}">
        <p14:creationId xmlns="" xmlns:p14="http://schemas.microsoft.com/office/powerpoint/2010/main" val="330358108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1F4F8B5-D520-4C6E-AD1C-D80F95F2162E}" type="datetimeFigureOut">
              <a:rPr lang="ru-RU" smtClean="0"/>
              <a:pPr/>
              <a:t>21.12.2019</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C788EC2-50AA-4A27-962A-B95B9E1AF400}" type="slidenum">
              <a:rPr lang="ru-RU" smtClean="0"/>
              <a:pPr/>
              <a:t>‹#›</a:t>
            </a:fld>
            <a:endParaRPr lang="ru-RU"/>
          </a:p>
        </p:txBody>
      </p:sp>
    </p:spTree>
    <p:extLst>
      <p:ext uri="{BB962C8B-B14F-4D97-AF65-F5344CB8AC3E}">
        <p14:creationId xmlns="" xmlns:p14="http://schemas.microsoft.com/office/powerpoint/2010/main" val="321898936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Lst>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BFtQ73mu-PA" TargetMode="Externa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01486" y="2404534"/>
            <a:ext cx="8665027" cy="1646302"/>
          </a:xfrm>
        </p:spPr>
        <p:txBody>
          <a:bodyPr/>
          <a:lstStyle/>
          <a:p>
            <a:pPr algn="ctr"/>
            <a:r>
              <a:rPr lang="en-US" sz="7200" b="1" dirty="0" smtClean="0">
                <a:solidFill>
                  <a:srgbClr val="36E107"/>
                </a:solidFill>
                <a:latin typeface="Aharoni" panose="02010803020104030203" pitchFamily="2" charset="-79"/>
                <a:cs typeface="Aharoni" panose="02010803020104030203" pitchFamily="2" charset="-79"/>
              </a:rPr>
              <a:t>Wirtschaft in </a:t>
            </a:r>
            <a:r>
              <a:rPr lang="en-US" sz="7200" b="1" dirty="0">
                <a:solidFill>
                  <a:srgbClr val="36E107"/>
                </a:solidFill>
                <a:latin typeface="Aharoni" panose="02010803020104030203" pitchFamily="2" charset="-79"/>
                <a:cs typeface="Aharoni" panose="02010803020104030203" pitchFamily="2" charset="-79"/>
              </a:rPr>
              <a:t>Deutschland</a:t>
            </a:r>
            <a:endParaRPr lang="ru-RU" sz="7200" b="1" dirty="0">
              <a:solidFill>
                <a:srgbClr val="36E107"/>
              </a:solidFill>
              <a:cs typeface="Aharoni" panose="02010803020104030203" pitchFamily="2" charset="-79"/>
            </a:endParaRPr>
          </a:p>
        </p:txBody>
      </p:sp>
      <p:sp>
        <p:nvSpPr>
          <p:cNvPr id="4" name="Подзаголовок 2"/>
          <p:cNvSpPr txBox="1">
            <a:spLocks/>
          </p:cNvSpPr>
          <p:nvPr/>
        </p:nvSpPr>
        <p:spPr>
          <a:xfrm>
            <a:off x="2911099" y="4706964"/>
            <a:ext cx="6400800" cy="1752600"/>
          </a:xfrm>
          <a:prstGeom prst="rect">
            <a:avLst/>
          </a:prstGeom>
        </p:spPr>
        <p:txBody>
          <a:bodyPr>
            <a:norm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65760" marR="0" lvl="0" indent="-283464" algn="ctr" defTabSz="914400" rtl="0" eaLnBrk="1" fontAlgn="auto" latinLnBrk="0" hangingPunct="1">
              <a:lnSpc>
                <a:spcPct val="100000"/>
              </a:lnSpc>
              <a:spcBef>
                <a:spcPts val="600"/>
              </a:spcBef>
              <a:spcAft>
                <a:spcPts val="0"/>
              </a:spcAft>
              <a:buClr>
                <a:schemeClr val="accent1"/>
              </a:buClr>
              <a:buSzPct val="80000"/>
              <a:tabLst/>
              <a:defRPr/>
            </a:pPr>
            <a:r>
              <a:rPr kumimoji="0" lang="ru-RU" sz="24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Подготовила преподаватель СПО АНОО ВО ВЭПИ Т.И. Золотых</a:t>
            </a:r>
            <a:endParaRPr kumimoji="0" lang="ru-RU" sz="24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Tree>
    <p:extLst>
      <p:ext uri="{BB962C8B-B14F-4D97-AF65-F5344CB8AC3E}">
        <p14:creationId xmlns="" xmlns:p14="http://schemas.microsoft.com/office/powerpoint/2010/main" val="3455728338"/>
      </p:ext>
    </p:extLst>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stretch>
            <a:fillRect/>
          </a:stretch>
        </p:blipFill>
        <p:spPr>
          <a:xfrm>
            <a:off x="1184681" y="3770733"/>
            <a:ext cx="8382000" cy="2468274"/>
          </a:xfrm>
          <a:prstGeom prst="rect">
            <a:avLst/>
          </a:prstGeom>
        </p:spPr>
      </p:pic>
      <p:sp>
        <p:nvSpPr>
          <p:cNvPr id="4" name="Прямоугольник 3"/>
          <p:cNvSpPr/>
          <p:nvPr/>
        </p:nvSpPr>
        <p:spPr>
          <a:xfrm>
            <a:off x="1224366" y="459798"/>
            <a:ext cx="8543089" cy="2677656"/>
          </a:xfrm>
          <a:prstGeom prst="rect">
            <a:avLst/>
          </a:prstGeom>
        </p:spPr>
        <p:txBody>
          <a:bodyPr wrap="square">
            <a:spAutoFit/>
          </a:bodyPr>
          <a:lstStyle/>
          <a:p>
            <a:r>
              <a:rPr lang="de-DE" sz="2400" dirty="0" smtClean="0"/>
              <a:t>Deutschland – nicht nur einer der führenden Exporteure der Welt, sondern auch führend im Bereich der Investitionen. Der Umfang der jährlichen direkten deutschen Investitionen in den letzten Jahren. übersteigt 1</a:t>
            </a:r>
            <a:r>
              <a:rPr lang="en-US" sz="2400" dirty="0" err="1" smtClean="0"/>
              <a:t>trln</a:t>
            </a:r>
            <a:r>
              <a:rPr lang="de-DE" sz="2400" dirty="0" smtClean="0"/>
              <a:t>. Euro, etwa die Hälfte des Betrags entfällt auf ausländische Märkte. Gleichzeitig ist Deutschland aktiv zieht ausländische Investitionen.</a:t>
            </a:r>
            <a:endParaRPr lang="de-DE" sz="2400" dirty="0"/>
          </a:p>
        </p:txBody>
      </p:sp>
    </p:spTree>
    <p:extLst>
      <p:ext uri="{BB962C8B-B14F-4D97-AF65-F5344CB8AC3E}">
        <p14:creationId xmlns="" xmlns:p14="http://schemas.microsoft.com/office/powerpoint/2010/main" val="3315986266"/>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4"/>
                                        </p:tgtEl>
                                        <p:attrNameLst>
                                          <p:attrName>fillcolor</p:attrName>
                                        </p:attrNameLst>
                                      </p:cBhvr>
                                      <p:to>
                                        <a:schemeClr val="accent2"/>
                                      </p:to>
                                    </p:animClr>
                                    <p:set>
                                      <p:cBhvr>
                                        <p:cTn id="7" dur="2000" fill="hold"/>
                                        <p:tgtEl>
                                          <p:spTgt spid="4"/>
                                        </p:tgtEl>
                                        <p:attrNameLst>
                                          <p:attrName>fill.type</p:attrName>
                                        </p:attrNameLst>
                                      </p:cBhvr>
                                      <p:to>
                                        <p:strVal val="solid"/>
                                      </p:to>
                                    </p:set>
                                    <p:set>
                                      <p:cBhvr>
                                        <p:cTn id="8" dur="2000" fill="hold"/>
                                        <p:tgtEl>
                                          <p:spTgt spid="4"/>
                                        </p:tgtEl>
                                        <p:attrNameLst>
                                          <p:attrName>fill.on</p:attrName>
                                        </p:attrNameLst>
                                      </p:cBhvr>
                                      <p:to>
                                        <p:strVal val="true"/>
                                      </p:to>
                                    </p:se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80109"/>
            <a:ext cx="8596668" cy="1750291"/>
          </a:xfrm>
        </p:spPr>
        <p:txBody>
          <a:bodyPr>
            <a:normAutofit fontScale="90000"/>
          </a:bodyPr>
          <a:lstStyle/>
          <a:p>
            <a:pPr algn="ctr"/>
            <a:r>
              <a:rPr lang="de-DE" b="1" dirty="0"/>
              <a:t>Die Deutsche Wirtschaft werde nicht beeinträchtigt 2016 Jahr wegen der Krise mit Flüchtlingen</a:t>
            </a:r>
            <a:br>
              <a:rPr lang="de-DE" b="1" dirty="0"/>
            </a:br>
            <a:endParaRPr lang="ru-RU" b="1" dirty="0"/>
          </a:p>
        </p:txBody>
      </p:sp>
      <p:sp>
        <p:nvSpPr>
          <p:cNvPr id="3" name="Прямоугольник 2"/>
          <p:cNvSpPr/>
          <p:nvPr/>
        </p:nvSpPr>
        <p:spPr>
          <a:xfrm>
            <a:off x="847013" y="2620926"/>
            <a:ext cx="8257309" cy="830997"/>
          </a:xfrm>
          <a:prstGeom prst="rect">
            <a:avLst/>
          </a:prstGeom>
        </p:spPr>
        <p:txBody>
          <a:bodyPr wrap="square">
            <a:spAutoFit/>
          </a:bodyPr>
          <a:lstStyle/>
          <a:p>
            <a:r>
              <a:rPr lang="de-DE" sz="2400" dirty="0"/>
              <a:t>Trotz der Krise mit Migranten, die die Deutsche Wirtschaft im Jahr 2016 bleibt auf einem guten Niveau.</a:t>
            </a:r>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149927" y="3657601"/>
            <a:ext cx="7342909" cy="2867890"/>
          </a:xfrm>
          <a:prstGeom prst="rect">
            <a:avLst/>
          </a:prstGeom>
        </p:spPr>
      </p:pic>
    </p:spTree>
    <p:extLst>
      <p:ext uri="{BB962C8B-B14F-4D97-AF65-F5344CB8AC3E}">
        <p14:creationId xmlns="" xmlns:p14="http://schemas.microsoft.com/office/powerpoint/2010/main" val="1272442684"/>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3"/>
                                        </p:tgtEl>
                                        <p:attrNameLst>
                                          <p:attrName>r</p:attrName>
                                        </p:attrNameLst>
                                      </p:cBhvr>
                                    </p:animRot>
                                    <p:animRot by="-240000">
                                      <p:cBhvr>
                                        <p:cTn id="7" dur="200" fill="hold">
                                          <p:stCondLst>
                                            <p:cond delay="200"/>
                                          </p:stCondLst>
                                        </p:cTn>
                                        <p:tgtEl>
                                          <p:spTgt spid="3"/>
                                        </p:tgtEl>
                                        <p:attrNameLst>
                                          <p:attrName>r</p:attrName>
                                        </p:attrNameLst>
                                      </p:cBhvr>
                                    </p:animRot>
                                    <p:animRot by="240000">
                                      <p:cBhvr>
                                        <p:cTn id="8" dur="200" fill="hold">
                                          <p:stCondLst>
                                            <p:cond delay="400"/>
                                          </p:stCondLst>
                                        </p:cTn>
                                        <p:tgtEl>
                                          <p:spTgt spid="3"/>
                                        </p:tgtEl>
                                        <p:attrNameLst>
                                          <p:attrName>r</p:attrName>
                                        </p:attrNameLst>
                                      </p:cBhvr>
                                    </p:animRot>
                                    <p:animRot by="-240000">
                                      <p:cBhvr>
                                        <p:cTn id="9" dur="200" fill="hold">
                                          <p:stCondLst>
                                            <p:cond delay="600"/>
                                          </p:stCondLst>
                                        </p:cTn>
                                        <p:tgtEl>
                                          <p:spTgt spid="3"/>
                                        </p:tgtEl>
                                        <p:attrNameLst>
                                          <p:attrName>r</p:attrName>
                                        </p:attrNameLst>
                                      </p:cBhvr>
                                    </p:animRot>
                                    <p:animRot by="120000">
                                      <p:cBhvr>
                                        <p:cTn id="10" dur="200" fill="hold">
                                          <p:stCondLst>
                                            <p:cond delay="80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337" y="2965342"/>
            <a:ext cx="10605432" cy="1320800"/>
          </a:xfrm>
        </p:spPr>
        <p:txBody>
          <a:bodyPr/>
          <a:lstStyle/>
          <a:p>
            <a:r>
              <a:rPr lang="de-DE" dirty="0" smtClean="0">
                <a:hlinkClick r:id="rId2"/>
              </a:rPr>
              <a:t>https://www.youtube.com/watch?v=BFtQ73mu-PA</a:t>
            </a:r>
            <a:r>
              <a:rPr lang="de-DE" dirty="0" smtClean="0"/>
              <a:t/>
            </a:r>
            <a:br>
              <a:rPr lang="de-DE" dirty="0" smtClean="0"/>
            </a:br>
            <a:endParaRPr lang="ru-RU" dirty="0"/>
          </a:p>
        </p:txBody>
      </p:sp>
    </p:spTree>
  </p:cSld>
  <p:clrMapOvr>
    <a:masterClrMapping/>
  </p:clrMapOvr>
  <p:transition spd="slow">
    <p:wipe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rot="20949863">
            <a:off x="5036279" y="1520540"/>
            <a:ext cx="6627778" cy="4598296"/>
          </a:xfrm>
          <a:prstGeom prst="rect">
            <a:avLst/>
          </a:prstGeom>
        </p:spPr>
      </p:pic>
      <p:sp>
        <p:nvSpPr>
          <p:cNvPr id="5" name="Прямоугольник 4"/>
          <p:cNvSpPr/>
          <p:nvPr/>
        </p:nvSpPr>
        <p:spPr>
          <a:xfrm>
            <a:off x="290945" y="84358"/>
            <a:ext cx="4572000" cy="6740307"/>
          </a:xfrm>
          <a:prstGeom prst="rect">
            <a:avLst/>
          </a:prstGeom>
        </p:spPr>
        <p:txBody>
          <a:bodyPr wrap="square">
            <a:spAutoFit/>
          </a:bodyPr>
          <a:lstStyle/>
          <a:p>
            <a:r>
              <a:rPr lang="de-DE" sz="2400" dirty="0"/>
              <a:t>Wie schreibt die Deutsche Welle, den Rat von Wirtschaftsexperten bei der deutschen Bundesregierung eine Prognose für das BIP-Wachstum des Landes. So, im Jahr 2015 BIP-Anstieg von 1,7%, im Jahr 2016 um 1,6 Prozent. Nach den Prognosen, die Deutschland zu bewältigen mit den Kosten, die im Zusammenhang mit den Flüchtlingen. Im Jahr 2015 auf Kosten der erzwungenen Migranten belaufen sich auf bis zu 8,3 Milliarden Euro bis zum Jahr 2016 – bis zu 14,3 Milliarden Euro.</a:t>
            </a:r>
          </a:p>
        </p:txBody>
      </p:sp>
    </p:spTree>
    <p:extLst>
      <p:ext uri="{BB962C8B-B14F-4D97-AF65-F5344CB8AC3E}">
        <p14:creationId xmlns="" xmlns:p14="http://schemas.microsoft.com/office/powerpoint/2010/main" val="1929786973"/>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grpId="0" nodeType="clickEffect">
                                  <p:stCondLst>
                                    <p:cond delay="0"/>
                                  </p:stCondLst>
                                  <p:childTnLst>
                                    <p:anim calcmode="lin" valueType="num">
                                      <p:cBhvr>
                                        <p:cTn id="6" dur="1000"/>
                                        <p:tgtEl>
                                          <p:spTgt spid="5"/>
                                        </p:tgtEl>
                                        <p:attrNameLst>
                                          <p:attrName>ppt_w</p:attrName>
                                        </p:attrNameLst>
                                      </p:cBhvr>
                                      <p:tavLst>
                                        <p:tav tm="0">
                                          <p:val>
                                            <p:strVal val="ppt_w"/>
                                          </p:val>
                                        </p:tav>
                                        <p:tav tm="100000">
                                          <p:val>
                                            <p:fltVal val="0"/>
                                          </p:val>
                                        </p:tav>
                                      </p:tavLst>
                                    </p:anim>
                                    <p:anim calcmode="lin" valueType="num">
                                      <p:cBhvr>
                                        <p:cTn id="7" dur="1000"/>
                                        <p:tgtEl>
                                          <p:spTgt spid="5"/>
                                        </p:tgtEl>
                                        <p:attrNameLst>
                                          <p:attrName>ppt_h</p:attrName>
                                        </p:attrNameLst>
                                      </p:cBhvr>
                                      <p:tavLst>
                                        <p:tav tm="0">
                                          <p:val>
                                            <p:strVal val="ppt_h"/>
                                          </p:val>
                                        </p:tav>
                                        <p:tav tm="100000">
                                          <p:val>
                                            <p:fltVal val="0"/>
                                          </p:val>
                                        </p:tav>
                                      </p:tavLst>
                                    </p:anim>
                                    <p:anim calcmode="lin" valueType="num">
                                      <p:cBhvr>
                                        <p:cTn id="8" dur="1000"/>
                                        <p:tgtEl>
                                          <p:spTgt spid="5"/>
                                        </p:tgtEl>
                                        <p:attrNameLst>
                                          <p:attrName>style.rotation</p:attrName>
                                        </p:attrNameLst>
                                      </p:cBhvr>
                                      <p:tavLst>
                                        <p:tav tm="0">
                                          <p:val>
                                            <p:fltVal val="0"/>
                                          </p:val>
                                        </p:tav>
                                        <p:tav tm="100000">
                                          <p:val>
                                            <p:fltVal val="90"/>
                                          </p:val>
                                        </p:tav>
                                      </p:tavLst>
                                    </p:anim>
                                    <p:animEffect transition="out" filter="fade">
                                      <p:cBhvr>
                                        <p:cTn id="9" dur="1000"/>
                                        <p:tgtEl>
                                          <p:spTgt spid="5"/>
                                        </p:tgtEl>
                                      </p:cBhvr>
                                    </p:animEffect>
                                    <p:set>
                                      <p:cBhvr>
                                        <p:cTn id="10" dur="1" fill="hold">
                                          <p:stCondLst>
                                            <p:cond delay="999"/>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diamond(in)">
                                      <p:cBhvr>
                                        <p:cTn id="1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stretch>
            <a:fillRect/>
          </a:stretch>
        </p:blipFill>
        <p:spPr>
          <a:xfrm>
            <a:off x="969819" y="249382"/>
            <a:ext cx="8049490" cy="2840182"/>
          </a:xfrm>
          <a:prstGeom prst="rect">
            <a:avLst/>
          </a:prstGeom>
        </p:spPr>
      </p:pic>
      <p:sp>
        <p:nvSpPr>
          <p:cNvPr id="3" name="Прямоугольник 2"/>
          <p:cNvSpPr/>
          <p:nvPr/>
        </p:nvSpPr>
        <p:spPr>
          <a:xfrm>
            <a:off x="554182" y="3646484"/>
            <a:ext cx="8686800" cy="3046988"/>
          </a:xfrm>
          <a:prstGeom prst="rect">
            <a:avLst/>
          </a:prstGeom>
        </p:spPr>
        <p:txBody>
          <a:bodyPr wrap="square">
            <a:spAutoFit/>
          </a:bodyPr>
          <a:lstStyle/>
          <a:p>
            <a:r>
              <a:rPr lang="de-DE" sz="2400" dirty="0"/>
              <a:t>Wir werden erinnern, wie geschrieben </a:t>
            </a:r>
            <a:r>
              <a:rPr lang="en-US" sz="2400" dirty="0" err="1" smtClean="0"/>
              <a:t>Pronedra</a:t>
            </a:r>
            <a:r>
              <a:rPr lang="de-DE" sz="2400" dirty="0" smtClean="0"/>
              <a:t>, </a:t>
            </a:r>
            <a:r>
              <a:rPr lang="de-DE" sz="2400" dirty="0"/>
              <a:t>früher am Institut für Wirtschaftsforschung München berichtet, dass die Aufnahme von Flüchtlingen im Jahr 2015 Deutschland verbringen bis zu 21 Milliarden Euro. Diese Mittel werden auf die Versorgung von Migranten mit Wohnraum, Ernährung, Bildungsprogramme, sowie die Ausbildung von Spezialisten. Nach den vorläufigen Daten, im Laufenden Jahr kann Deutschland nehmen mehr als 1 Million Flüchtlinge.</a:t>
            </a:r>
          </a:p>
        </p:txBody>
      </p:sp>
    </p:spTree>
    <p:extLst>
      <p:ext uri="{BB962C8B-B14F-4D97-AF65-F5344CB8AC3E}">
        <p14:creationId xmlns="" xmlns:p14="http://schemas.microsoft.com/office/powerpoint/2010/main" val="513221733"/>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plus(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 calcmode="lin" valueType="num">
                                      <p:cBhvr>
                                        <p:cTn id="14" dur="500" fill="hold"/>
                                        <p:tgtEl>
                                          <p:spTgt spid="2"/>
                                        </p:tgtEl>
                                        <p:attrNameLst>
                                          <p:attrName>style.rotation</p:attrName>
                                        </p:attrNameLst>
                                      </p:cBhvr>
                                      <p:tavLst>
                                        <p:tav tm="0">
                                          <p:val>
                                            <p:fltVal val="360"/>
                                          </p:val>
                                        </p:tav>
                                        <p:tav tm="100000">
                                          <p:val>
                                            <p:fltVal val="0"/>
                                          </p:val>
                                        </p:tav>
                                      </p:tavLst>
                                    </p:anim>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35390" y="914400"/>
            <a:ext cx="8596668" cy="2133600"/>
          </a:xfrm>
        </p:spPr>
        <p:txBody>
          <a:bodyPr>
            <a:noAutofit/>
          </a:bodyPr>
          <a:lstStyle/>
          <a:p>
            <a:pPr algn="ctr"/>
            <a:r>
              <a:rPr lang="en-US" sz="6000" dirty="0">
                <a:latin typeface="Aharoni" panose="02010803020104030203" pitchFamily="2" charset="-79"/>
                <a:cs typeface="Aharoni" panose="02010803020104030203" pitchFamily="2" charset="-79"/>
              </a:rPr>
              <a:t>V</a:t>
            </a:r>
            <a:r>
              <a:rPr lang="de-DE" sz="6000" dirty="0" smtClean="0">
                <a:latin typeface="Aharoni" panose="02010803020104030203" pitchFamily="2" charset="-79"/>
                <a:cs typeface="Aharoni" panose="02010803020104030203" pitchFamily="2" charset="-79"/>
              </a:rPr>
              <a:t>ielen </a:t>
            </a:r>
            <a:r>
              <a:rPr lang="de-DE" sz="6000" dirty="0">
                <a:latin typeface="Aharoni" panose="02010803020104030203" pitchFamily="2" charset="-79"/>
                <a:cs typeface="Aharoni" panose="02010803020104030203" pitchFamily="2" charset="-79"/>
              </a:rPr>
              <a:t>Dank für Ihre Aufmerksamkeit</a:t>
            </a:r>
            <a:r>
              <a:rPr lang="de-DE" sz="6000" dirty="0" smtClean="0">
                <a:latin typeface="Aharoni" panose="02010803020104030203" pitchFamily="2" charset="-79"/>
                <a:cs typeface="Aharoni" panose="02010803020104030203" pitchFamily="2" charset="-79"/>
              </a:rPr>
              <a:t>!</a:t>
            </a:r>
            <a:r>
              <a:rPr lang="ru-RU" sz="6000" dirty="0" smtClean="0">
                <a:cs typeface="Aharoni" panose="02010803020104030203" pitchFamily="2" charset="-79"/>
              </a:rPr>
              <a:t>!!</a:t>
            </a:r>
            <a:r>
              <a:rPr lang="de-DE" sz="6000" dirty="0">
                <a:latin typeface="Aharoni" panose="02010803020104030203" pitchFamily="2" charset="-79"/>
                <a:cs typeface="Aharoni" panose="02010803020104030203" pitchFamily="2" charset="-79"/>
              </a:rPr>
              <a:t/>
            </a:r>
            <a:br>
              <a:rPr lang="de-DE" sz="6000" dirty="0">
                <a:latin typeface="Aharoni" panose="02010803020104030203" pitchFamily="2" charset="-79"/>
                <a:cs typeface="Aharoni" panose="02010803020104030203" pitchFamily="2" charset="-79"/>
              </a:rPr>
            </a:br>
            <a:endParaRPr lang="ru-RU" sz="6000" dirty="0">
              <a:cs typeface="Aharoni" panose="02010803020104030203" pitchFamily="2" charset="-79"/>
            </a:endParaRPr>
          </a:p>
        </p:txBody>
      </p:sp>
    </p:spTree>
    <p:extLst>
      <p:ext uri="{BB962C8B-B14F-4D97-AF65-F5344CB8AC3E}">
        <p14:creationId xmlns="" xmlns:p14="http://schemas.microsoft.com/office/powerpoint/2010/main" val="1300419670"/>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grpId="0" nodeType="clickEffect">
                                  <p:stCondLst>
                                    <p:cond delay="0"/>
                                  </p:stCondLst>
                                  <p:childTnLst>
                                    <p:animClr clrSpc="hsl" dir="cw">
                                      <p:cBhvr override="childStyle">
                                        <p:cTn id="6" dur="500" fill="hold"/>
                                        <p:tgtEl>
                                          <p:spTgt spid="2"/>
                                        </p:tgtEl>
                                        <p:attrNameLst>
                                          <p:attrName>style.color</p:attrName>
                                        </p:attrNameLst>
                                      </p:cBhvr>
                                      <p:by>
                                        <p:hsl h="0" s="-12549" l="-25098"/>
                                      </p:by>
                                    </p:animClr>
                                    <p:animClr clrSpc="hsl" dir="cw">
                                      <p:cBhvr>
                                        <p:cTn id="7" dur="500" fill="hold"/>
                                        <p:tgtEl>
                                          <p:spTgt spid="2"/>
                                        </p:tgtEl>
                                        <p:attrNameLst>
                                          <p:attrName>fillcolor</p:attrName>
                                        </p:attrNameLst>
                                      </p:cBhvr>
                                      <p:by>
                                        <p:hsl h="0" s="-12549" l="-25098"/>
                                      </p:by>
                                    </p:animClr>
                                    <p:animClr clrSpc="hsl" dir="cw">
                                      <p:cBhvr>
                                        <p:cTn id="8" dur="500" fill="hold"/>
                                        <p:tgtEl>
                                          <p:spTgt spid="2"/>
                                        </p:tgtEl>
                                        <p:attrNameLst>
                                          <p:attrName>stroke.color</p:attrName>
                                        </p:attrNameLst>
                                      </p:cBhvr>
                                      <p:by>
                                        <p:hsl h="0" s="-12549" l="-25098"/>
                                      </p:by>
                                    </p:animClr>
                                    <p:set>
                                      <p:cBhvr>
                                        <p:cTn id="9" dur="500" fill="hold"/>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7629" y="319670"/>
            <a:ext cx="8252347" cy="2308324"/>
          </a:xfrm>
          <a:prstGeom prst="rect">
            <a:avLst/>
          </a:prstGeom>
        </p:spPr>
        <p:txBody>
          <a:bodyPr wrap="square">
            <a:spAutoFit/>
          </a:bodyPr>
          <a:lstStyle/>
          <a:p>
            <a:r>
              <a:rPr lang="de-DE" sz="3600" dirty="0" smtClean="0"/>
              <a:t>Deutschland zählt zu den am höchsten entwickelten Industrienationen der Welt und ist nach den USA und Japan die drittgrößte Volkswirtschaft. </a:t>
            </a:r>
            <a:endParaRPr lang="ru-RU" sz="3600" dirty="0"/>
          </a:p>
        </p:txBody>
      </p:sp>
      <p:pic>
        <p:nvPicPr>
          <p:cNvPr id="3" name="Рисунок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59809" y="3002507"/>
            <a:ext cx="7629097" cy="3725839"/>
          </a:xfrm>
          <a:prstGeom prst="rect">
            <a:avLst/>
          </a:prstGeom>
        </p:spPr>
      </p:pic>
    </p:spTree>
    <p:extLst>
      <p:ext uri="{BB962C8B-B14F-4D97-AF65-F5344CB8AC3E}">
        <p14:creationId xmlns="" xmlns:p14="http://schemas.microsoft.com/office/powerpoint/2010/main" val="2785754565"/>
      </p:ext>
    </p:extLst>
  </p:cSld>
  <p:clrMapOvr>
    <a:masterClrMapping/>
  </p:clrMapOvr>
  <p:transition spd="slow">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36812" y="177421"/>
            <a:ext cx="5959522" cy="6986528"/>
          </a:xfrm>
          <a:prstGeom prst="rect">
            <a:avLst/>
          </a:prstGeom>
        </p:spPr>
        <p:txBody>
          <a:bodyPr wrap="square">
            <a:spAutoFit/>
          </a:bodyPr>
          <a:lstStyle/>
          <a:p>
            <a:r>
              <a:rPr lang="de-DE" sz="2800" dirty="0" smtClean="0"/>
              <a:t>Deutschland hat die größten Wettbewerbsvorteile haben in nahezu allen wichtigen Sektoren der Wirtschaft, darunter in der Automobilindustrie, der Luftfahrtindustrie, der Elektrotechnik und der Medizintechnik, speziellen Geräten und Fahrzeugen, chemischen und pharmazeutischen Industrie, Werkzeugmaschinen, Herstellung von Landmaschinen, Anlagen für die Lebensmittelindustrie, Motoren und Antrieben, verschiedenen Apparaten und Messgeräten.</a:t>
            </a:r>
          </a:p>
          <a:p>
            <a:endParaRPr lang="ru-RU" sz="2800" dirty="0"/>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005015" y="177421"/>
            <a:ext cx="3398292" cy="2866030"/>
          </a:xfrm>
          <a:prstGeom prst="rect">
            <a:avLst/>
          </a:prstGeom>
        </p:spPr>
      </p:pic>
    </p:spTree>
    <p:extLst>
      <p:ext uri="{BB962C8B-B14F-4D97-AF65-F5344CB8AC3E}">
        <p14:creationId xmlns="" xmlns:p14="http://schemas.microsoft.com/office/powerpoint/2010/main" val="11490289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2000"/>
                                        <p:tgtEl>
                                          <p:spTgt spid="4"/>
                                        </p:tgtEl>
                                      </p:cBhvr>
                                    </p:animEffect>
                                    <p:anim calcmode="lin" valueType="num">
                                      <p:cBhvr>
                                        <p:cTn id="26" dur="2000" fill="hold"/>
                                        <p:tgtEl>
                                          <p:spTgt spid="4"/>
                                        </p:tgtEl>
                                        <p:attrNameLst>
                                          <p:attrName>ppt_w</p:attrName>
                                        </p:attrNameLst>
                                      </p:cBhvr>
                                      <p:tavLst>
                                        <p:tav tm="0" fmla="#ppt_w*sin(2.5*pi*$)">
                                          <p:val>
                                            <p:fltVal val="0"/>
                                          </p:val>
                                        </p:tav>
                                        <p:tav tm="100000">
                                          <p:val>
                                            <p:fltVal val="1"/>
                                          </p:val>
                                        </p:tav>
                                      </p:tavLst>
                                    </p:anim>
                                    <p:anim calcmode="lin" valueType="num">
                                      <p:cBhvr>
                                        <p:cTn id="27"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21875" y="766002"/>
            <a:ext cx="5036024" cy="5509200"/>
          </a:xfrm>
          <a:prstGeom prst="rect">
            <a:avLst/>
          </a:prstGeom>
        </p:spPr>
        <p:txBody>
          <a:bodyPr wrap="square">
            <a:spAutoFit/>
          </a:bodyPr>
          <a:lstStyle/>
          <a:p>
            <a:r>
              <a:rPr lang="de-DE" sz="3200" dirty="0" smtClean="0"/>
              <a:t>Maschinenbau in seiner sozio-ökonomischen Bedeutung – im Durchschnitt mehr als 920 tausend Dauerarbeitsplätze – es ist die größte Branche der verarbeitenden Industrie der Bundesrepublik Deutschland, in dem etwa 6 Millionen Menschen</a:t>
            </a:r>
            <a:r>
              <a:rPr lang="de-DE" dirty="0" smtClean="0"/>
              <a:t>.</a:t>
            </a:r>
            <a:endParaRPr lang="de-DE" dirty="0"/>
          </a:p>
        </p:txBody>
      </p:sp>
      <p:pic>
        <p:nvPicPr>
          <p:cNvPr id="3" name="Рисунок 2"/>
          <p:cNvPicPr>
            <a:picLocks noChangeAspect="1"/>
          </p:cNvPicPr>
          <p:nvPr/>
        </p:nvPicPr>
        <p:blipFill>
          <a:blip r:embed="rId2" cstate="print"/>
          <a:stretch>
            <a:fillRect/>
          </a:stretch>
        </p:blipFill>
        <p:spPr>
          <a:xfrm>
            <a:off x="460113" y="862865"/>
            <a:ext cx="3629025" cy="2590019"/>
          </a:xfrm>
          <a:prstGeom prst="rect">
            <a:avLst/>
          </a:prstGeom>
        </p:spPr>
      </p:pic>
    </p:spTree>
    <p:extLst>
      <p:ext uri="{BB962C8B-B14F-4D97-AF65-F5344CB8AC3E}">
        <p14:creationId xmlns="" xmlns:p14="http://schemas.microsoft.com/office/powerpoint/2010/main" val="4052352055"/>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3"/>
                                        </p:tgtEl>
                                      </p:cBhvr>
                                    </p:animEffect>
                                    <p:animScale>
                                      <p:cBhvr>
                                        <p:cTn id="12"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18697" y="4452920"/>
            <a:ext cx="8102221" cy="2246769"/>
          </a:xfrm>
          <a:prstGeom prst="rect">
            <a:avLst/>
          </a:prstGeom>
        </p:spPr>
        <p:txBody>
          <a:bodyPr wrap="square">
            <a:spAutoFit/>
          </a:bodyPr>
          <a:lstStyle/>
          <a:p>
            <a:r>
              <a:rPr lang="de-DE" sz="2800" u="sng" dirty="0" smtClean="0"/>
              <a:t>Der zweite Platz </a:t>
            </a:r>
            <a:r>
              <a:rPr lang="de-DE" sz="2800" dirty="0" smtClean="0"/>
              <a:t>– die Elektroindustrie (rund 840 tausend Arbeitsplätze), </a:t>
            </a:r>
            <a:r>
              <a:rPr lang="de-DE" sz="2800" u="sng" dirty="0" smtClean="0"/>
              <a:t>den Dritten Platz </a:t>
            </a:r>
            <a:r>
              <a:rPr lang="de-DE" sz="2800" dirty="0" smtClean="0"/>
              <a:t>– die Automobilindustrie (etwa 720 tausend Arbeitsplätze), </a:t>
            </a:r>
            <a:r>
              <a:rPr lang="de-DE" sz="2800" u="sng" dirty="0" smtClean="0"/>
              <a:t>den vierten Platz </a:t>
            </a:r>
            <a:r>
              <a:rPr lang="de-DE" sz="2800" dirty="0" smtClean="0"/>
              <a:t>– Chemische Industrie (über 400 tausend Arbeitsplätze).</a:t>
            </a:r>
            <a:endParaRPr lang="de-DE" sz="2800" dirty="0"/>
          </a:p>
        </p:txBody>
      </p:sp>
      <p:pic>
        <p:nvPicPr>
          <p:cNvPr id="4" name="Рисунок 3"/>
          <p:cNvPicPr>
            <a:picLocks noChangeAspect="1"/>
          </p:cNvPicPr>
          <p:nvPr/>
        </p:nvPicPr>
        <p:blipFill>
          <a:blip r:embed="rId2" cstate="print"/>
          <a:stretch>
            <a:fillRect/>
          </a:stretch>
        </p:blipFill>
        <p:spPr>
          <a:xfrm rot="20873654">
            <a:off x="420047" y="830965"/>
            <a:ext cx="3947093" cy="3067615"/>
          </a:xfrm>
          <a:prstGeom prst="rect">
            <a:avLst/>
          </a:prstGeom>
        </p:spPr>
      </p:pic>
      <p:pic>
        <p:nvPicPr>
          <p:cNvPr id="5" name="Рисунок 4"/>
          <p:cNvPicPr>
            <a:picLocks noChangeAspect="1"/>
          </p:cNvPicPr>
          <p:nvPr/>
        </p:nvPicPr>
        <p:blipFill>
          <a:blip r:embed="rId3" cstate="print"/>
          <a:stretch>
            <a:fillRect/>
          </a:stretch>
        </p:blipFill>
        <p:spPr>
          <a:xfrm rot="686441">
            <a:off x="5302467" y="894977"/>
            <a:ext cx="4039399" cy="2974958"/>
          </a:xfrm>
          <a:prstGeom prst="rect">
            <a:avLst/>
          </a:prstGeom>
        </p:spPr>
      </p:pic>
    </p:spTree>
    <p:extLst>
      <p:ext uri="{BB962C8B-B14F-4D97-AF65-F5344CB8AC3E}">
        <p14:creationId xmlns="" xmlns:p14="http://schemas.microsoft.com/office/powerpoint/2010/main" val="3852190654"/>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54925" y="450081"/>
            <a:ext cx="9084860" cy="2677656"/>
          </a:xfrm>
          <a:prstGeom prst="rect">
            <a:avLst/>
          </a:prstGeom>
        </p:spPr>
        <p:txBody>
          <a:bodyPr wrap="square">
            <a:spAutoFit/>
          </a:bodyPr>
          <a:lstStyle/>
          <a:p>
            <a:r>
              <a:rPr lang="de-DE" sz="2800" dirty="0" smtClean="0"/>
              <a:t>Die jährlichen Ausgaben deutscher Unternehmen für Forschung und Entwicklung betragen im Durchschnitt 40-45 Milliarden Euro. Insgesamt ist das Niveau der aktuellen Ausgaben für Forschung, Entwicklung und Innovation in Deutschland beträgt 2,8% des BIP (Ziel-Benchmark der Bundesregierung von 3% des BIP).</a:t>
            </a:r>
            <a:endParaRPr lang="de-DE" sz="2800" dirty="0"/>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rot="20940951">
            <a:off x="1821233" y="3509412"/>
            <a:ext cx="3371445" cy="2706731"/>
          </a:xfrm>
          <a:prstGeom prst="rect">
            <a:avLst/>
          </a:prstGeom>
        </p:spPr>
      </p:pic>
      <p:pic>
        <p:nvPicPr>
          <p:cNvPr id="5" name="Рисунок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767274" y="3474404"/>
            <a:ext cx="2880318" cy="2838735"/>
          </a:xfrm>
          <a:prstGeom prst="rect">
            <a:avLst/>
          </a:prstGeom>
        </p:spPr>
      </p:pic>
    </p:spTree>
    <p:extLst>
      <p:ext uri="{BB962C8B-B14F-4D97-AF65-F5344CB8AC3E}">
        <p14:creationId xmlns="" xmlns:p14="http://schemas.microsoft.com/office/powerpoint/2010/main" val="224543027"/>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stretch>
            <a:fillRect/>
          </a:stretch>
        </p:blipFill>
        <p:spPr>
          <a:xfrm>
            <a:off x="573206" y="376735"/>
            <a:ext cx="8393373" cy="3676650"/>
          </a:xfrm>
          <a:prstGeom prst="rect">
            <a:avLst/>
          </a:prstGeom>
        </p:spPr>
      </p:pic>
      <p:sp>
        <p:nvSpPr>
          <p:cNvPr id="4" name="Прямоугольник 3"/>
          <p:cNvSpPr/>
          <p:nvPr/>
        </p:nvSpPr>
        <p:spPr>
          <a:xfrm>
            <a:off x="1241945" y="4548453"/>
            <a:ext cx="7055893" cy="1938992"/>
          </a:xfrm>
          <a:prstGeom prst="rect">
            <a:avLst/>
          </a:prstGeom>
        </p:spPr>
        <p:txBody>
          <a:bodyPr wrap="square">
            <a:spAutoFit/>
          </a:bodyPr>
          <a:lstStyle/>
          <a:p>
            <a:pPr algn="ctr"/>
            <a:r>
              <a:rPr lang="de-DE" sz="2400" dirty="0" smtClean="0"/>
              <a:t>Trotz der Verschiebung des Schwerpunktes der Weltwirtschaft in Richtung Asien, die EU bleibt der weltweit größte Binnenmarkt und der wichtigste Käufer von deutschen Produkten und Dienstleistungen.</a:t>
            </a:r>
            <a:endParaRPr lang="de-DE" sz="2400" dirty="0"/>
          </a:p>
        </p:txBody>
      </p:sp>
    </p:spTree>
    <p:extLst>
      <p:ext uri="{BB962C8B-B14F-4D97-AF65-F5344CB8AC3E}">
        <p14:creationId xmlns="" xmlns:p14="http://schemas.microsoft.com/office/powerpoint/2010/main" val="207157584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xit" presetSubtype="1" fill="hold" nodeType="clickEffect">
                                  <p:stCondLst>
                                    <p:cond delay="0"/>
                                  </p:stCondLst>
                                  <p:childTnLst>
                                    <p:animEffect transition="out" filter="wheel(1)">
                                      <p:cBhvr>
                                        <p:cTn id="13" dur="2000"/>
                                        <p:tgtEl>
                                          <p:spTgt spid="3"/>
                                        </p:tgtEl>
                                      </p:cBhvr>
                                    </p:animEffect>
                                    <p:set>
                                      <p:cBhvr>
                                        <p:cTn id="14" dur="1" fill="hold">
                                          <p:stCondLst>
                                            <p:cond delay="1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41193" y="2553859"/>
            <a:ext cx="9444251" cy="2246769"/>
          </a:xfrm>
          <a:prstGeom prst="rect">
            <a:avLst/>
          </a:prstGeom>
        </p:spPr>
        <p:txBody>
          <a:bodyPr wrap="square">
            <a:spAutoFit/>
          </a:bodyPr>
          <a:lstStyle/>
          <a:p>
            <a:r>
              <a:rPr lang="de-DE" sz="2800" dirty="0" smtClean="0"/>
              <a:t>Das exklusivste und wachsende Handelsbeziehungen verbinden Deutschland mit Frankreich. Frankreich seit 1975. nicht schlechter als die Position als einer der führenden deutschen Käufer von Gütern und bleibt der wichtigste Handelspartner Deutschlands.</a:t>
            </a:r>
            <a:endParaRPr lang="de-DE" sz="2800" dirty="0"/>
          </a:p>
        </p:txBody>
      </p:sp>
      <p:pic>
        <p:nvPicPr>
          <p:cNvPr id="4" name="Рисунок 3"/>
          <p:cNvPicPr>
            <a:picLocks noChangeAspect="1"/>
          </p:cNvPicPr>
          <p:nvPr/>
        </p:nvPicPr>
        <p:blipFill>
          <a:blip r:embed="rId2" cstate="print"/>
          <a:stretch>
            <a:fillRect/>
          </a:stretch>
        </p:blipFill>
        <p:spPr>
          <a:xfrm>
            <a:off x="341192" y="136478"/>
            <a:ext cx="5704766" cy="2538483"/>
          </a:xfrm>
          <a:prstGeom prst="rect">
            <a:avLst/>
          </a:prstGeom>
        </p:spPr>
      </p:pic>
      <p:pic>
        <p:nvPicPr>
          <p:cNvPr id="5" name="Рисунок 4"/>
          <p:cNvPicPr>
            <a:picLocks noChangeAspect="1"/>
          </p:cNvPicPr>
          <p:nvPr/>
        </p:nvPicPr>
        <p:blipFill>
          <a:blip r:embed="rId3" cstate="print"/>
          <a:stretch>
            <a:fillRect/>
          </a:stretch>
        </p:blipFill>
        <p:spPr>
          <a:xfrm>
            <a:off x="3248167" y="4800628"/>
            <a:ext cx="5547353" cy="1918221"/>
          </a:xfrm>
          <a:prstGeom prst="rect">
            <a:avLst/>
          </a:prstGeom>
        </p:spPr>
      </p:pic>
    </p:spTree>
    <p:extLst>
      <p:ext uri="{BB962C8B-B14F-4D97-AF65-F5344CB8AC3E}">
        <p14:creationId xmlns="" xmlns:p14="http://schemas.microsoft.com/office/powerpoint/2010/main" val="4173165918"/>
      </p:ext>
    </p:extLst>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3857" y="153875"/>
            <a:ext cx="5986818" cy="3108543"/>
          </a:xfrm>
          <a:prstGeom prst="rect">
            <a:avLst/>
          </a:prstGeom>
        </p:spPr>
        <p:txBody>
          <a:bodyPr wrap="square">
            <a:spAutoFit/>
          </a:bodyPr>
          <a:lstStyle/>
          <a:p>
            <a:r>
              <a:rPr lang="de-DE" sz="2800" dirty="0" smtClean="0"/>
              <a:t>Die deutschen Exporte in die USA und Großbritannien übersteigen die Einfuhren. Zur gleichen Zeit in Norwegen, den Niederlanden, Deutschland und China kauft mehr Güter, als die in diese Länder exportiert.</a:t>
            </a:r>
            <a:endParaRPr lang="de-DE" sz="2800" dirty="0"/>
          </a:p>
        </p:txBody>
      </p:sp>
      <p:pic>
        <p:nvPicPr>
          <p:cNvPr id="3" name="Рисунок 2"/>
          <p:cNvPicPr>
            <a:picLocks noChangeAspect="1"/>
          </p:cNvPicPr>
          <p:nvPr/>
        </p:nvPicPr>
        <p:blipFill>
          <a:blip r:embed="rId2" cstate="print"/>
          <a:stretch>
            <a:fillRect/>
          </a:stretch>
        </p:blipFill>
        <p:spPr>
          <a:xfrm>
            <a:off x="6114197" y="696036"/>
            <a:ext cx="3480180" cy="2947916"/>
          </a:xfrm>
          <a:prstGeom prst="rect">
            <a:avLst/>
          </a:prstGeom>
        </p:spPr>
      </p:pic>
      <p:pic>
        <p:nvPicPr>
          <p:cNvPr id="4" name="Рисунок 3"/>
          <p:cNvPicPr>
            <a:picLocks noChangeAspect="1"/>
          </p:cNvPicPr>
          <p:nvPr/>
        </p:nvPicPr>
        <p:blipFill>
          <a:blip r:embed="rId3" cstate="print"/>
          <a:stretch>
            <a:fillRect/>
          </a:stretch>
        </p:blipFill>
        <p:spPr>
          <a:xfrm>
            <a:off x="514207" y="3262418"/>
            <a:ext cx="4570412" cy="3484746"/>
          </a:xfrm>
          <a:prstGeom prst="rect">
            <a:avLst/>
          </a:prstGeom>
        </p:spPr>
      </p:pic>
    </p:spTree>
    <p:extLst>
      <p:ext uri="{BB962C8B-B14F-4D97-AF65-F5344CB8AC3E}">
        <p14:creationId xmlns="" xmlns:p14="http://schemas.microsoft.com/office/powerpoint/2010/main" val="103604724"/>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266</TotalTime>
  <Words>555</Words>
  <Application>Microsoft Office PowerPoint</Application>
  <PresentationFormat>Произвольный</PresentationFormat>
  <Paragraphs>17</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Грань</vt:lpstr>
      <vt:lpstr>Wirtschaft in Deutschland</vt:lpstr>
      <vt:lpstr>Слайд 2</vt:lpstr>
      <vt:lpstr>Слайд 3</vt:lpstr>
      <vt:lpstr>Слайд 4</vt:lpstr>
      <vt:lpstr>Слайд 5</vt:lpstr>
      <vt:lpstr>Слайд 6</vt:lpstr>
      <vt:lpstr>Слайд 7</vt:lpstr>
      <vt:lpstr>Слайд 8</vt:lpstr>
      <vt:lpstr>Слайд 9</vt:lpstr>
      <vt:lpstr>Слайд 10</vt:lpstr>
      <vt:lpstr>Die Deutsche Wirtschaft werde nicht beeinträchtigt 2016 Jahr wegen der Krise mit Flüchtlingen </vt:lpstr>
      <vt:lpstr>https://www.youtube.com/watch?v=BFtQ73mu-PA </vt:lpstr>
      <vt:lpstr>Слайд 13</vt:lpstr>
      <vt:lpstr>Слайд 14</vt:lpstr>
      <vt:lpstr>Vielen Dank für Ihre Aufmerksamkeit!!!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Wirtschaftsstandort Deutschland</dc:title>
  <dc:creator>Lenovo</dc:creator>
  <cp:lastModifiedBy>user</cp:lastModifiedBy>
  <cp:revision>34</cp:revision>
  <dcterms:created xsi:type="dcterms:W3CDTF">2016-03-29T17:49:08Z</dcterms:created>
  <dcterms:modified xsi:type="dcterms:W3CDTF">2019-12-21T15:10:07Z</dcterms:modified>
</cp:coreProperties>
</file>