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58" r:id="rId6"/>
    <p:sldId id="262" r:id="rId7"/>
    <p:sldId id="263" r:id="rId8"/>
    <p:sldId id="25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40CD8-4DB8-4623-8CC2-DBB9017691EA}" type="datetimeFigureOut">
              <a:rPr lang="ru-RU" smtClean="0"/>
              <a:t>24.10.2019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1D258D-CBE0-483A-8FFD-56BF960EE06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ГАПОУ «Оренбургский государственный колледж».</a:t>
            </a:r>
            <a:br>
              <a:rPr lang="ru-RU" sz="2400" b="1" dirty="0">
                <a:solidFill>
                  <a:srgbClr val="002060"/>
                </a:solidFill>
              </a:rPr>
            </a:b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071678"/>
            <a:ext cx="7358114" cy="164307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КАРБОНАТНАЯ ЖЕСТКОСТЬ ВОДЫ И </a:t>
            </a:r>
            <a:endParaRPr lang="ru-RU" dirty="0">
              <a:solidFill>
                <a:srgbClr val="0070C0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МЕТОДЫ ЕЁ ОПРЕДЕЛЕНИЯ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4929198"/>
            <a:ext cx="30686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400" dirty="0" err="1">
                <a:solidFill>
                  <a:srgbClr val="002060"/>
                </a:solidFill>
              </a:rPr>
              <a:t>Плохова</a:t>
            </a:r>
            <a:r>
              <a:rPr lang="ru-RU" sz="2400" dirty="0">
                <a:solidFill>
                  <a:srgbClr val="002060"/>
                </a:solidFill>
              </a:rPr>
              <a:t> Юлия, студент  группы 201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ttps://smartprogress.do/uploadImages/0013878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096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42"/>
            <a:ext cx="8715436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</a:t>
            </a:r>
            <a:r>
              <a:rPr lang="ru-RU" sz="4400" b="1" dirty="0" smtClean="0">
                <a:solidFill>
                  <a:srgbClr val="002060"/>
                </a:solidFill>
              </a:rPr>
              <a:t>Реакции </a:t>
            </a:r>
            <a:r>
              <a:rPr lang="ru-RU" sz="4400" b="1" dirty="0">
                <a:solidFill>
                  <a:srgbClr val="002060"/>
                </a:solidFill>
              </a:rPr>
              <a:t>гидролиза солей.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sz="20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  </a:t>
            </a:r>
            <a:r>
              <a:rPr lang="en-US" sz="4400" b="1" dirty="0" smtClean="0">
                <a:solidFill>
                  <a:srgbClr val="0070C0"/>
                </a:solidFill>
              </a:rPr>
              <a:t>CaCO</a:t>
            </a:r>
            <a:r>
              <a:rPr lang="en-US" sz="4400" b="1" baseline="-25000" dirty="0" smtClean="0">
                <a:solidFill>
                  <a:srgbClr val="0070C0"/>
                </a:solidFill>
              </a:rPr>
              <a:t>3 </a:t>
            </a:r>
            <a:r>
              <a:rPr lang="en-US" sz="4400" b="1" dirty="0">
                <a:solidFill>
                  <a:srgbClr val="0070C0"/>
                </a:solidFill>
              </a:rPr>
              <a:t>+ CO</a:t>
            </a:r>
            <a:r>
              <a:rPr lang="en-US" sz="4400" b="1" baseline="-25000" dirty="0">
                <a:solidFill>
                  <a:srgbClr val="0070C0"/>
                </a:solidFill>
              </a:rPr>
              <a:t>2 </a:t>
            </a:r>
            <a:r>
              <a:rPr lang="en-US" sz="4400" b="1" dirty="0">
                <a:solidFill>
                  <a:srgbClr val="0070C0"/>
                </a:solidFill>
              </a:rPr>
              <a:t>+ H</a:t>
            </a:r>
            <a:r>
              <a:rPr lang="en-US" sz="4400" b="1" baseline="-25000" dirty="0">
                <a:solidFill>
                  <a:srgbClr val="0070C0"/>
                </a:solidFill>
              </a:rPr>
              <a:t>2</a:t>
            </a:r>
            <a:r>
              <a:rPr lang="en-US" sz="4400" b="1" dirty="0">
                <a:solidFill>
                  <a:srgbClr val="0070C0"/>
                </a:solidFill>
              </a:rPr>
              <a:t>O ⇔</a:t>
            </a:r>
            <a:r>
              <a:rPr lang="ru-RU" sz="4400" b="1" dirty="0">
                <a:solidFill>
                  <a:srgbClr val="0070C0"/>
                </a:solidFill>
              </a:rPr>
              <a:t>С</a:t>
            </a:r>
            <a:r>
              <a:rPr lang="en-US" sz="4400" b="1" dirty="0">
                <a:solidFill>
                  <a:srgbClr val="0070C0"/>
                </a:solidFill>
              </a:rPr>
              <a:t>a</a:t>
            </a:r>
            <a:r>
              <a:rPr lang="en-US" sz="4400" b="1" baseline="30000" dirty="0">
                <a:solidFill>
                  <a:srgbClr val="0070C0"/>
                </a:solidFill>
              </a:rPr>
              <a:t>2+ </a:t>
            </a:r>
            <a:r>
              <a:rPr lang="en-US" sz="4400" b="1" dirty="0">
                <a:solidFill>
                  <a:srgbClr val="0070C0"/>
                </a:solidFill>
              </a:rPr>
              <a:t>+ </a:t>
            </a:r>
            <a:r>
              <a:rPr lang="en-US" sz="4400" b="1" dirty="0" smtClean="0">
                <a:solidFill>
                  <a:srgbClr val="0070C0"/>
                </a:solidFill>
              </a:rPr>
              <a:t>2HCO</a:t>
            </a:r>
            <a:r>
              <a:rPr lang="en-US" sz="4400" b="1" baseline="-25000" dirty="0" smtClean="0">
                <a:solidFill>
                  <a:srgbClr val="0070C0"/>
                </a:solidFill>
              </a:rPr>
              <a:t>3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-</a:t>
            </a:r>
            <a:endParaRPr lang="ru-RU" sz="4400" b="1" dirty="0">
              <a:solidFill>
                <a:srgbClr val="0070C0"/>
              </a:solidFill>
            </a:endParaRPr>
          </a:p>
          <a:p>
            <a:pPr>
              <a:buNone/>
            </a:pPr>
            <a:endParaRPr lang="ru-RU" sz="20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en-US" sz="4400" b="1" dirty="0" smtClean="0">
                <a:solidFill>
                  <a:srgbClr val="0070C0"/>
                </a:solidFill>
              </a:rPr>
              <a:t>MgCO</a:t>
            </a:r>
            <a:r>
              <a:rPr lang="en-US" sz="4400" b="1" baseline="-25000" dirty="0" smtClean="0">
                <a:solidFill>
                  <a:srgbClr val="0070C0"/>
                </a:solidFill>
              </a:rPr>
              <a:t>3 </a:t>
            </a:r>
            <a:r>
              <a:rPr lang="en-US" sz="4400" b="1" dirty="0">
                <a:solidFill>
                  <a:srgbClr val="0070C0"/>
                </a:solidFill>
              </a:rPr>
              <a:t>+ CO</a:t>
            </a:r>
            <a:r>
              <a:rPr lang="en-US" sz="4400" b="1" baseline="-25000" dirty="0">
                <a:solidFill>
                  <a:srgbClr val="0070C0"/>
                </a:solidFill>
              </a:rPr>
              <a:t>2 </a:t>
            </a:r>
            <a:r>
              <a:rPr lang="en-US" sz="4400" b="1" dirty="0">
                <a:solidFill>
                  <a:srgbClr val="0070C0"/>
                </a:solidFill>
              </a:rPr>
              <a:t>+ H</a:t>
            </a:r>
            <a:r>
              <a:rPr lang="en-US" sz="4400" b="1" baseline="-25000" dirty="0">
                <a:solidFill>
                  <a:srgbClr val="0070C0"/>
                </a:solidFill>
              </a:rPr>
              <a:t>2</a:t>
            </a:r>
            <a:r>
              <a:rPr lang="en-US" sz="4400" b="1" dirty="0">
                <a:solidFill>
                  <a:srgbClr val="0070C0"/>
                </a:solidFill>
              </a:rPr>
              <a:t>O ⇔ Mg</a:t>
            </a:r>
            <a:r>
              <a:rPr lang="en-US" sz="4400" b="1" baseline="30000" dirty="0">
                <a:solidFill>
                  <a:srgbClr val="0070C0"/>
                </a:solidFill>
              </a:rPr>
              <a:t>2+ </a:t>
            </a:r>
            <a:r>
              <a:rPr lang="en-US" sz="4400" b="1" dirty="0">
                <a:solidFill>
                  <a:srgbClr val="0070C0"/>
                </a:solidFill>
              </a:rPr>
              <a:t>+ </a:t>
            </a:r>
            <a:r>
              <a:rPr lang="en-US" sz="4400" b="1" dirty="0" smtClean="0">
                <a:solidFill>
                  <a:srgbClr val="0070C0"/>
                </a:solidFill>
              </a:rPr>
              <a:t>2HCO</a:t>
            </a:r>
            <a:r>
              <a:rPr lang="en-US" sz="4400" b="1" baseline="-25000" dirty="0" smtClean="0">
                <a:solidFill>
                  <a:srgbClr val="0070C0"/>
                </a:solidFill>
              </a:rPr>
              <a:t>3</a:t>
            </a:r>
            <a:r>
              <a:rPr lang="en-US" sz="4400" b="1" baseline="30000" dirty="0" smtClean="0">
                <a:solidFill>
                  <a:srgbClr val="0070C0"/>
                </a:solidFill>
              </a:rPr>
              <a:t>-</a:t>
            </a:r>
            <a:endParaRPr lang="ru-RU" sz="4400" b="1" dirty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pPr>
              <a:buNone/>
            </a:pPr>
            <a:r>
              <a:rPr lang="ru-RU" sz="4800" b="1" dirty="0" smtClean="0"/>
              <a:t>  </a:t>
            </a:r>
            <a:r>
              <a:rPr lang="en-US" sz="4800" b="1" dirty="0" smtClean="0">
                <a:solidFill>
                  <a:srgbClr val="0070C0"/>
                </a:solidFill>
              </a:rPr>
              <a:t>Ca(HCO</a:t>
            </a:r>
            <a:r>
              <a:rPr lang="en-US" sz="4800" b="1" baseline="-25000" dirty="0" smtClean="0">
                <a:solidFill>
                  <a:srgbClr val="0070C0"/>
                </a:solidFill>
              </a:rPr>
              <a:t>3</a:t>
            </a:r>
            <a:r>
              <a:rPr lang="en-US" sz="4800" b="1" dirty="0" smtClean="0">
                <a:solidFill>
                  <a:srgbClr val="0070C0"/>
                </a:solidFill>
              </a:rPr>
              <a:t>)</a:t>
            </a:r>
            <a:r>
              <a:rPr lang="en-US" sz="4800" b="1" baseline="-25000" dirty="0" smtClean="0">
                <a:solidFill>
                  <a:srgbClr val="0070C0"/>
                </a:solidFill>
              </a:rPr>
              <a:t>2 </a:t>
            </a:r>
            <a:r>
              <a:rPr lang="en-US" sz="4800" b="1" dirty="0">
                <a:solidFill>
                  <a:srgbClr val="0070C0"/>
                </a:solidFill>
              </a:rPr>
              <a:t>⇒ CaCO</a:t>
            </a:r>
            <a:r>
              <a:rPr lang="en-US" sz="4800" b="1" baseline="-25000" dirty="0">
                <a:solidFill>
                  <a:srgbClr val="0070C0"/>
                </a:solidFill>
              </a:rPr>
              <a:t>3 </a:t>
            </a:r>
            <a:r>
              <a:rPr lang="en-US" sz="4800" b="1" dirty="0">
                <a:solidFill>
                  <a:srgbClr val="0070C0"/>
                </a:solidFill>
              </a:rPr>
              <a:t>+ H</a:t>
            </a:r>
            <a:r>
              <a:rPr lang="en-US" sz="4800" b="1" baseline="-25000" dirty="0">
                <a:solidFill>
                  <a:srgbClr val="0070C0"/>
                </a:solidFill>
              </a:rPr>
              <a:t>2</a:t>
            </a:r>
            <a:r>
              <a:rPr lang="en-US" sz="4800" b="1" dirty="0">
                <a:solidFill>
                  <a:srgbClr val="0070C0"/>
                </a:solidFill>
              </a:rPr>
              <a:t>O + </a:t>
            </a:r>
            <a:r>
              <a:rPr lang="en-US" sz="4800" b="1" dirty="0" smtClean="0">
                <a:solidFill>
                  <a:srgbClr val="0070C0"/>
                </a:solidFill>
              </a:rPr>
              <a:t>CO</a:t>
            </a:r>
            <a:r>
              <a:rPr lang="en-US" sz="4800" b="1" baseline="-25000" dirty="0" smtClean="0">
                <a:solidFill>
                  <a:srgbClr val="0070C0"/>
                </a:solidFill>
              </a:rPr>
              <a:t>2</a:t>
            </a:r>
            <a:endParaRPr lang="ru-RU" sz="4800" b="1" dirty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rgbClr val="0070C0"/>
                </a:solidFill>
              </a:rPr>
              <a:t>  </a:t>
            </a:r>
            <a:endParaRPr lang="ru-RU" sz="900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4800" b="1" dirty="0" smtClean="0">
                <a:solidFill>
                  <a:srgbClr val="0070C0"/>
                </a:solidFill>
              </a:rPr>
              <a:t>         С</a:t>
            </a:r>
            <a:r>
              <a:rPr lang="en-US" sz="4800" b="1" dirty="0">
                <a:solidFill>
                  <a:srgbClr val="0070C0"/>
                </a:solidFill>
              </a:rPr>
              <a:t>a</a:t>
            </a:r>
            <a:r>
              <a:rPr lang="ru-RU" sz="4800" b="1" baseline="30000" dirty="0">
                <a:solidFill>
                  <a:srgbClr val="0070C0"/>
                </a:solidFill>
              </a:rPr>
              <a:t>2+ </a:t>
            </a:r>
            <a:r>
              <a:rPr lang="ru-RU" sz="4800" b="1" dirty="0">
                <a:solidFill>
                  <a:srgbClr val="0070C0"/>
                </a:solidFill>
              </a:rPr>
              <a:t>+ </a:t>
            </a:r>
            <a:r>
              <a:rPr lang="en-US" sz="4800" b="1" dirty="0">
                <a:solidFill>
                  <a:srgbClr val="0070C0"/>
                </a:solidFill>
              </a:rPr>
              <a:t>CO</a:t>
            </a:r>
            <a:r>
              <a:rPr lang="ru-RU" sz="4800" b="1" baseline="-25000" dirty="0">
                <a:solidFill>
                  <a:srgbClr val="0070C0"/>
                </a:solidFill>
              </a:rPr>
              <a:t>3</a:t>
            </a:r>
            <a:r>
              <a:rPr lang="ru-RU" sz="4800" b="1" baseline="30000" dirty="0">
                <a:solidFill>
                  <a:srgbClr val="0070C0"/>
                </a:solidFill>
              </a:rPr>
              <a:t>2- </a:t>
            </a:r>
            <a:r>
              <a:rPr lang="ru-RU" sz="4800" b="1" dirty="0">
                <a:solidFill>
                  <a:srgbClr val="0070C0"/>
                </a:solidFill>
              </a:rPr>
              <a:t>⇒ </a:t>
            </a:r>
            <a:r>
              <a:rPr lang="en-US" sz="4800" b="1" dirty="0" err="1">
                <a:solidFill>
                  <a:srgbClr val="0070C0"/>
                </a:solidFill>
              </a:rPr>
              <a:t>CaCO</a:t>
            </a:r>
            <a:r>
              <a:rPr lang="ru-RU" sz="4800" b="1" baseline="-25000" dirty="0">
                <a:solidFill>
                  <a:srgbClr val="0070C0"/>
                </a:solidFill>
              </a:rPr>
              <a:t>3</a:t>
            </a:r>
            <a:r>
              <a:rPr lang="ru-RU" sz="4800" b="1" dirty="0">
                <a:solidFill>
                  <a:srgbClr val="0070C0"/>
                </a:solidFill>
              </a:rPr>
              <a:t>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0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          </a:t>
            </a:r>
            <a:r>
              <a:rPr lang="ru-RU" sz="3600" b="1" dirty="0" smtClean="0">
                <a:solidFill>
                  <a:srgbClr val="002060"/>
                </a:solidFill>
              </a:rPr>
              <a:t>При </a:t>
            </a:r>
            <a:r>
              <a:rPr lang="ru-RU" sz="3600" b="1" dirty="0">
                <a:solidFill>
                  <a:srgbClr val="002060"/>
                </a:solidFill>
              </a:rPr>
              <a:t>использовании такой </a:t>
            </a:r>
            <a:r>
              <a:rPr lang="ru-RU" sz="3600" b="1" dirty="0" smtClean="0">
                <a:solidFill>
                  <a:srgbClr val="002060"/>
                </a:solidFill>
              </a:rPr>
              <a:t>воды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                     образуются </a:t>
            </a:r>
            <a:r>
              <a:rPr lang="ru-RU" sz="3600" b="1" dirty="0">
                <a:solidFill>
                  <a:srgbClr val="002060"/>
                </a:solidFill>
              </a:rPr>
              <a:t>накипи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Показатели </a:t>
            </a:r>
            <a:r>
              <a:rPr lang="ru-RU" sz="3200" b="1" dirty="0">
                <a:solidFill>
                  <a:srgbClr val="0070C0"/>
                </a:solidFill>
              </a:rPr>
              <a:t>качества </a:t>
            </a:r>
            <a:r>
              <a:rPr lang="ru-RU" sz="3200" b="1" dirty="0" smtClean="0">
                <a:solidFill>
                  <a:srgbClr val="0070C0"/>
                </a:solidFill>
              </a:rPr>
              <a:t>воды</a:t>
            </a:r>
            <a:endParaRPr lang="ru-RU" sz="36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785797"/>
          <a:ext cx="9143999" cy="5888550"/>
        </p:xfrm>
        <a:graphic>
          <a:graphicData uri="http://schemas.openxmlformats.org/drawingml/2006/table">
            <a:tbl>
              <a:tblPr/>
              <a:tblGrid>
                <a:gridCol w="552466"/>
                <a:gridCol w="2090708"/>
                <a:gridCol w="1643074"/>
                <a:gridCol w="1214446"/>
                <a:gridCol w="1643074"/>
                <a:gridCol w="2000231"/>
              </a:tblGrid>
              <a:tr h="15912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1800" b="1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Пробы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4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Жесткость карбонатная,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indent="4445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мг - </a:t>
                      </a:r>
                      <a:r>
                        <a:rPr lang="ru-RU" sz="1600" b="1" dirty="0" err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экв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/дм</a:t>
                      </a:r>
                      <a:r>
                        <a:rPr lang="ru-RU" sz="10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3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Свободная щелочность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Общая щелочность,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мг - экв. /дм</a:t>
                      </a:r>
                      <a:r>
                        <a:rPr lang="ru-RU" sz="10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 3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Примечание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483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Село Татарская Каргала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3,57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ndalus"/>
                          <a:ea typeface="Calibri"/>
                          <a:cs typeface="Times New Roman"/>
                        </a:rPr>
                        <a:t>±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0,14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17,82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ndalus"/>
                          <a:ea typeface="Calibri"/>
                          <a:cs typeface="Times New Roman"/>
                        </a:rPr>
                        <a:t>±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ndalus"/>
                        </a:rPr>
                        <a:t>0,72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Подземный водоем, скважина 158 м.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37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Ташлинская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4,57</a:t>
                      </a:r>
                      <a:r>
                        <a:rPr lang="ru-RU" sz="1800" b="1">
                          <a:solidFill>
                            <a:srgbClr val="002060"/>
                          </a:solidFill>
                          <a:latin typeface="Andalus"/>
                          <a:ea typeface="Calibri"/>
                          <a:cs typeface="Times New Roman"/>
                        </a:rPr>
                        <a:t>±</a:t>
                      </a: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0,14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22,83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ndalus"/>
                          <a:ea typeface="Calibri"/>
                          <a:cs typeface="Times New Roman"/>
                        </a:rPr>
                        <a:t>±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ndalus"/>
                        </a:rPr>
                        <a:t>0,72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Наземные водоемы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685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Восточная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4,57</a:t>
                      </a:r>
                      <a:r>
                        <a:rPr lang="ru-RU" sz="1800" b="1">
                          <a:solidFill>
                            <a:srgbClr val="002060"/>
                          </a:solidFill>
                          <a:latin typeface="Andalus"/>
                          <a:ea typeface="Calibri"/>
                          <a:cs typeface="Times New Roman"/>
                        </a:rPr>
                        <a:t>±</a:t>
                      </a: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0,14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22,83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Andalus"/>
                          <a:ea typeface="Calibri"/>
                          <a:cs typeface="Times New Roman"/>
                        </a:rPr>
                        <a:t>±</a:t>
                      </a: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ndalus"/>
                        </a:rPr>
                        <a:t>0,72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Наземные водоемы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123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Контрольная проба - дистиллированная вода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0,37</a:t>
                      </a:r>
                      <a:r>
                        <a:rPr lang="ru-RU" sz="1800" b="1">
                          <a:solidFill>
                            <a:srgbClr val="002060"/>
                          </a:solidFill>
                          <a:latin typeface="Andalus"/>
                          <a:ea typeface="Calibri"/>
                          <a:cs typeface="Times New Roman"/>
                        </a:rPr>
                        <a:t>±</a:t>
                      </a: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0,14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1,82</a:t>
                      </a:r>
                      <a:r>
                        <a:rPr lang="ru-RU" sz="1800" b="1">
                          <a:solidFill>
                            <a:srgbClr val="002060"/>
                          </a:solidFill>
                          <a:latin typeface="Andalus"/>
                          <a:ea typeface="Calibri"/>
                          <a:cs typeface="Times New Roman"/>
                        </a:rPr>
                        <a:t>±</a:t>
                      </a:r>
                      <a:r>
                        <a:rPr lang="ru-RU" sz="1800" b="1">
                          <a:solidFill>
                            <a:srgbClr val="002060"/>
                          </a:solidFill>
                          <a:latin typeface="Calibri"/>
                          <a:ea typeface="Calibri"/>
                          <a:cs typeface="Andalus"/>
                        </a:rPr>
                        <a:t>0,72</a:t>
                      </a:r>
                      <a:endParaRPr lang="ru-RU" sz="1200" b="1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Наземные водоемы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437" marR="6243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929718" cy="5697559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Расчеты </a:t>
            </a:r>
            <a:r>
              <a:rPr lang="ru-RU" sz="3600" b="1" dirty="0">
                <a:solidFill>
                  <a:srgbClr val="002060"/>
                </a:solidFill>
              </a:rPr>
              <a:t>жесткости проводили на основе концентраций  карбонат и гидрокарбонат ионов по формуле</a:t>
            </a:r>
            <a:r>
              <a:rPr lang="ru-RU" sz="3600" b="1" dirty="0" smtClean="0">
                <a:solidFill>
                  <a:srgbClr val="002060"/>
                </a:solidFill>
              </a:rPr>
              <a:t>:</a:t>
            </a:r>
          </a:p>
          <a:p>
            <a:pPr>
              <a:buNone/>
            </a:pPr>
            <a:endParaRPr lang="ru-RU" sz="3600" b="1" dirty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>
                <a:solidFill>
                  <a:srgbClr val="0070C0"/>
                </a:solidFill>
              </a:rPr>
              <a:t>Ж</a:t>
            </a:r>
            <a:r>
              <a:rPr lang="ru-RU" sz="3600" b="1" baseline="-25000" dirty="0">
                <a:solidFill>
                  <a:srgbClr val="0070C0"/>
                </a:solidFill>
              </a:rPr>
              <a:t>К</a:t>
            </a:r>
            <a:r>
              <a:rPr lang="ru-RU" sz="3600" b="1" dirty="0">
                <a:solidFill>
                  <a:srgbClr val="0070C0"/>
                </a:solidFill>
              </a:rPr>
              <a:t> = С</a:t>
            </a:r>
            <a:r>
              <a:rPr lang="ru-RU" sz="3600" b="1" baseline="-25000" dirty="0">
                <a:solidFill>
                  <a:srgbClr val="0070C0"/>
                </a:solidFill>
              </a:rPr>
              <a:t>К</a:t>
            </a:r>
            <a:r>
              <a:rPr lang="ru-RU" sz="3600" b="1" dirty="0">
                <a:solidFill>
                  <a:srgbClr val="0070C0"/>
                </a:solidFill>
              </a:rPr>
              <a:t> * 0,0333 + С</a:t>
            </a:r>
            <a:r>
              <a:rPr lang="ru-RU" sz="3600" b="1" baseline="-25000" dirty="0">
                <a:solidFill>
                  <a:srgbClr val="0070C0"/>
                </a:solidFill>
              </a:rPr>
              <a:t>ГК</a:t>
            </a:r>
            <a:r>
              <a:rPr lang="ru-RU" sz="3600" b="1" dirty="0">
                <a:solidFill>
                  <a:srgbClr val="0070C0"/>
                </a:solidFill>
              </a:rPr>
              <a:t>*0,0164, мг - </a:t>
            </a:r>
            <a:r>
              <a:rPr lang="ru-RU" sz="3600" b="1" dirty="0" err="1">
                <a:solidFill>
                  <a:srgbClr val="0070C0"/>
                </a:solidFill>
              </a:rPr>
              <a:t>экв</a:t>
            </a:r>
            <a:r>
              <a:rPr lang="ru-RU" sz="3600" b="1" dirty="0">
                <a:solidFill>
                  <a:srgbClr val="0070C0"/>
                </a:solidFill>
              </a:rPr>
              <a:t>. /дм </a:t>
            </a:r>
            <a:r>
              <a:rPr lang="ru-RU" sz="3600" b="1" baseline="30000" dirty="0">
                <a:solidFill>
                  <a:srgbClr val="0070C0"/>
                </a:solidFill>
              </a:rPr>
              <a:t>3</a:t>
            </a:r>
            <a:endParaRPr lang="ru-RU" sz="3600" b="1" dirty="0">
              <a:solidFill>
                <a:srgbClr val="0070C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Показатели </a:t>
            </a:r>
            <a:r>
              <a:rPr lang="ru-RU" b="1" dirty="0">
                <a:solidFill>
                  <a:srgbClr val="002060"/>
                </a:solidFill>
              </a:rPr>
              <a:t>жесткости соответствуют нормам, то есть меньше 400 мг - </a:t>
            </a:r>
            <a:r>
              <a:rPr lang="ru-RU" b="1" dirty="0" err="1">
                <a:solidFill>
                  <a:srgbClr val="002060"/>
                </a:solidFill>
              </a:rPr>
              <a:t>экв</a:t>
            </a:r>
            <a:r>
              <a:rPr lang="ru-RU" b="1" dirty="0">
                <a:solidFill>
                  <a:srgbClr val="002060"/>
                </a:solidFill>
              </a:rPr>
              <a:t>. /дм </a:t>
            </a:r>
            <a:r>
              <a:rPr lang="ru-RU" b="1" baseline="30000" dirty="0">
                <a:solidFill>
                  <a:srgbClr val="002060"/>
                </a:solidFill>
              </a:rPr>
              <a:t>3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Список литературы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www.culture.ru/storage/images/ddbb22feb382d646e0e205d01f22759a/e6fb85af6e83cfe1a49ffba89bd4d6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158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ГАПОУ «Оренбургский государственный колледж». </vt:lpstr>
      <vt:lpstr>Слайд 2</vt:lpstr>
      <vt:lpstr>Слайд 3</vt:lpstr>
      <vt:lpstr>Слайд 4</vt:lpstr>
      <vt:lpstr>Показатели качества воды</vt:lpstr>
      <vt:lpstr>Слайд 6</vt:lpstr>
      <vt:lpstr>Слайд 7</vt:lpstr>
      <vt:lpstr>Список литературы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ГАПОУ «Оренбургский государственный колледж». </dc:title>
  <dc:creator>Home</dc:creator>
  <cp:lastModifiedBy>Home</cp:lastModifiedBy>
  <cp:revision>1</cp:revision>
  <dcterms:created xsi:type="dcterms:W3CDTF">2019-10-24T17:55:25Z</dcterms:created>
  <dcterms:modified xsi:type="dcterms:W3CDTF">2019-10-24T18:30:13Z</dcterms:modified>
</cp:coreProperties>
</file>