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7" r:id="rId2"/>
    <p:sldId id="299" r:id="rId3"/>
    <p:sldId id="301" r:id="rId4"/>
    <p:sldId id="317" r:id="rId5"/>
    <p:sldId id="318" r:id="rId6"/>
    <p:sldId id="319" r:id="rId7"/>
    <p:sldId id="320" r:id="rId8"/>
    <p:sldId id="322" r:id="rId9"/>
    <p:sldId id="323" r:id="rId10"/>
    <p:sldId id="271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0000FF"/>
    <a:srgbClr val="DDDDDD"/>
    <a:srgbClr val="33CCFF"/>
    <a:srgbClr val="FF9900"/>
    <a:srgbClr val="FF3300"/>
    <a:srgbClr val="CC33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70" autoAdjust="0"/>
    <p:restoredTop sz="94385" autoAdjust="0"/>
  </p:normalViewPr>
  <p:slideViewPr>
    <p:cSldViewPr>
      <p:cViewPr varScale="1">
        <p:scale>
          <a:sx n="90" d="100"/>
          <a:sy n="90" d="100"/>
        </p:scale>
        <p:origin x="129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Дата 13">
            <a:extLst>
              <a:ext uri="{FF2B5EF4-FFF2-40B4-BE49-F238E27FC236}">
                <a16:creationId xmlns:a16="http://schemas.microsoft.com/office/drawing/2014/main" id="{4DC1C974-9A9D-4485-AA6D-5B4BC0F77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>
            <a:extLst>
              <a:ext uri="{FF2B5EF4-FFF2-40B4-BE49-F238E27FC236}">
                <a16:creationId xmlns:a16="http://schemas.microsoft.com/office/drawing/2014/main" id="{7D9D97F1-A6F7-47F4-8B9D-496A8523C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>
            <a:extLst>
              <a:ext uri="{FF2B5EF4-FFF2-40B4-BE49-F238E27FC236}">
                <a16:creationId xmlns:a16="http://schemas.microsoft.com/office/drawing/2014/main" id="{E72FAA2B-F445-484F-B3EE-C2F7FA123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0D52C4-A50A-42C5-A5A4-31012DE210F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38072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>
            <a:extLst>
              <a:ext uri="{FF2B5EF4-FFF2-40B4-BE49-F238E27FC236}">
                <a16:creationId xmlns:a16="http://schemas.microsoft.com/office/drawing/2014/main" id="{CF31AE39-AAAF-4BFF-8F37-7728D8BB0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>
            <a:extLst>
              <a:ext uri="{FF2B5EF4-FFF2-40B4-BE49-F238E27FC236}">
                <a16:creationId xmlns:a16="http://schemas.microsoft.com/office/drawing/2014/main" id="{5A97B8D0-C113-4B6E-8518-4942FCB1A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>
            <a:extLst>
              <a:ext uri="{FF2B5EF4-FFF2-40B4-BE49-F238E27FC236}">
                <a16:creationId xmlns:a16="http://schemas.microsoft.com/office/drawing/2014/main" id="{1E37D1F5-4B23-435D-B9B4-4F26EBE23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2E7863-054A-442F-BC3A-5EEDED98208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68816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>
            <a:extLst>
              <a:ext uri="{FF2B5EF4-FFF2-40B4-BE49-F238E27FC236}">
                <a16:creationId xmlns:a16="http://schemas.microsoft.com/office/drawing/2014/main" id="{F268F2D8-E248-425B-8B4F-768E9AB01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>
            <a:extLst>
              <a:ext uri="{FF2B5EF4-FFF2-40B4-BE49-F238E27FC236}">
                <a16:creationId xmlns:a16="http://schemas.microsoft.com/office/drawing/2014/main" id="{60B21CD9-FBD8-43DC-95A2-331238AC7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>
            <a:extLst>
              <a:ext uri="{FF2B5EF4-FFF2-40B4-BE49-F238E27FC236}">
                <a16:creationId xmlns:a16="http://schemas.microsoft.com/office/drawing/2014/main" id="{75528A88-324A-4469-BCFA-AEEC7B2CF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FA5E27-5B3A-41E7-A89E-52BA3557358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54072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>
            <a:extLst>
              <a:ext uri="{FF2B5EF4-FFF2-40B4-BE49-F238E27FC236}">
                <a16:creationId xmlns:a16="http://schemas.microsoft.com/office/drawing/2014/main" id="{35A87813-587F-4E95-BAEB-4186D18CB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>
            <a:extLst>
              <a:ext uri="{FF2B5EF4-FFF2-40B4-BE49-F238E27FC236}">
                <a16:creationId xmlns:a16="http://schemas.microsoft.com/office/drawing/2014/main" id="{6517951C-88BE-4A32-BE98-681CF5CD3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>
            <a:extLst>
              <a:ext uri="{FF2B5EF4-FFF2-40B4-BE49-F238E27FC236}">
                <a16:creationId xmlns:a16="http://schemas.microsoft.com/office/drawing/2014/main" id="{513E68DA-ABED-4087-80E6-4348A00E5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641E15-312B-4FC0-97FA-3F7539ED56C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85953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13">
            <a:extLst>
              <a:ext uri="{FF2B5EF4-FFF2-40B4-BE49-F238E27FC236}">
                <a16:creationId xmlns:a16="http://schemas.microsoft.com/office/drawing/2014/main" id="{3A8B2AC3-6317-4526-8147-65D0505C9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>
            <a:extLst>
              <a:ext uri="{FF2B5EF4-FFF2-40B4-BE49-F238E27FC236}">
                <a16:creationId xmlns:a16="http://schemas.microsoft.com/office/drawing/2014/main" id="{F4BF9786-2E1F-4D4A-B8E8-A5FD9076B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>
            <a:extLst>
              <a:ext uri="{FF2B5EF4-FFF2-40B4-BE49-F238E27FC236}">
                <a16:creationId xmlns:a16="http://schemas.microsoft.com/office/drawing/2014/main" id="{7A3A1A28-A0D2-4305-8FB7-39D630B39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B11731-E9B1-4CDA-BEB1-242F9E075B7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48380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>
            <a:extLst>
              <a:ext uri="{FF2B5EF4-FFF2-40B4-BE49-F238E27FC236}">
                <a16:creationId xmlns:a16="http://schemas.microsoft.com/office/drawing/2014/main" id="{98909C6C-6AAF-4E0B-ABBB-50FE3750C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>
            <a:extLst>
              <a:ext uri="{FF2B5EF4-FFF2-40B4-BE49-F238E27FC236}">
                <a16:creationId xmlns:a16="http://schemas.microsoft.com/office/drawing/2014/main" id="{2AFE1D79-F54E-43D4-86FA-C2A1592FB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>
            <a:extLst>
              <a:ext uri="{FF2B5EF4-FFF2-40B4-BE49-F238E27FC236}">
                <a16:creationId xmlns:a16="http://schemas.microsoft.com/office/drawing/2014/main" id="{65221B98-CAE3-454F-8180-E73D0776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188883-7078-4A4D-8952-4E613D94F66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79483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13">
            <a:extLst>
              <a:ext uri="{FF2B5EF4-FFF2-40B4-BE49-F238E27FC236}">
                <a16:creationId xmlns:a16="http://schemas.microsoft.com/office/drawing/2014/main" id="{13F5628F-68A8-440B-98D3-E89B9753E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>
            <a:extLst>
              <a:ext uri="{FF2B5EF4-FFF2-40B4-BE49-F238E27FC236}">
                <a16:creationId xmlns:a16="http://schemas.microsoft.com/office/drawing/2014/main" id="{F436ACB4-8236-4A82-B6FE-90A903CF8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>
            <a:extLst>
              <a:ext uri="{FF2B5EF4-FFF2-40B4-BE49-F238E27FC236}">
                <a16:creationId xmlns:a16="http://schemas.microsoft.com/office/drawing/2014/main" id="{4E1DAC37-7D02-424C-A6FA-F32A1E210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C35E9-42AF-4047-B401-E1EC256A436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53341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13">
            <a:extLst>
              <a:ext uri="{FF2B5EF4-FFF2-40B4-BE49-F238E27FC236}">
                <a16:creationId xmlns:a16="http://schemas.microsoft.com/office/drawing/2014/main" id="{D911B582-840A-4ED1-A970-E86E47374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>
            <a:extLst>
              <a:ext uri="{FF2B5EF4-FFF2-40B4-BE49-F238E27FC236}">
                <a16:creationId xmlns:a16="http://schemas.microsoft.com/office/drawing/2014/main" id="{6FB30592-724A-4748-99F9-C6C3A4AC0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>
            <a:extLst>
              <a:ext uri="{FF2B5EF4-FFF2-40B4-BE49-F238E27FC236}">
                <a16:creationId xmlns:a16="http://schemas.microsoft.com/office/drawing/2014/main" id="{255DA914-8221-4541-BF22-086083B3F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82ACF1-3BBC-4FA8-AC2D-753D4C8C369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66035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>
            <a:extLst>
              <a:ext uri="{FF2B5EF4-FFF2-40B4-BE49-F238E27FC236}">
                <a16:creationId xmlns:a16="http://schemas.microsoft.com/office/drawing/2014/main" id="{1F1B5991-079F-49A1-92DC-9FD048012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13EDC6D-17EE-41BE-B843-0DACD6661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>
            <a:extLst>
              <a:ext uri="{FF2B5EF4-FFF2-40B4-BE49-F238E27FC236}">
                <a16:creationId xmlns:a16="http://schemas.microsoft.com/office/drawing/2014/main" id="{CCC2346A-020C-48BB-B691-EAA2FDA0F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32899-C523-4D0E-9976-CA6CD4F9A5A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40292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>
            <a:extLst>
              <a:ext uri="{FF2B5EF4-FFF2-40B4-BE49-F238E27FC236}">
                <a16:creationId xmlns:a16="http://schemas.microsoft.com/office/drawing/2014/main" id="{D7D5D53A-DEC6-4792-B18D-C370E7B5D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>
            <a:extLst>
              <a:ext uri="{FF2B5EF4-FFF2-40B4-BE49-F238E27FC236}">
                <a16:creationId xmlns:a16="http://schemas.microsoft.com/office/drawing/2014/main" id="{CA47C7D4-6FB2-4B1F-A431-BED2BE164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>
            <a:extLst>
              <a:ext uri="{FF2B5EF4-FFF2-40B4-BE49-F238E27FC236}">
                <a16:creationId xmlns:a16="http://schemas.microsoft.com/office/drawing/2014/main" id="{9F862DE3-19B3-4288-91CB-FC88CBFD0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375DCE-722C-4058-8F95-CF89F381A9B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61952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13">
            <a:extLst>
              <a:ext uri="{FF2B5EF4-FFF2-40B4-BE49-F238E27FC236}">
                <a16:creationId xmlns:a16="http://schemas.microsoft.com/office/drawing/2014/main" id="{D6632795-8E91-4C28-98BB-1DD58BA95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>
            <a:extLst>
              <a:ext uri="{FF2B5EF4-FFF2-40B4-BE49-F238E27FC236}">
                <a16:creationId xmlns:a16="http://schemas.microsoft.com/office/drawing/2014/main" id="{B593BE2C-F7E5-468C-B712-9E2B1C9A8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>
            <a:extLst>
              <a:ext uri="{FF2B5EF4-FFF2-40B4-BE49-F238E27FC236}">
                <a16:creationId xmlns:a16="http://schemas.microsoft.com/office/drawing/2014/main" id="{B56E0FD4-EF70-493A-B76D-B3DDD9063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FD29C-A79B-4EFF-9FB7-3E1506938C2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66343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>
            <a:extLst>
              <a:ext uri="{FF2B5EF4-FFF2-40B4-BE49-F238E27FC236}">
                <a16:creationId xmlns:a16="http://schemas.microsoft.com/office/drawing/2014/main" id="{5673FE3F-3717-4D70-BFD5-A4D5C918B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051" name="Текст 12">
            <a:extLst>
              <a:ext uri="{FF2B5EF4-FFF2-40B4-BE49-F238E27FC236}">
                <a16:creationId xmlns:a16="http://schemas.microsoft.com/office/drawing/2014/main" id="{E30F6299-6C7D-4A75-A62E-D080EA397F5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14" name="Дата 13">
            <a:extLst>
              <a:ext uri="{FF2B5EF4-FFF2-40B4-BE49-F238E27FC236}">
                <a16:creationId xmlns:a16="http://schemas.microsoft.com/office/drawing/2014/main" id="{E709778E-4624-46FA-AAED-B2412E2825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5F05331-B56D-4D8E-8EC4-2674B8A22A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>
            <a:extLst>
              <a:ext uri="{FF2B5EF4-FFF2-40B4-BE49-F238E27FC236}">
                <a16:creationId xmlns:a16="http://schemas.microsoft.com/office/drawing/2014/main" id="{BF3A8CE5-24AB-4FE6-9446-03D13E56BF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E4C58141-90DC-4FD8-97E4-7C42431CBDE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anose="05020102010507070707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anose="05020102010507070707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anose="05000000000000000000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anose="05040102010807070707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anose="05020102010507070707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B579A0A8-1026-4A64-A87D-0974D1C0A88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57188" y="214313"/>
            <a:ext cx="8362950" cy="25003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dirty="0"/>
              <a:t>ПОВТОРИТЕЛЬНО-ОБОБЩАЮЩИЙ УРОК </a:t>
            </a:r>
            <a:br>
              <a:rPr lang="ru-RU" sz="3000" dirty="0"/>
            </a:br>
            <a:r>
              <a:rPr lang="ru-RU" sz="3000" dirty="0"/>
              <a:t>ПО АЛГЕБРЕ </a:t>
            </a:r>
            <a:br>
              <a:rPr lang="ru-RU" sz="3000" dirty="0"/>
            </a:br>
            <a:r>
              <a:rPr lang="ru-RU" sz="3000" dirty="0"/>
              <a:t>в 10в классе</a:t>
            </a:r>
            <a:br>
              <a:rPr lang="ru-RU" sz="3000" dirty="0"/>
            </a:br>
            <a:r>
              <a:rPr lang="ru-RU" sz="3000" dirty="0"/>
              <a:t>лицея № 179</a:t>
            </a:r>
          </a:p>
        </p:txBody>
      </p:sp>
      <p:sp>
        <p:nvSpPr>
          <p:cNvPr id="3075" name="Rectangle 4">
            <a:extLst>
              <a:ext uri="{FF2B5EF4-FFF2-40B4-BE49-F238E27FC236}">
                <a16:creationId xmlns:a16="http://schemas.microsoft.com/office/drawing/2014/main" id="{EA531912-59FC-47B1-89D9-EB470F1EA9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781300"/>
            <a:ext cx="914400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 b="0">
                <a:latin typeface="Book Antiqua" panose="02040602050305030304" pitchFamily="18" charset="0"/>
              </a:rPr>
              <a:t>ТЕМА УРОКА:</a:t>
            </a:r>
            <a:r>
              <a:rPr lang="ru-RU" altLang="ru-RU" sz="3200" b="0">
                <a:solidFill>
                  <a:srgbClr val="FF3300"/>
                </a:solidFill>
                <a:latin typeface="Book Antiqua" panose="02040602050305030304" pitchFamily="18" charset="0"/>
              </a:rPr>
              <a:t> </a:t>
            </a:r>
            <a:br>
              <a:rPr lang="ru-RU" altLang="ru-RU" sz="5000" b="0">
                <a:solidFill>
                  <a:srgbClr val="FF3300"/>
                </a:solidFill>
              </a:rPr>
            </a:br>
            <a:r>
              <a:rPr lang="en-US" altLang="ru-RU" sz="6600" b="0">
                <a:solidFill>
                  <a:srgbClr val="FF0000"/>
                </a:solidFill>
                <a:latin typeface="Book Antiqua" panose="02040602050305030304" pitchFamily="18" charset="0"/>
              </a:rPr>
              <a:t>“</a:t>
            </a:r>
            <a:r>
              <a:rPr lang="ru-RU" altLang="ru-RU" sz="6600" b="0">
                <a:solidFill>
                  <a:srgbClr val="FF0000"/>
                </a:solidFill>
                <a:latin typeface="Book Antiqua" panose="02040602050305030304" pitchFamily="18" charset="0"/>
              </a:rPr>
              <a:t>Делимость</a:t>
            </a:r>
            <a:r>
              <a:rPr lang="en-US" altLang="ru-RU" sz="6600" b="0">
                <a:solidFill>
                  <a:srgbClr val="FF0000"/>
                </a:solidFill>
                <a:latin typeface="Book Antiqua" panose="02040602050305030304" pitchFamily="18" charset="0"/>
              </a:rPr>
              <a:t>”</a:t>
            </a:r>
            <a:endParaRPr lang="ru-RU" altLang="ru-RU" sz="6600" b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sp>
        <p:nvSpPr>
          <p:cNvPr id="3076" name="Rectangle 5">
            <a:extLst>
              <a:ext uri="{FF2B5EF4-FFF2-40B4-BE49-F238E27FC236}">
                <a16:creationId xmlns:a16="http://schemas.microsoft.com/office/drawing/2014/main" id="{C5BECB56-DDAD-4C92-A4A6-1F4E52A8D0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5445125"/>
            <a:ext cx="74374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0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</a:rPr>
              <a:t>УЧИТЕЛЬ</a:t>
            </a:r>
            <a:r>
              <a:rPr lang="en-US" sz="40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</a:rPr>
              <a:t>: </a:t>
            </a:r>
            <a:r>
              <a:rPr lang="ru-RU" sz="40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</a:rPr>
              <a:t>ЗАКУЦКАЯ М.В.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6">
            <a:extLst>
              <a:ext uri="{FF2B5EF4-FFF2-40B4-BE49-F238E27FC236}">
                <a16:creationId xmlns:a16="http://schemas.microsoft.com/office/drawing/2014/main" id="{A66C10E8-9FE6-47C7-9CBD-24B9ABBABE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76250"/>
            <a:ext cx="82296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400" b="0">
                <a:solidFill>
                  <a:srgbClr val="FF3300"/>
                </a:solidFill>
              </a:rPr>
              <a:t>СПАСИБО ЗА ВНИМАНИЕ!</a:t>
            </a:r>
          </a:p>
        </p:txBody>
      </p:sp>
      <p:graphicFrame>
        <p:nvGraphicFramePr>
          <p:cNvPr id="19475" name="Object 19">
            <a:extLst>
              <a:ext uri="{FF2B5EF4-FFF2-40B4-BE49-F238E27FC236}">
                <a16:creationId xmlns:a16="http://schemas.microsoft.com/office/drawing/2014/main" id="{65AB54E5-F39E-4DC8-81E5-EA7CBC29466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28863" y="1555750"/>
          <a:ext cx="4619625" cy="475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CorelDRAW" r:id="rId3" imgW="2836074" imgH="2920661" progId="CorelDRAW.Graphic.9">
                  <p:embed/>
                </p:oleObj>
              </mc:Choice>
              <mc:Fallback>
                <p:oleObj name="CorelDRAW" r:id="rId3" imgW="2836074" imgH="2920661" progId="CorelDRAW.Graphic.9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8863" y="1555750"/>
                        <a:ext cx="4619625" cy="4752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>
            <a:extLst>
              <a:ext uri="{FF2B5EF4-FFF2-40B4-BE49-F238E27FC236}">
                <a16:creationId xmlns:a16="http://schemas.microsoft.com/office/drawing/2014/main" id="{E81AB880-6432-40E3-80BA-17E71AA659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260350"/>
            <a:ext cx="8218487" cy="266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US" altLang="ru-RU" sz="3600" b="0">
              <a:solidFill>
                <a:srgbClr val="FF0000"/>
              </a:solidFill>
            </a:endParaRPr>
          </a:p>
          <a:p>
            <a:pPr algn="ctr" eaLnBrk="1" hangingPunct="1"/>
            <a:endParaRPr lang="en-US" altLang="ru-RU" sz="3600" b="0">
              <a:solidFill>
                <a:srgbClr val="FF0000"/>
              </a:solidFill>
            </a:endParaRPr>
          </a:p>
          <a:p>
            <a:pPr algn="ctr" eaLnBrk="1" hangingPunct="1"/>
            <a:endParaRPr lang="en-US" altLang="ru-RU" sz="3600" b="0">
              <a:solidFill>
                <a:srgbClr val="FF0000"/>
              </a:solidFill>
            </a:endParaRPr>
          </a:p>
          <a:p>
            <a:pPr algn="ctr" eaLnBrk="1" hangingPunct="1"/>
            <a:r>
              <a:rPr lang="en-US" altLang="ru-RU" sz="3600" b="0">
                <a:solidFill>
                  <a:srgbClr val="FF0000"/>
                </a:solidFill>
              </a:rPr>
              <a:t>“</a:t>
            </a:r>
            <a:r>
              <a:rPr lang="ru-RU" altLang="ru-RU" sz="3600" b="0">
                <a:solidFill>
                  <a:srgbClr val="FF0000"/>
                </a:solidFill>
              </a:rPr>
              <a:t>За эту задачу лучше вообще не браться, только время потеряешь</a:t>
            </a:r>
            <a:r>
              <a:rPr lang="en-US" altLang="ru-RU" sz="3600" b="0">
                <a:solidFill>
                  <a:srgbClr val="FF0000"/>
                </a:solidFill>
              </a:rPr>
              <a:t>!”</a:t>
            </a:r>
            <a:endParaRPr lang="ru-RU" altLang="ru-RU" sz="3200" b="0">
              <a:solidFill>
                <a:srgbClr val="FF0000"/>
              </a:solidFill>
            </a:endParaRPr>
          </a:p>
        </p:txBody>
      </p:sp>
      <p:sp>
        <p:nvSpPr>
          <p:cNvPr id="4099" name="Rectangle 7">
            <a:extLst>
              <a:ext uri="{FF2B5EF4-FFF2-40B4-BE49-F238E27FC236}">
                <a16:creationId xmlns:a16="http://schemas.microsoft.com/office/drawing/2014/main" id="{44E02891-A8BA-4ABE-A84E-A5BF9F9F9B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0485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  <p:sp>
        <p:nvSpPr>
          <p:cNvPr id="4100" name="Rectangle 9">
            <a:extLst>
              <a:ext uri="{FF2B5EF4-FFF2-40B4-BE49-F238E27FC236}">
                <a16:creationId xmlns:a16="http://schemas.microsoft.com/office/drawing/2014/main" id="{CD7BF9D9-BF51-4420-877E-E6AD937250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101" name="Rectangle 12">
            <a:extLst>
              <a:ext uri="{FF2B5EF4-FFF2-40B4-BE49-F238E27FC236}">
                <a16:creationId xmlns:a16="http://schemas.microsoft.com/office/drawing/2014/main" id="{5069BC77-983D-400B-88FC-1672C2CB0A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102" name="Rectangle 13">
            <a:extLst>
              <a:ext uri="{FF2B5EF4-FFF2-40B4-BE49-F238E27FC236}">
                <a16:creationId xmlns:a16="http://schemas.microsoft.com/office/drawing/2014/main" id="{BF571515-EA7C-4A71-A458-DE8E1DE747CF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285750" y="3271838"/>
            <a:ext cx="86026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200" b="0"/>
              <a:t>“</a:t>
            </a:r>
            <a:r>
              <a:rPr lang="ru-RU" altLang="ru-RU" sz="3200" b="0"/>
              <a:t>Не так страшен чёрт (С6), как его малюют!</a:t>
            </a:r>
            <a:r>
              <a:rPr lang="en-US" altLang="ru-RU" sz="3200" b="0"/>
              <a:t>”</a:t>
            </a:r>
            <a:endParaRPr lang="ru-RU" altLang="ru-RU" sz="3200" b="0"/>
          </a:p>
        </p:txBody>
      </p:sp>
      <p:sp>
        <p:nvSpPr>
          <p:cNvPr id="4103" name="Rectangle 15">
            <a:extLst>
              <a:ext uri="{FF2B5EF4-FFF2-40B4-BE49-F238E27FC236}">
                <a16:creationId xmlns:a16="http://schemas.microsoft.com/office/drawing/2014/main" id="{3BD7BF56-5860-4E00-A3A8-D333D4077F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104" name="Rectangle 25">
            <a:extLst>
              <a:ext uri="{FF2B5EF4-FFF2-40B4-BE49-F238E27FC236}">
                <a16:creationId xmlns:a16="http://schemas.microsoft.com/office/drawing/2014/main" id="{4D2E66ED-ACE3-47F9-B34D-8D3E0DA47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57175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105" name="Rectangle 28">
            <a:extLst>
              <a:ext uri="{FF2B5EF4-FFF2-40B4-BE49-F238E27FC236}">
                <a16:creationId xmlns:a16="http://schemas.microsoft.com/office/drawing/2014/main" id="{B6E465CA-FFD0-42F8-84D8-CE45F5E073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214563"/>
            <a:ext cx="914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  <p:sp>
        <p:nvSpPr>
          <p:cNvPr id="4106" name="Rectangle 29">
            <a:extLst>
              <a:ext uri="{FF2B5EF4-FFF2-40B4-BE49-F238E27FC236}">
                <a16:creationId xmlns:a16="http://schemas.microsoft.com/office/drawing/2014/main" id="{6ABF5A80-4DA5-468D-A39F-5C13787E9F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25767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  <p:sp>
        <p:nvSpPr>
          <p:cNvPr id="4107" name="Rectangle 30">
            <a:extLst>
              <a:ext uri="{FF2B5EF4-FFF2-40B4-BE49-F238E27FC236}">
                <a16:creationId xmlns:a16="http://schemas.microsoft.com/office/drawing/2014/main" id="{BA6A4C5F-6AD5-4183-9A8A-0D4E7B6A74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16255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  <p:sp>
        <p:nvSpPr>
          <p:cNvPr id="4108" name="Rectangle 32">
            <a:extLst>
              <a:ext uri="{FF2B5EF4-FFF2-40B4-BE49-F238E27FC236}">
                <a16:creationId xmlns:a16="http://schemas.microsoft.com/office/drawing/2014/main" id="{4A4B3BF0-CD13-43F7-ABD0-0B7918858F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3247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  <p:sp>
        <p:nvSpPr>
          <p:cNvPr id="4109" name="Rectangle 33">
            <a:extLst>
              <a:ext uri="{FF2B5EF4-FFF2-40B4-BE49-F238E27FC236}">
                <a16:creationId xmlns:a16="http://schemas.microsoft.com/office/drawing/2014/main" id="{B22C155A-A5EB-4D3D-9F1B-3BC5CC352E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22960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  <p:sp>
        <p:nvSpPr>
          <p:cNvPr id="4110" name="Заголовок 22">
            <a:extLst>
              <a:ext uri="{FF2B5EF4-FFF2-40B4-BE49-F238E27FC236}">
                <a16:creationId xmlns:a16="http://schemas.microsoft.com/office/drawing/2014/main" id="{69B519E2-AE94-45D6-9C18-F1B4B7266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С6</a:t>
            </a:r>
          </a:p>
        </p:txBody>
      </p:sp>
      <p:sp>
        <p:nvSpPr>
          <p:cNvPr id="4111" name="Содержимое 23">
            <a:extLst>
              <a:ext uri="{FF2B5EF4-FFF2-40B4-BE49-F238E27FC236}">
                <a16:creationId xmlns:a16="http://schemas.microsoft.com/office/drawing/2014/main" id="{1D0BE7C0-D761-4313-95AF-39D9A1599A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>
            <a:extLst>
              <a:ext uri="{FF2B5EF4-FFF2-40B4-BE49-F238E27FC236}">
                <a16:creationId xmlns:a16="http://schemas.microsoft.com/office/drawing/2014/main" id="{B9A0DE21-2A0A-4448-AE29-71105E08B3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260350"/>
            <a:ext cx="8218487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 sz="3600" b="0">
              <a:solidFill>
                <a:srgbClr val="FF0000"/>
              </a:solidFill>
            </a:endParaRPr>
          </a:p>
        </p:txBody>
      </p:sp>
      <p:sp>
        <p:nvSpPr>
          <p:cNvPr id="131" name="Заголовок 130">
            <a:extLst>
              <a:ext uri="{FF2B5EF4-FFF2-40B4-BE49-F238E27FC236}">
                <a16:creationId xmlns:a16="http://schemas.microsoft.com/office/drawing/2014/main" id="{06654C6C-5AC7-4B61-AA25-BEA29D19E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>Теоретические основы</a:t>
            </a:r>
            <a:br>
              <a:rPr lang="ru-RU"/>
            </a:br>
            <a:r>
              <a:rPr lang="ru-RU"/>
              <a:t>темы</a:t>
            </a:r>
            <a:r>
              <a:rPr lang="en-US"/>
              <a:t> </a:t>
            </a:r>
            <a:r>
              <a:rPr lang="en-US">
                <a:solidFill>
                  <a:srgbClr val="FF0000"/>
                </a:solidFill>
              </a:rPr>
              <a:t>“</a:t>
            </a:r>
            <a:r>
              <a:rPr lang="ru-RU">
                <a:solidFill>
                  <a:srgbClr val="FF0000"/>
                </a:solidFill>
              </a:rPr>
              <a:t>Делимость</a:t>
            </a:r>
            <a:r>
              <a:rPr lang="en-US">
                <a:solidFill>
                  <a:srgbClr val="FF0000"/>
                </a:solidFill>
              </a:rPr>
              <a:t>”</a:t>
            </a:r>
            <a:endParaRPr lang="ru-RU">
              <a:solidFill>
                <a:srgbClr val="FF0000"/>
              </a:solidFill>
            </a:endParaRPr>
          </a:p>
        </p:txBody>
      </p:sp>
      <p:sp>
        <p:nvSpPr>
          <p:cNvPr id="132" name="Содержимое 131">
            <a:extLst>
              <a:ext uri="{FF2B5EF4-FFF2-40B4-BE49-F238E27FC236}">
                <a16:creationId xmlns:a16="http://schemas.microsoft.com/office/drawing/2014/main" id="{B4F63EF3-ABA7-441C-84F0-2F72F754E6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8625" y="1571625"/>
            <a:ext cx="4038600" cy="5000625"/>
          </a:xfrm>
        </p:spPr>
        <p:txBody>
          <a:bodyPr>
            <a:normAutofit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000" dirty="0"/>
              <a:t>Целое число а делится на …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000" dirty="0"/>
              <a:t>Простые, составные числа.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000" dirty="0"/>
              <a:t>НОД, НОК.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000" dirty="0"/>
              <a:t>Взаимно простые числа.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000" dirty="0"/>
              <a:t>Основная теорема арифметики.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000" dirty="0"/>
              <a:t>Свойства делимости</a:t>
            </a:r>
            <a:r>
              <a:rPr lang="en-US" sz="2000" dirty="0"/>
              <a:t>: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z="2000" dirty="0"/>
              <a:t>- </a:t>
            </a:r>
            <a:r>
              <a:rPr lang="en-US" sz="2000" dirty="0"/>
              <a:t> </a:t>
            </a:r>
            <a:r>
              <a:rPr lang="ru-RU" sz="2000" dirty="0" err="1"/>
              <a:t>рефлексивность</a:t>
            </a:r>
            <a:r>
              <a:rPr lang="ru-RU" sz="2000" dirty="0"/>
              <a:t>,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2000" dirty="0"/>
              <a:t>-  </a:t>
            </a:r>
            <a:r>
              <a:rPr lang="ru-RU" sz="2000" dirty="0"/>
              <a:t>транзитивность</a:t>
            </a:r>
            <a:r>
              <a:rPr lang="en-US" sz="2000" dirty="0"/>
              <a:t>;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Char char="-"/>
              <a:defRPr/>
            </a:pPr>
            <a:r>
              <a:rPr lang="en-US" sz="2000" dirty="0"/>
              <a:t>a      … </a:t>
            </a:r>
            <a:r>
              <a:rPr lang="ru-RU" sz="2000" dirty="0"/>
              <a:t>1</a:t>
            </a:r>
            <a:r>
              <a:rPr lang="en-US" sz="2000" dirty="0"/>
              <a:t>;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Char char="-"/>
              <a:defRPr/>
            </a:pPr>
            <a:r>
              <a:rPr lang="en-US" sz="2000" dirty="0"/>
              <a:t>0 </a:t>
            </a:r>
            <a:r>
              <a:rPr lang="ru-RU" sz="2000" dirty="0"/>
              <a:t>…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Char char="-"/>
              <a:defRPr/>
            </a:pPr>
            <a:r>
              <a:rPr lang="ru-RU" sz="2000" dirty="0"/>
              <a:t>делимость суммы и разности</a:t>
            </a:r>
            <a:r>
              <a:rPr lang="en-US" sz="2000" dirty="0"/>
              <a:t>;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Char char="-"/>
              <a:defRPr/>
            </a:pPr>
            <a:r>
              <a:rPr lang="ru-RU" sz="2000" dirty="0"/>
              <a:t>делимость на произведение.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1800" dirty="0"/>
          </a:p>
        </p:txBody>
      </p:sp>
      <p:sp>
        <p:nvSpPr>
          <p:cNvPr id="133" name="Содержимое 132">
            <a:extLst>
              <a:ext uri="{FF2B5EF4-FFF2-40B4-BE49-F238E27FC236}">
                <a16:creationId xmlns:a16="http://schemas.microsoft.com/office/drawing/2014/main" id="{A668D06A-2051-42F6-BBB2-D38CE357670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000"/>
              <a:t>Сравнимость по модулю </a:t>
            </a:r>
            <a:r>
              <a:rPr lang="en-US" sz="2000"/>
              <a:t>m</a:t>
            </a:r>
            <a:r>
              <a:rPr lang="ru-RU" sz="2000"/>
              <a:t>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endParaRPr lang="ru-RU" sz="200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000"/>
              <a:t>Сравнимость натуральных степеней по модулю </a:t>
            </a:r>
            <a:r>
              <a:rPr lang="en-US" sz="2000"/>
              <a:t>m</a:t>
            </a:r>
            <a:r>
              <a:rPr lang="ru-RU" sz="2000"/>
              <a:t>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200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000"/>
              <a:t>Делимость разности.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200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000"/>
              <a:t>Сравнимость суммы.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200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000"/>
              <a:t>Сравнимость произведения.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200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000"/>
              <a:t>Теорема о делении с остатком.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2000"/>
          </a:p>
        </p:txBody>
      </p:sp>
      <p:sp>
        <p:nvSpPr>
          <p:cNvPr id="5126" name="Rectangle 132">
            <a:extLst>
              <a:ext uri="{FF2B5EF4-FFF2-40B4-BE49-F238E27FC236}">
                <a16:creationId xmlns:a16="http://schemas.microsoft.com/office/drawing/2014/main" id="{383B1214-2CE6-4659-B701-54943CB1BD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27" name="Rectangle 134">
            <a:extLst>
              <a:ext uri="{FF2B5EF4-FFF2-40B4-BE49-F238E27FC236}">
                <a16:creationId xmlns:a16="http://schemas.microsoft.com/office/drawing/2014/main" id="{EAF5BE13-D8C8-4B54-9B14-E0248E26A5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28" name="Rectangle 136">
            <a:extLst>
              <a:ext uri="{FF2B5EF4-FFF2-40B4-BE49-F238E27FC236}">
                <a16:creationId xmlns:a16="http://schemas.microsoft.com/office/drawing/2014/main" id="{CE222588-884A-456B-9D13-0810CDDCAE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29" name="Rectangle 138">
            <a:extLst>
              <a:ext uri="{FF2B5EF4-FFF2-40B4-BE49-F238E27FC236}">
                <a16:creationId xmlns:a16="http://schemas.microsoft.com/office/drawing/2014/main" id="{F8099A8F-3074-4A78-BA85-B11E493FC2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30" name="Rectangle 140">
            <a:extLst>
              <a:ext uri="{FF2B5EF4-FFF2-40B4-BE49-F238E27FC236}">
                <a16:creationId xmlns:a16="http://schemas.microsoft.com/office/drawing/2014/main" id="{32E903AD-29A1-43BD-B786-8736606C78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31" name="Rectangle 142">
            <a:extLst>
              <a:ext uri="{FF2B5EF4-FFF2-40B4-BE49-F238E27FC236}">
                <a16:creationId xmlns:a16="http://schemas.microsoft.com/office/drawing/2014/main" id="{E365EAB7-3A7B-4030-8440-C778D0236B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32" name="Rectangle 144">
            <a:extLst>
              <a:ext uri="{FF2B5EF4-FFF2-40B4-BE49-F238E27FC236}">
                <a16:creationId xmlns:a16="http://schemas.microsoft.com/office/drawing/2014/main" id="{A8922F02-AB68-4E6B-94A6-125C7D263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33" name="Rectangle 146">
            <a:extLst>
              <a:ext uri="{FF2B5EF4-FFF2-40B4-BE49-F238E27FC236}">
                <a16:creationId xmlns:a16="http://schemas.microsoft.com/office/drawing/2014/main" id="{E4A34336-3847-4945-A46A-941E732B92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34" name="Rectangle 148">
            <a:extLst>
              <a:ext uri="{FF2B5EF4-FFF2-40B4-BE49-F238E27FC236}">
                <a16:creationId xmlns:a16="http://schemas.microsoft.com/office/drawing/2014/main" id="{DFFE71D7-454B-4B7E-8D7C-C5753B1C6B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35" name="Rectangle 150">
            <a:extLst>
              <a:ext uri="{FF2B5EF4-FFF2-40B4-BE49-F238E27FC236}">
                <a16:creationId xmlns:a16="http://schemas.microsoft.com/office/drawing/2014/main" id="{CB33D3CA-4261-4B12-B893-D2F944DE3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36" name="Rectangle 152">
            <a:extLst>
              <a:ext uri="{FF2B5EF4-FFF2-40B4-BE49-F238E27FC236}">
                <a16:creationId xmlns:a16="http://schemas.microsoft.com/office/drawing/2014/main" id="{1BE9A1BC-B7E9-4774-932B-49E4DF8C06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37" name="Rectangle 154">
            <a:extLst>
              <a:ext uri="{FF2B5EF4-FFF2-40B4-BE49-F238E27FC236}">
                <a16:creationId xmlns:a16="http://schemas.microsoft.com/office/drawing/2014/main" id="{51FDFA46-C669-4F9E-A1FC-A004AB6AF5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38" name="Rectangle 156">
            <a:extLst>
              <a:ext uri="{FF2B5EF4-FFF2-40B4-BE49-F238E27FC236}">
                <a16:creationId xmlns:a16="http://schemas.microsoft.com/office/drawing/2014/main" id="{AFF21A6D-218C-437F-8856-7B7F83604F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39" name="Rectangle 158">
            <a:extLst>
              <a:ext uri="{FF2B5EF4-FFF2-40B4-BE49-F238E27FC236}">
                <a16:creationId xmlns:a16="http://schemas.microsoft.com/office/drawing/2014/main" id="{2576AD9C-FE7F-4467-9C57-935565EDBE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40" name="Rectangle 160">
            <a:extLst>
              <a:ext uri="{FF2B5EF4-FFF2-40B4-BE49-F238E27FC236}">
                <a16:creationId xmlns:a16="http://schemas.microsoft.com/office/drawing/2014/main" id="{9FD31015-0B5D-4B30-8EFF-54DB6852FA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41" name="Rectangle 162">
            <a:extLst>
              <a:ext uri="{FF2B5EF4-FFF2-40B4-BE49-F238E27FC236}">
                <a16:creationId xmlns:a16="http://schemas.microsoft.com/office/drawing/2014/main" id="{AD36F689-B1C7-4275-952A-163D4B2864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42" name="Rectangle 164">
            <a:extLst>
              <a:ext uri="{FF2B5EF4-FFF2-40B4-BE49-F238E27FC236}">
                <a16:creationId xmlns:a16="http://schemas.microsoft.com/office/drawing/2014/main" id="{F360943D-05B6-4E84-874D-798C8F514D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43" name="Rectangle 166">
            <a:extLst>
              <a:ext uri="{FF2B5EF4-FFF2-40B4-BE49-F238E27FC236}">
                <a16:creationId xmlns:a16="http://schemas.microsoft.com/office/drawing/2014/main" id="{FF0A51DA-875C-4584-A57F-8156FB0B1A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44" name="Rectangle 168">
            <a:extLst>
              <a:ext uri="{FF2B5EF4-FFF2-40B4-BE49-F238E27FC236}">
                <a16:creationId xmlns:a16="http://schemas.microsoft.com/office/drawing/2014/main" id="{B538C6C0-DC2E-41FE-BB90-974917D835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45" name="Rectangle 170">
            <a:extLst>
              <a:ext uri="{FF2B5EF4-FFF2-40B4-BE49-F238E27FC236}">
                <a16:creationId xmlns:a16="http://schemas.microsoft.com/office/drawing/2014/main" id="{F6B6F0CB-33FD-4217-93DD-4C2D67BB07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46" name="Rectangle 172">
            <a:extLst>
              <a:ext uri="{FF2B5EF4-FFF2-40B4-BE49-F238E27FC236}">
                <a16:creationId xmlns:a16="http://schemas.microsoft.com/office/drawing/2014/main" id="{0D65876B-4ABD-4784-9697-0FB54B1C1C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47" name="Rectangle 174">
            <a:extLst>
              <a:ext uri="{FF2B5EF4-FFF2-40B4-BE49-F238E27FC236}">
                <a16:creationId xmlns:a16="http://schemas.microsoft.com/office/drawing/2014/main" id="{B6031726-31ED-4CFD-B839-16546BFF71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48" name="Rectangle 176">
            <a:extLst>
              <a:ext uri="{FF2B5EF4-FFF2-40B4-BE49-F238E27FC236}">
                <a16:creationId xmlns:a16="http://schemas.microsoft.com/office/drawing/2014/main" id="{DE635688-ECAC-4460-9B52-3E5C6EE764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49" name="Rectangle 178">
            <a:extLst>
              <a:ext uri="{FF2B5EF4-FFF2-40B4-BE49-F238E27FC236}">
                <a16:creationId xmlns:a16="http://schemas.microsoft.com/office/drawing/2014/main" id="{2159B381-5FBC-43D3-A800-F8432A49C6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50" name="Rectangle 180">
            <a:extLst>
              <a:ext uri="{FF2B5EF4-FFF2-40B4-BE49-F238E27FC236}">
                <a16:creationId xmlns:a16="http://schemas.microsoft.com/office/drawing/2014/main" id="{4DB2D561-AFE1-410F-B748-B58F704A7F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51" name="Rectangle 182">
            <a:extLst>
              <a:ext uri="{FF2B5EF4-FFF2-40B4-BE49-F238E27FC236}">
                <a16:creationId xmlns:a16="http://schemas.microsoft.com/office/drawing/2014/main" id="{745648A4-0E90-4A3A-8605-864BF43562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52" name="Rectangle 184">
            <a:extLst>
              <a:ext uri="{FF2B5EF4-FFF2-40B4-BE49-F238E27FC236}">
                <a16:creationId xmlns:a16="http://schemas.microsoft.com/office/drawing/2014/main" id="{4E050C9E-61C8-4AC7-8875-808441DC0F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53" name="Rectangle 186">
            <a:extLst>
              <a:ext uri="{FF2B5EF4-FFF2-40B4-BE49-F238E27FC236}">
                <a16:creationId xmlns:a16="http://schemas.microsoft.com/office/drawing/2014/main" id="{5C20A47C-2E96-484C-874C-23B097CC30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54" name="Rectangle 188">
            <a:extLst>
              <a:ext uri="{FF2B5EF4-FFF2-40B4-BE49-F238E27FC236}">
                <a16:creationId xmlns:a16="http://schemas.microsoft.com/office/drawing/2014/main" id="{7CC77B9B-FD01-4ADF-897B-E8F1352186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55" name="Rectangle 190">
            <a:extLst>
              <a:ext uri="{FF2B5EF4-FFF2-40B4-BE49-F238E27FC236}">
                <a16:creationId xmlns:a16="http://schemas.microsoft.com/office/drawing/2014/main" id="{9F8844F2-F8A6-476B-B4A0-0182B5CB68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56" name="Rectangle 192">
            <a:extLst>
              <a:ext uri="{FF2B5EF4-FFF2-40B4-BE49-F238E27FC236}">
                <a16:creationId xmlns:a16="http://schemas.microsoft.com/office/drawing/2014/main" id="{DBB756AE-2D73-43EA-96A9-841B911BF2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57" name="Rectangle 194">
            <a:extLst>
              <a:ext uri="{FF2B5EF4-FFF2-40B4-BE49-F238E27FC236}">
                <a16:creationId xmlns:a16="http://schemas.microsoft.com/office/drawing/2014/main" id="{E4A40FED-7E64-4BD3-80DE-5E02AE486E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58" name="Rectangle 196">
            <a:extLst>
              <a:ext uri="{FF2B5EF4-FFF2-40B4-BE49-F238E27FC236}">
                <a16:creationId xmlns:a16="http://schemas.microsoft.com/office/drawing/2014/main" id="{7791C982-FCBA-46AE-A7FB-A91486C53F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59" name="Rectangle 198">
            <a:extLst>
              <a:ext uri="{FF2B5EF4-FFF2-40B4-BE49-F238E27FC236}">
                <a16:creationId xmlns:a16="http://schemas.microsoft.com/office/drawing/2014/main" id="{A512AAEB-ACE4-478A-BCC4-DE72E042C8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60" name="Rectangle 200">
            <a:extLst>
              <a:ext uri="{FF2B5EF4-FFF2-40B4-BE49-F238E27FC236}">
                <a16:creationId xmlns:a16="http://schemas.microsoft.com/office/drawing/2014/main" id="{BEF980F8-6440-4411-A9CE-D540B3A804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61" name="Rectangle 202">
            <a:extLst>
              <a:ext uri="{FF2B5EF4-FFF2-40B4-BE49-F238E27FC236}">
                <a16:creationId xmlns:a16="http://schemas.microsoft.com/office/drawing/2014/main" id="{3E5A1882-0139-4B41-9316-19ED351084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62" name="Rectangle 204">
            <a:extLst>
              <a:ext uri="{FF2B5EF4-FFF2-40B4-BE49-F238E27FC236}">
                <a16:creationId xmlns:a16="http://schemas.microsoft.com/office/drawing/2014/main" id="{7F79D4B5-17B0-47C8-8BA2-2672B48606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63" name="Rectangle 206">
            <a:extLst>
              <a:ext uri="{FF2B5EF4-FFF2-40B4-BE49-F238E27FC236}">
                <a16:creationId xmlns:a16="http://schemas.microsoft.com/office/drawing/2014/main" id="{B0DA68B8-A9C7-4FAD-B5B3-014EA5CEA9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64" name="Rectangle 208">
            <a:extLst>
              <a:ext uri="{FF2B5EF4-FFF2-40B4-BE49-F238E27FC236}">
                <a16:creationId xmlns:a16="http://schemas.microsoft.com/office/drawing/2014/main" id="{0F1E0041-704B-4601-9006-6D35490C1F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65" name="Rectangle 210">
            <a:extLst>
              <a:ext uri="{FF2B5EF4-FFF2-40B4-BE49-F238E27FC236}">
                <a16:creationId xmlns:a16="http://schemas.microsoft.com/office/drawing/2014/main" id="{949F8F2E-A9B8-46B5-AAA9-A338229243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00063" y="0"/>
            <a:ext cx="9144001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3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3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EF74ABBB-5B11-4F29-8201-C081463B49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214313"/>
            <a:ext cx="8229600" cy="12144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>
                <a:solidFill>
                  <a:srgbClr val="FF0000"/>
                </a:solidFill>
              </a:rPr>
              <a:t>Задача № 1</a:t>
            </a:r>
          </a:p>
        </p:txBody>
      </p:sp>
      <p:sp>
        <p:nvSpPr>
          <p:cNvPr id="5" name="Содержимое 4">
            <a:extLst>
              <a:ext uri="{FF2B5EF4-FFF2-40B4-BE49-F238E27FC236}">
                <a16:creationId xmlns:a16="http://schemas.microsoft.com/office/drawing/2014/main" id="{C6631AFC-1D69-40DD-807B-3419AC88E5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938" y="2143125"/>
            <a:ext cx="8229600" cy="24288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/>
              <a:t>Найти остаток от деления                      на 14.</a:t>
            </a:r>
          </a:p>
        </p:txBody>
      </p:sp>
      <p:sp>
        <p:nvSpPr>
          <p:cNvPr id="6148" name="Rectangle 2">
            <a:extLst>
              <a:ext uri="{FF2B5EF4-FFF2-40B4-BE49-F238E27FC236}">
                <a16:creationId xmlns:a16="http://schemas.microsoft.com/office/drawing/2014/main" id="{30573D28-BD3C-4DD1-B14D-A47C77B277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149" name="Rectangle 3">
            <a:extLst>
              <a:ext uri="{FF2B5EF4-FFF2-40B4-BE49-F238E27FC236}">
                <a16:creationId xmlns:a16="http://schemas.microsoft.com/office/drawing/2014/main" id="{803BF797-7B4B-417A-86C4-4DE9625094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6150" name="Rectangle 5">
            <a:extLst>
              <a:ext uri="{FF2B5EF4-FFF2-40B4-BE49-F238E27FC236}">
                <a16:creationId xmlns:a16="http://schemas.microsoft.com/office/drawing/2014/main" id="{3754F64A-81A1-4B3F-B00E-6A0923D133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151" name="Rectangle 6">
            <a:extLst>
              <a:ext uri="{FF2B5EF4-FFF2-40B4-BE49-F238E27FC236}">
                <a16:creationId xmlns:a16="http://schemas.microsoft.com/office/drawing/2014/main" id="{865C32F6-48C5-45CA-882D-F4F1A1871D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6152" name="Rectangle 8">
            <a:extLst>
              <a:ext uri="{FF2B5EF4-FFF2-40B4-BE49-F238E27FC236}">
                <a16:creationId xmlns:a16="http://schemas.microsoft.com/office/drawing/2014/main" id="{D5C877AB-61D8-4056-8C65-154AAB0043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153" name="Rectangle 9">
            <a:extLst>
              <a:ext uri="{FF2B5EF4-FFF2-40B4-BE49-F238E27FC236}">
                <a16:creationId xmlns:a16="http://schemas.microsoft.com/office/drawing/2014/main" id="{E62E1ED0-42F7-4507-9499-A109AF636C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6154" name="Rectangle 11">
            <a:extLst>
              <a:ext uri="{FF2B5EF4-FFF2-40B4-BE49-F238E27FC236}">
                <a16:creationId xmlns:a16="http://schemas.microsoft.com/office/drawing/2014/main" id="{F2368CFF-DD50-4493-8D05-D643FF5D01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155" name="Rectangle 12">
            <a:extLst>
              <a:ext uri="{FF2B5EF4-FFF2-40B4-BE49-F238E27FC236}">
                <a16:creationId xmlns:a16="http://schemas.microsoft.com/office/drawing/2014/main" id="{83F7E915-451D-4283-B3B4-212B2F3783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6156" name="Rectangle 14">
            <a:extLst>
              <a:ext uri="{FF2B5EF4-FFF2-40B4-BE49-F238E27FC236}">
                <a16:creationId xmlns:a16="http://schemas.microsoft.com/office/drawing/2014/main" id="{DDC76ED5-B4BE-4003-8EBD-77CE273A82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157" name="Rectangle 15">
            <a:extLst>
              <a:ext uri="{FF2B5EF4-FFF2-40B4-BE49-F238E27FC236}">
                <a16:creationId xmlns:a16="http://schemas.microsoft.com/office/drawing/2014/main" id="{CD3A40C1-2355-4246-AB0F-5454862F05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6158" name="Rectangle 17">
            <a:extLst>
              <a:ext uri="{FF2B5EF4-FFF2-40B4-BE49-F238E27FC236}">
                <a16:creationId xmlns:a16="http://schemas.microsoft.com/office/drawing/2014/main" id="{E39AB61D-0055-4DC3-AB53-C29C08823C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159" name="Rectangle 18">
            <a:extLst>
              <a:ext uri="{FF2B5EF4-FFF2-40B4-BE49-F238E27FC236}">
                <a16:creationId xmlns:a16="http://schemas.microsoft.com/office/drawing/2014/main" id="{B584DCBC-21C9-4E24-ACA6-C71B4AF892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6160" name="Rectangle 20">
            <a:extLst>
              <a:ext uri="{FF2B5EF4-FFF2-40B4-BE49-F238E27FC236}">
                <a16:creationId xmlns:a16="http://schemas.microsoft.com/office/drawing/2014/main" id="{FCD56000-1BAA-4F98-AEC8-6A63A60B26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36883" name="Picture 19">
            <a:extLst>
              <a:ext uri="{FF2B5EF4-FFF2-40B4-BE49-F238E27FC236}">
                <a16:creationId xmlns:a16="http://schemas.microsoft.com/office/drawing/2014/main" id="{2DE98853-C2D5-45E5-B267-A2B57420C8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0" y="1785938"/>
            <a:ext cx="1819275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62" name="Rectangle 21">
            <a:extLst>
              <a:ext uri="{FF2B5EF4-FFF2-40B4-BE49-F238E27FC236}">
                <a16:creationId xmlns:a16="http://schemas.microsoft.com/office/drawing/2014/main" id="{5DE7F6F7-B344-4254-B79C-9932C48CC6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CF4D1F-A335-4FAA-9934-E875C207D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Решение задачи № 1</a:t>
            </a:r>
          </a:p>
        </p:txBody>
      </p:sp>
      <p:sp>
        <p:nvSpPr>
          <p:cNvPr id="7171" name="Содержимое 2">
            <a:extLst>
              <a:ext uri="{FF2B5EF4-FFF2-40B4-BE49-F238E27FC236}">
                <a16:creationId xmlns:a16="http://schemas.microsoft.com/office/drawing/2014/main" id="{88A1A16B-3F29-4BD5-8196-9ECF774169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0063" y="1571625"/>
            <a:ext cx="4038600" cy="4525963"/>
          </a:xfrm>
        </p:spPr>
        <p:txBody>
          <a:bodyPr>
            <a:normAutofit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AutoNum type="arabicPeriod"/>
              <a:defRPr/>
            </a:pPr>
            <a:r>
              <a:rPr lang="ru-RU" sz="1800" dirty="0"/>
              <a:t>17- 3 делится на 14 без остатка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AutoNum type="arabicPeriod"/>
              <a:defRPr/>
            </a:pPr>
            <a:r>
              <a:rPr lang="ru-RU" sz="1800" dirty="0"/>
              <a:t>Если два числа сравнимы по модулю </a:t>
            </a:r>
            <a:r>
              <a:rPr lang="en-US" sz="1800" dirty="0"/>
              <a:t>m</a:t>
            </a:r>
            <a:r>
              <a:rPr lang="ru-RU" sz="1800" dirty="0"/>
              <a:t>, то и любые их натуральные степени сравнимы по модулю </a:t>
            </a:r>
            <a:r>
              <a:rPr lang="en-US" sz="1800" dirty="0"/>
              <a:t>m</a:t>
            </a:r>
            <a:endParaRPr lang="ru-RU" sz="1800" dirty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1800" dirty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z="1800" dirty="0"/>
              <a:t>3.   27 – (- 1) = 28</a:t>
            </a:r>
            <a:r>
              <a:rPr lang="en-US" sz="1800" dirty="0"/>
              <a:t>;</a:t>
            </a:r>
            <a:r>
              <a:rPr lang="ru-RU" sz="1800" dirty="0"/>
              <a:t> 28 делится на 14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endParaRPr lang="ru-RU" sz="1800" dirty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z="1800" dirty="0"/>
              <a:t>4.  Если два числа сравнимы по модулю </a:t>
            </a:r>
            <a:r>
              <a:rPr lang="en-US" sz="1800" dirty="0"/>
              <a:t>m</a:t>
            </a:r>
            <a:r>
              <a:rPr lang="ru-RU" sz="1800" dirty="0"/>
              <a:t>, то и любые их натуральные степени сравнимы по модулю</a:t>
            </a:r>
            <a:r>
              <a:rPr lang="en-US" sz="1800" dirty="0"/>
              <a:t> m</a:t>
            </a:r>
            <a:endParaRPr lang="ru-RU" sz="1800" dirty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z="1800" dirty="0"/>
              <a:t>5. Теорема о делении с остатком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z="1800" dirty="0"/>
              <a:t>6. Транзитивность делимости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1800" dirty="0"/>
          </a:p>
        </p:txBody>
      </p:sp>
      <p:sp>
        <p:nvSpPr>
          <p:cNvPr id="7172" name="Содержимое 3">
            <a:extLst>
              <a:ext uri="{FF2B5EF4-FFF2-40B4-BE49-F238E27FC236}">
                <a16:creationId xmlns:a16="http://schemas.microsoft.com/office/drawing/2014/main" id="{1B4A4170-58BE-4BF4-A9DF-FF71CD1BED7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AutoNum type="arabicPeriod"/>
              <a:defRPr/>
            </a:pPr>
            <a:r>
              <a:rPr lang="ru-RU" sz="1800" dirty="0"/>
              <a:t>17 сравнимо с 3 по модулю 14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z="1800" dirty="0"/>
              <a:t>     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z="1800" dirty="0"/>
              <a:t>2.    </a:t>
            </a:r>
            <a:r>
              <a:rPr lang="en-US" sz="1800" dirty="0"/>
              <a:t>17</a:t>
            </a:r>
            <a:r>
              <a:rPr lang="en-US" sz="1800" baseline="30000" dirty="0"/>
              <a:t>63</a:t>
            </a:r>
            <a:r>
              <a:rPr lang="ru-RU" sz="1800" dirty="0"/>
              <a:t> сравнимо </a:t>
            </a:r>
            <a:r>
              <a:rPr lang="en-US" sz="1800" dirty="0"/>
              <a:t>3</a:t>
            </a:r>
            <a:r>
              <a:rPr lang="en-US" sz="1800" baseline="30000" dirty="0"/>
              <a:t>63</a:t>
            </a:r>
            <a:r>
              <a:rPr lang="ru-RU" sz="1800" dirty="0"/>
              <a:t>  с по модулю14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1800" dirty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endParaRPr lang="ru-RU" sz="1800" dirty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en-US" sz="1800" dirty="0"/>
              <a:t>3</a:t>
            </a:r>
            <a:r>
              <a:rPr lang="ru-RU" sz="1800" dirty="0"/>
              <a:t>.  </a:t>
            </a:r>
            <a:r>
              <a:rPr lang="en-US" sz="1800" dirty="0"/>
              <a:t>3</a:t>
            </a:r>
            <a:r>
              <a:rPr lang="en-US" sz="1800" baseline="30000" dirty="0"/>
              <a:t>3</a:t>
            </a:r>
            <a:r>
              <a:rPr lang="ru-RU" sz="1800" dirty="0"/>
              <a:t> сравнимо с – 1 по модулю 14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endParaRPr lang="ru-RU" sz="1800" dirty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z="1800" dirty="0"/>
              <a:t>4.   </a:t>
            </a:r>
            <a:r>
              <a:rPr lang="en-US" sz="1800" dirty="0"/>
              <a:t>3</a:t>
            </a:r>
            <a:r>
              <a:rPr lang="en-US" sz="1800" baseline="30000" dirty="0"/>
              <a:t>3</a:t>
            </a:r>
            <a:r>
              <a:rPr lang="ru-RU" sz="1800" dirty="0"/>
              <a:t> в 21-й степени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z="1800" dirty="0"/>
              <a:t>сравнимо с – 1 по модулю 14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1800" dirty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endParaRPr lang="en-US" sz="1800" dirty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z="1800" dirty="0"/>
              <a:t>5. - 1 = 14 </a:t>
            </a:r>
            <a:r>
              <a:rPr lang="en-US" sz="1800" dirty="0"/>
              <a:t>x</a:t>
            </a:r>
            <a:r>
              <a:rPr lang="ru-RU" sz="1800" dirty="0"/>
              <a:t> (-1) + 13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None/>
              <a:defRPr/>
            </a:pPr>
            <a:r>
              <a:rPr lang="ru-RU" sz="1800" dirty="0"/>
              <a:t>6.   </a:t>
            </a:r>
            <a:r>
              <a:rPr lang="en-US" sz="1800" dirty="0"/>
              <a:t>17</a:t>
            </a:r>
            <a:r>
              <a:rPr lang="en-US" sz="1800" baseline="30000" dirty="0"/>
              <a:t>63</a:t>
            </a:r>
            <a:r>
              <a:rPr lang="ru-RU" sz="1800" dirty="0"/>
              <a:t> при делении на 14 даёт остаток 13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sp>
        <p:nvSpPr>
          <p:cNvPr id="7173" name="Rectangle 2">
            <a:extLst>
              <a:ext uri="{FF2B5EF4-FFF2-40B4-BE49-F238E27FC236}">
                <a16:creationId xmlns:a16="http://schemas.microsoft.com/office/drawing/2014/main" id="{C9D3C1EA-2B51-4759-96AB-534DE4BEE1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7174" name="Rectangle 3">
            <a:extLst>
              <a:ext uri="{FF2B5EF4-FFF2-40B4-BE49-F238E27FC236}">
                <a16:creationId xmlns:a16="http://schemas.microsoft.com/office/drawing/2014/main" id="{1450A19D-8D90-4767-A2C2-8B6B66EBD4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7175" name="Rectangle 5">
            <a:extLst>
              <a:ext uri="{FF2B5EF4-FFF2-40B4-BE49-F238E27FC236}">
                <a16:creationId xmlns:a16="http://schemas.microsoft.com/office/drawing/2014/main" id="{A4FCCBFB-14BC-4452-89E1-7EE21B899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7176" name="Rectangle 7">
            <a:extLst>
              <a:ext uri="{FF2B5EF4-FFF2-40B4-BE49-F238E27FC236}">
                <a16:creationId xmlns:a16="http://schemas.microsoft.com/office/drawing/2014/main" id="{785CB519-BEDE-4592-91D7-59840697C8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1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1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17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17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7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7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D187C60B-1B0E-4423-AF1F-079CAE44C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214313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Задача № 2</a:t>
            </a:r>
          </a:p>
        </p:txBody>
      </p:sp>
      <p:sp>
        <p:nvSpPr>
          <p:cNvPr id="6" name="Содержимое 5">
            <a:extLst>
              <a:ext uri="{FF2B5EF4-FFF2-40B4-BE49-F238E27FC236}">
                <a16:creationId xmlns:a16="http://schemas.microsoft.com/office/drawing/2014/main" id="{F44FC00E-8600-4998-A213-C0AB55ED8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altLang="ru-RU"/>
              <a:t>           </a:t>
            </a:r>
            <a:r>
              <a:rPr lang="ru-RU" altLang="ru-RU" b="1"/>
              <a:t>Найти все такие натуральные </a:t>
            </a:r>
            <a:r>
              <a:rPr lang="en-US" altLang="ru-RU" b="1">
                <a:solidFill>
                  <a:srgbClr val="FF0000"/>
                </a:solidFill>
              </a:rPr>
              <a:t>n</a:t>
            </a:r>
            <a:r>
              <a:rPr lang="ru-RU" altLang="ru-RU" b="1"/>
              <a:t>, </a:t>
            </a:r>
          </a:p>
          <a:p>
            <a:pPr eaLnBrk="1" hangingPunct="1">
              <a:buFontTx/>
              <a:buNone/>
            </a:pPr>
            <a:r>
              <a:rPr lang="ru-RU" altLang="ru-RU" b="1"/>
              <a:t>                что дробь           является                                                   </a:t>
            </a:r>
          </a:p>
          <a:p>
            <a:pPr eaLnBrk="1" hangingPunct="1">
              <a:buFontTx/>
              <a:buNone/>
            </a:pPr>
            <a:r>
              <a:rPr lang="ru-RU" altLang="ru-RU" b="1"/>
              <a:t>                       целым числом.</a:t>
            </a:r>
          </a:p>
          <a:p>
            <a:pPr algn="ctr" eaLnBrk="1" hangingPunct="1">
              <a:buFontTx/>
              <a:buNone/>
            </a:pPr>
            <a:r>
              <a:rPr lang="ru-RU" altLang="ru-RU" sz="2400"/>
              <a:t>Выделение целой части дроби</a:t>
            </a:r>
          </a:p>
          <a:p>
            <a:pPr algn="ctr" eaLnBrk="1" hangingPunct="1">
              <a:buFontTx/>
              <a:buNone/>
            </a:pPr>
            <a:r>
              <a:rPr lang="ru-RU" altLang="ru-RU" sz="2400"/>
              <a:t>делением уголком числителя на знаменатель</a:t>
            </a:r>
          </a:p>
          <a:p>
            <a:pPr eaLnBrk="1" hangingPunct="1">
              <a:buFontTx/>
              <a:buNone/>
            </a:pPr>
            <a:r>
              <a:rPr lang="ru-RU" altLang="ru-RU" sz="2400"/>
              <a:t>                                            или</a:t>
            </a:r>
          </a:p>
          <a:p>
            <a:pPr algn="ctr" eaLnBrk="1" hangingPunct="1">
              <a:buFontTx/>
              <a:buNone/>
            </a:pPr>
            <a:r>
              <a:rPr lang="ru-RU" altLang="ru-RU" sz="2400"/>
              <a:t>преобразованием числителя с последующим почленным делением числителя на знаменатель</a:t>
            </a:r>
          </a:p>
        </p:txBody>
      </p:sp>
      <p:sp>
        <p:nvSpPr>
          <p:cNvPr id="8196" name="Rectangle 2">
            <a:extLst>
              <a:ext uri="{FF2B5EF4-FFF2-40B4-BE49-F238E27FC236}">
                <a16:creationId xmlns:a16="http://schemas.microsoft.com/office/drawing/2014/main" id="{C177B60F-DD0D-47C6-8C14-B1B561D47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197" name="Rectangle 3">
            <a:extLst>
              <a:ext uri="{FF2B5EF4-FFF2-40B4-BE49-F238E27FC236}">
                <a16:creationId xmlns:a16="http://schemas.microsoft.com/office/drawing/2014/main" id="{36A5B355-FE2F-489B-AFD9-98CC59DEAF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8198" name="Rectangle 5">
            <a:extLst>
              <a:ext uri="{FF2B5EF4-FFF2-40B4-BE49-F238E27FC236}">
                <a16:creationId xmlns:a16="http://schemas.microsoft.com/office/drawing/2014/main" id="{44B313B8-1C2E-4FEB-96C3-70F7E758EB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8199" name="Picture 4">
            <a:extLst>
              <a:ext uri="{FF2B5EF4-FFF2-40B4-BE49-F238E27FC236}">
                <a16:creationId xmlns:a16="http://schemas.microsoft.com/office/drawing/2014/main" id="{A0FCFF7D-9305-4B5A-A960-C100482C6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5" y="2143125"/>
            <a:ext cx="6381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0" name="Rectangle 6">
            <a:extLst>
              <a:ext uri="{FF2B5EF4-FFF2-40B4-BE49-F238E27FC236}">
                <a16:creationId xmlns:a16="http://schemas.microsoft.com/office/drawing/2014/main" id="{09FF3FE0-7320-4BEF-982D-9CF4A7C470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BEEA1C-D7C5-4BF7-A2DE-457FBFF58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Задачи № 3, № 4 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EFDE3AA7-7184-414F-A4AB-066AE15370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4000"/>
              <a:t>Сколько трёхзначных чисел не делятся </a:t>
            </a:r>
            <a:r>
              <a:rPr lang="ru-RU" altLang="ru-RU" sz="4000">
                <a:solidFill>
                  <a:srgbClr val="FF0000"/>
                </a:solidFill>
              </a:rPr>
              <a:t>ни на 12</a:t>
            </a:r>
            <a:r>
              <a:rPr lang="ru-RU" altLang="ru-RU" sz="4000"/>
              <a:t>, </a:t>
            </a:r>
            <a:r>
              <a:rPr lang="ru-RU" altLang="ru-RU" sz="4000">
                <a:solidFill>
                  <a:srgbClr val="FF0000"/>
                </a:solidFill>
              </a:rPr>
              <a:t>ни на 18</a:t>
            </a:r>
            <a:r>
              <a:rPr lang="en-US" altLang="ru-RU" sz="4000"/>
              <a:t>?</a:t>
            </a:r>
          </a:p>
          <a:p>
            <a:pPr algn="ctr" eaLnBrk="1" hangingPunct="1">
              <a:buFontTx/>
              <a:buNone/>
            </a:pPr>
            <a:endParaRPr lang="en-US" altLang="ru-RU"/>
          </a:p>
          <a:p>
            <a:pPr algn="ctr" eaLnBrk="1" hangingPunct="1">
              <a:buFontTx/>
              <a:buNone/>
            </a:pPr>
            <a:r>
              <a:rPr lang="ru-RU" altLang="ru-RU" sz="4000"/>
              <a:t>При каких натуральных </a:t>
            </a:r>
            <a:r>
              <a:rPr lang="en-US" altLang="ru-RU" sz="4000">
                <a:solidFill>
                  <a:srgbClr val="FF0000"/>
                </a:solidFill>
              </a:rPr>
              <a:t>n</a:t>
            </a:r>
            <a:r>
              <a:rPr lang="ru-RU" altLang="ru-RU" sz="4000"/>
              <a:t> значение выражения                         будет натуральным числом</a:t>
            </a:r>
            <a:r>
              <a:rPr lang="en-US" altLang="ru-RU" sz="4000"/>
              <a:t>?</a:t>
            </a:r>
            <a:endParaRPr lang="ru-RU" altLang="ru-RU" sz="4000"/>
          </a:p>
        </p:txBody>
      </p:sp>
      <p:sp>
        <p:nvSpPr>
          <p:cNvPr id="9220" name="Rectangle 2">
            <a:extLst>
              <a:ext uri="{FF2B5EF4-FFF2-40B4-BE49-F238E27FC236}">
                <a16:creationId xmlns:a16="http://schemas.microsoft.com/office/drawing/2014/main" id="{F93EF1A6-7009-44E3-A898-2FACE485D7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9221" name="Picture 1">
            <a:extLst>
              <a:ext uri="{FF2B5EF4-FFF2-40B4-BE49-F238E27FC236}">
                <a16:creationId xmlns:a16="http://schemas.microsoft.com/office/drawing/2014/main" id="{47EF7E52-B83C-48E5-BC31-4FB51613BB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5" y="4286250"/>
            <a:ext cx="11525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Rectangle 3">
            <a:extLst>
              <a:ext uri="{FF2B5EF4-FFF2-40B4-BE49-F238E27FC236}">
                <a16:creationId xmlns:a16="http://schemas.microsoft.com/office/drawing/2014/main" id="{4E15A9CC-E5C5-48CA-84A6-6F98C95DFB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7B50BC-81AF-406A-804E-18956D606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>
                <a:solidFill>
                  <a:srgbClr val="FF0000"/>
                </a:solidFill>
              </a:rPr>
              <a:t>План решения задач № 3, № 4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CAB954E-5F0F-40C9-9A66-415B0C6E48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14438"/>
            <a:ext cx="4040188" cy="5715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/>
              <a:t>№ 3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CB744D7-BEF8-4E48-9E68-82053FB9AC09}"/>
              </a:ext>
            </a:extLst>
          </p:cNvPr>
          <p:cNvSpPr>
            <a:spLocks noGrp="1"/>
          </p:cNvSpPr>
          <p:nvPr>
            <p:ph type="body" sz="half" idx="3"/>
          </p:nvPr>
        </p:nvSpPr>
        <p:spPr>
          <a:xfrm>
            <a:off x="4645025" y="1143000"/>
            <a:ext cx="4041775" cy="64293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/>
              <a:t>№ 4</a:t>
            </a:r>
          </a:p>
        </p:txBody>
      </p:sp>
      <p:sp>
        <p:nvSpPr>
          <p:cNvPr id="4" name="Содержимое 3">
            <a:extLst>
              <a:ext uri="{FF2B5EF4-FFF2-40B4-BE49-F238E27FC236}">
                <a16:creationId xmlns:a16="http://schemas.microsoft.com/office/drawing/2014/main" id="{CC2B8396-ED00-4785-B98F-782F32058255}"/>
              </a:ext>
            </a:extLst>
          </p:cNvPr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457200" indent="-457200" eaLnBrk="1" hangingPunct="1">
              <a:buFontTx/>
              <a:buAutoNum type="arabicParenR"/>
            </a:pPr>
            <a:r>
              <a:rPr lang="ru-RU" altLang="ru-RU" sz="2000"/>
              <a:t>Сколько всего трёхзначных чисел</a:t>
            </a:r>
            <a:r>
              <a:rPr lang="en-US" altLang="ru-RU" sz="2000"/>
              <a:t>?</a:t>
            </a:r>
          </a:p>
          <a:p>
            <a:pPr marL="457200" indent="-457200" eaLnBrk="1" hangingPunct="1">
              <a:buFontTx/>
              <a:buAutoNum type="arabicParenR"/>
            </a:pPr>
            <a:r>
              <a:rPr lang="en-US" altLang="ru-RU" sz="2000"/>
              <a:t>C</a:t>
            </a:r>
            <a:r>
              <a:rPr lang="ru-RU" altLang="ru-RU" sz="2000"/>
              <a:t>колько из них делится на 12</a:t>
            </a:r>
            <a:r>
              <a:rPr lang="en-US" altLang="ru-RU" sz="2000"/>
              <a:t>?</a:t>
            </a:r>
          </a:p>
          <a:p>
            <a:pPr marL="457200" indent="-457200" eaLnBrk="1" hangingPunct="1">
              <a:buFontTx/>
              <a:buAutoNum type="arabicParenR"/>
            </a:pPr>
            <a:r>
              <a:rPr lang="en-US" altLang="ru-RU" sz="2000"/>
              <a:t>C</a:t>
            </a:r>
            <a:r>
              <a:rPr lang="ru-RU" altLang="ru-RU" sz="2000"/>
              <a:t>колько из них делится на 18</a:t>
            </a:r>
            <a:r>
              <a:rPr lang="en-US" altLang="ru-RU" sz="2000"/>
              <a:t>?</a:t>
            </a:r>
          </a:p>
          <a:p>
            <a:pPr marL="457200" indent="-457200" eaLnBrk="1" hangingPunct="1">
              <a:buFontTx/>
              <a:buAutoNum type="arabicParenR"/>
            </a:pPr>
            <a:r>
              <a:rPr lang="ru-RU" altLang="ru-RU" sz="2000"/>
              <a:t>Каково НОК (12</a:t>
            </a:r>
            <a:r>
              <a:rPr lang="en-US" altLang="ru-RU" sz="2000"/>
              <a:t>; 18)?</a:t>
            </a:r>
          </a:p>
          <a:p>
            <a:pPr marL="457200" indent="-457200" eaLnBrk="1" hangingPunct="1">
              <a:buFontTx/>
              <a:buAutoNum type="arabicParenR"/>
            </a:pPr>
            <a:r>
              <a:rPr lang="en-US" altLang="ru-RU" sz="2000"/>
              <a:t>C</a:t>
            </a:r>
            <a:r>
              <a:rPr lang="ru-RU" altLang="ru-RU" sz="2000"/>
              <a:t>колько трёхзначных чисел делится на это НОК</a:t>
            </a:r>
            <a:r>
              <a:rPr lang="en-US" altLang="ru-RU" sz="2000"/>
              <a:t>?</a:t>
            </a:r>
          </a:p>
          <a:p>
            <a:pPr marL="457200" indent="-457200" eaLnBrk="1" hangingPunct="1">
              <a:buFontTx/>
              <a:buAutoNum type="arabicParenR"/>
            </a:pPr>
            <a:r>
              <a:rPr lang="en-US" altLang="ru-RU" sz="2000"/>
              <a:t>C</a:t>
            </a:r>
            <a:r>
              <a:rPr lang="ru-RU" altLang="ru-RU" sz="2000"/>
              <a:t>колько трёхзначных чисел не делится ни на 12, ни на 18</a:t>
            </a:r>
            <a:r>
              <a:rPr lang="en-US" altLang="ru-RU" sz="2000"/>
              <a:t>?</a:t>
            </a:r>
            <a:endParaRPr lang="ru-RU" altLang="ru-RU" sz="2000"/>
          </a:p>
        </p:txBody>
      </p:sp>
      <p:sp>
        <p:nvSpPr>
          <p:cNvPr id="6" name="Содержимое 5">
            <a:extLst>
              <a:ext uri="{FF2B5EF4-FFF2-40B4-BE49-F238E27FC236}">
                <a16:creationId xmlns:a16="http://schemas.microsoft.com/office/drawing/2014/main" id="{A0EC4CC7-2BB5-4D81-BB0D-6134EE1EF244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 marL="457200" indent="-45720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AutoNum type="arabicParenR"/>
              <a:defRPr/>
            </a:pPr>
            <a:r>
              <a:rPr lang="ru-RU" sz="2000"/>
              <a:t>Обозначим данный корень через </a:t>
            </a:r>
            <a:r>
              <a:rPr lang="en-US" sz="2000"/>
              <a:t>m</a:t>
            </a:r>
            <a:r>
              <a:rPr lang="ru-RU" sz="2000"/>
              <a:t>.</a:t>
            </a:r>
            <a:endParaRPr lang="en-US" sz="2000"/>
          </a:p>
          <a:p>
            <a:pPr marL="457200" indent="-45720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AutoNum type="arabicParenR"/>
              <a:defRPr/>
            </a:pPr>
            <a:r>
              <a:rPr lang="ru-RU" sz="2000"/>
              <a:t>Возведём обе части равенства в квадрат.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AutoNum type="arabicParenR"/>
              <a:defRPr/>
            </a:pPr>
            <a:r>
              <a:rPr lang="ru-RU" sz="2000"/>
              <a:t>Применим формулу разности квадратов.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AutoNum type="arabicParenR"/>
              <a:defRPr/>
            </a:pPr>
            <a:r>
              <a:rPr lang="ru-RU" sz="2000"/>
              <a:t>Разложим число 119 на множители всеми возможными способами.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AutoNum type="arabicParenR"/>
              <a:defRPr/>
            </a:pPr>
            <a:r>
              <a:rPr lang="ru-RU" sz="2000"/>
              <a:t>Рассмотрим все возможные случаи и отберём натуральные значения </a:t>
            </a:r>
            <a:r>
              <a:rPr lang="en-US" sz="2000"/>
              <a:t>n</a:t>
            </a:r>
            <a:r>
              <a:rPr lang="ru-RU" sz="200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66AB1A0E-9F4B-4953-9583-AA7442609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>
                <a:solidFill>
                  <a:srgbClr val="FF0000"/>
                </a:solidFill>
              </a:rPr>
              <a:t>Домашнее задание</a:t>
            </a:r>
          </a:p>
        </p:txBody>
      </p:sp>
      <p:sp>
        <p:nvSpPr>
          <p:cNvPr id="8" name="Содержимое 7">
            <a:extLst>
              <a:ext uri="{FF2B5EF4-FFF2-40B4-BE49-F238E27FC236}">
                <a16:creationId xmlns:a16="http://schemas.microsoft.com/office/drawing/2014/main" id="{D91D8C43-77DB-4D6D-A740-08BBE4DFE4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Tx/>
              <a:buAutoNum type="arabicPeriod"/>
            </a:pPr>
            <a:r>
              <a:rPr lang="ru-RU" altLang="ru-RU"/>
              <a:t>Найти все пары натуральных чисел (</a:t>
            </a:r>
            <a:r>
              <a:rPr lang="en-US" altLang="ru-RU"/>
              <a:t>m; n)</a:t>
            </a:r>
            <a:r>
              <a:rPr lang="ru-RU" altLang="ru-RU"/>
              <a:t> таких, что их сумма равна </a:t>
            </a:r>
            <a:r>
              <a:rPr lang="ru-RU" altLang="ru-RU">
                <a:solidFill>
                  <a:srgbClr val="FF0000"/>
                </a:solidFill>
              </a:rPr>
              <a:t>42</a:t>
            </a:r>
            <a:r>
              <a:rPr lang="ru-RU" altLang="ru-RU"/>
              <a:t>, а НОК равно </a:t>
            </a:r>
            <a:r>
              <a:rPr lang="ru-RU" altLang="ru-RU">
                <a:solidFill>
                  <a:srgbClr val="FF0000"/>
                </a:solidFill>
              </a:rPr>
              <a:t>76.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altLang="ru-RU"/>
              <a:t>Найти все пары натуральных чисел (</a:t>
            </a:r>
            <a:r>
              <a:rPr lang="en-US" altLang="ru-RU"/>
              <a:t>m; n)</a:t>
            </a:r>
            <a:r>
              <a:rPr lang="ru-RU" altLang="ru-RU"/>
              <a:t> таких, что их сумма равна </a:t>
            </a:r>
            <a:r>
              <a:rPr lang="ru-RU" altLang="ru-RU">
                <a:solidFill>
                  <a:srgbClr val="FF0000"/>
                </a:solidFill>
              </a:rPr>
              <a:t>30</a:t>
            </a:r>
            <a:r>
              <a:rPr lang="ru-RU" altLang="ru-RU"/>
              <a:t>, а НОД равен </a:t>
            </a:r>
            <a:r>
              <a:rPr lang="ru-RU" altLang="ru-RU">
                <a:solidFill>
                  <a:srgbClr val="FF0000"/>
                </a:solidFill>
              </a:rPr>
              <a:t>6</a:t>
            </a:r>
            <a:r>
              <a:rPr lang="ru-RU" altLang="ru-RU"/>
              <a:t>.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altLang="ru-RU"/>
              <a:t>Найти остаток от деления </a:t>
            </a:r>
            <a:r>
              <a:rPr lang="en-US" altLang="ru-RU">
                <a:solidFill>
                  <a:srgbClr val="FF0000"/>
                </a:solidFill>
              </a:rPr>
              <a:t>n</a:t>
            </a:r>
            <a:r>
              <a:rPr lang="en-US" altLang="ru-RU" baseline="30000">
                <a:solidFill>
                  <a:srgbClr val="FF0000"/>
                </a:solidFill>
              </a:rPr>
              <a:t>2</a:t>
            </a:r>
            <a:r>
              <a:rPr lang="en-US" altLang="ru-RU">
                <a:solidFill>
                  <a:srgbClr val="FF0000"/>
                </a:solidFill>
              </a:rPr>
              <a:t> +1</a:t>
            </a:r>
            <a:r>
              <a:rPr lang="ru-RU" altLang="ru-RU"/>
              <a:t>  на </a:t>
            </a:r>
            <a:r>
              <a:rPr lang="ru-RU" altLang="ru-RU">
                <a:solidFill>
                  <a:srgbClr val="FF0000"/>
                </a:solidFill>
              </a:rPr>
              <a:t>3</a:t>
            </a:r>
            <a:r>
              <a:rPr lang="ru-RU" altLang="ru-RU"/>
              <a:t>, если </a:t>
            </a:r>
          </a:p>
          <a:p>
            <a:pPr marL="514350" indent="-514350" eaLnBrk="1" hangingPunct="1">
              <a:buFontTx/>
              <a:buNone/>
            </a:pPr>
            <a:r>
              <a:rPr lang="en-US" altLang="ru-RU"/>
              <a:t>       </a:t>
            </a:r>
            <a:r>
              <a:rPr lang="en-US" altLang="ru-RU">
                <a:solidFill>
                  <a:srgbClr val="FF0000"/>
                </a:solidFill>
              </a:rPr>
              <a:t>n +</a:t>
            </a:r>
            <a:r>
              <a:rPr lang="ru-RU" altLang="ru-RU">
                <a:solidFill>
                  <a:srgbClr val="FF0000"/>
                </a:solidFill>
              </a:rPr>
              <a:t> </a:t>
            </a:r>
            <a:r>
              <a:rPr lang="en-US" altLang="ru-RU">
                <a:solidFill>
                  <a:srgbClr val="FF0000"/>
                </a:solidFill>
              </a:rPr>
              <a:t>2 </a:t>
            </a:r>
            <a:r>
              <a:rPr lang="ru-RU" altLang="ru-RU"/>
              <a:t>кратно </a:t>
            </a:r>
            <a:r>
              <a:rPr lang="ru-RU" altLang="ru-RU">
                <a:solidFill>
                  <a:srgbClr val="FF0000"/>
                </a:solidFill>
              </a:rPr>
              <a:t>3</a:t>
            </a:r>
            <a:r>
              <a:rPr lang="ru-RU" altLang="ru-RU"/>
              <a:t>.</a:t>
            </a:r>
            <a:endParaRPr lang="en-US" altLang="ru-RU"/>
          </a:p>
          <a:p>
            <a:pPr marL="514350" indent="-514350" eaLnBrk="1" hangingPunct="1">
              <a:buFont typeface="Wingdings 2" panose="05020102010507070707" pitchFamily="18" charset="2"/>
              <a:buNone/>
            </a:pPr>
            <a:r>
              <a:rPr lang="en-US" altLang="ru-RU"/>
              <a:t>4</a:t>
            </a:r>
            <a:r>
              <a:rPr lang="ru-RU" altLang="ru-RU"/>
              <a:t>. Делится ли</a:t>
            </a:r>
            <a:r>
              <a:rPr lang="en-US" altLang="ru-RU"/>
              <a:t> </a:t>
            </a:r>
            <a:r>
              <a:rPr lang="en-US" altLang="ru-RU">
                <a:solidFill>
                  <a:srgbClr val="FF0000"/>
                </a:solidFill>
              </a:rPr>
              <a:t>3</a:t>
            </a:r>
            <a:r>
              <a:rPr lang="ru-RU" altLang="ru-RU">
                <a:solidFill>
                  <a:srgbClr val="FF0000"/>
                </a:solidFill>
              </a:rPr>
              <a:t> </a:t>
            </a:r>
            <a:r>
              <a:rPr lang="en-US" altLang="ru-RU" baseline="30000">
                <a:solidFill>
                  <a:srgbClr val="FF0000"/>
                </a:solidFill>
              </a:rPr>
              <a:t>2013</a:t>
            </a:r>
            <a:r>
              <a:rPr lang="ru-RU" altLang="ru-RU">
                <a:solidFill>
                  <a:srgbClr val="FF0000"/>
                </a:solidFill>
              </a:rPr>
              <a:t> </a:t>
            </a:r>
            <a:r>
              <a:rPr lang="en-US" altLang="ru-RU">
                <a:solidFill>
                  <a:srgbClr val="FF0000"/>
                </a:solidFill>
              </a:rPr>
              <a:t>+2</a:t>
            </a:r>
            <a:r>
              <a:rPr lang="en-US" altLang="ru-RU" baseline="30000">
                <a:solidFill>
                  <a:srgbClr val="FF0000"/>
                </a:solidFill>
              </a:rPr>
              <a:t>2013</a:t>
            </a:r>
            <a:r>
              <a:rPr lang="ru-RU" altLang="ru-RU">
                <a:solidFill>
                  <a:srgbClr val="FF0000"/>
                </a:solidFill>
              </a:rPr>
              <a:t> </a:t>
            </a:r>
            <a:r>
              <a:rPr lang="ru-RU" altLang="ru-RU"/>
              <a:t>на </a:t>
            </a:r>
            <a:r>
              <a:rPr lang="ru-RU" altLang="ru-RU">
                <a:solidFill>
                  <a:srgbClr val="FF0000"/>
                </a:solidFill>
              </a:rPr>
              <a:t>13</a:t>
            </a:r>
            <a:r>
              <a:rPr lang="ru-RU" altLang="ru-RU"/>
              <a:t>? </a:t>
            </a:r>
            <a:r>
              <a:rPr lang="en-US" altLang="ru-RU"/>
              <a:t>  </a:t>
            </a:r>
            <a:endParaRPr lang="ru-RU" altLang="ru-RU"/>
          </a:p>
          <a:p>
            <a:pPr marL="514350" indent="-514350" eaLnBrk="1" hangingPunct="1">
              <a:buFontTx/>
              <a:buNone/>
            </a:pPr>
            <a:r>
              <a:rPr lang="ru-RU" altLang="ru-RU"/>
              <a:t>  </a:t>
            </a:r>
            <a:r>
              <a:rPr lang="en-US" altLang="ru-RU"/>
              <a:t> </a:t>
            </a:r>
            <a:endParaRPr lang="ru-RU" altLang="ru-RU"/>
          </a:p>
        </p:txBody>
      </p:sp>
      <p:sp>
        <p:nvSpPr>
          <p:cNvPr id="11268" name="Rectangle 5">
            <a:extLst>
              <a:ext uri="{FF2B5EF4-FFF2-40B4-BE49-F238E27FC236}">
                <a16:creationId xmlns:a16="http://schemas.microsoft.com/office/drawing/2014/main" id="{CCFE2712-2497-4D3D-8758-C7169A0FD1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269" name="Rectangle 7">
            <a:extLst>
              <a:ext uri="{FF2B5EF4-FFF2-40B4-BE49-F238E27FC236}">
                <a16:creationId xmlns:a16="http://schemas.microsoft.com/office/drawing/2014/main" id="{F201C135-2D93-4E5B-BEC0-16A87C5BAD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270" name="Rectangle 9">
            <a:extLst>
              <a:ext uri="{FF2B5EF4-FFF2-40B4-BE49-F238E27FC236}">
                <a16:creationId xmlns:a16="http://schemas.microsoft.com/office/drawing/2014/main" id="{E94CE7C2-C7CD-4661-B35D-84D39509B6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3427</TotalTime>
  <Words>509</Words>
  <Application>Microsoft Office PowerPoint</Application>
  <PresentationFormat>Экран (4:3)</PresentationFormat>
  <Paragraphs>93</Paragraphs>
  <Slides>10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CorelDRAW</vt:lpstr>
      <vt:lpstr>ПОВТОРИТЕЛЬНО-ОБОБЩАЮЩИЙ УРОК  ПО АЛГЕБРЕ  в 10в классе лицея № 179</vt:lpstr>
      <vt:lpstr>С6</vt:lpstr>
      <vt:lpstr>Теоретические основы темы “Делимость”</vt:lpstr>
      <vt:lpstr>Задача № 1</vt:lpstr>
      <vt:lpstr>Решение задачи № 1</vt:lpstr>
      <vt:lpstr>Задача № 2</vt:lpstr>
      <vt:lpstr>Задачи № 3, № 4 </vt:lpstr>
      <vt:lpstr>План решения задач № 3, № 4</vt:lpstr>
      <vt:lpstr>Домашнее задание</vt:lpstr>
      <vt:lpstr>Презентация PowerPoint</vt:lpstr>
    </vt:vector>
  </TitlesOfParts>
  <Company>Your Company Name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Закуцкая Марина Владимировна</dc:creator>
  <cp:lastModifiedBy>Денис Карпов</cp:lastModifiedBy>
  <cp:revision>485</cp:revision>
  <dcterms:created xsi:type="dcterms:W3CDTF">2005-10-23T08:14:08Z</dcterms:created>
  <dcterms:modified xsi:type="dcterms:W3CDTF">2019-12-22T17:04:05Z</dcterms:modified>
</cp:coreProperties>
</file>